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256" r:id="rId2"/>
    <p:sldId id="296" r:id="rId3"/>
    <p:sldId id="528" r:id="rId4"/>
    <p:sldId id="367" r:id="rId5"/>
    <p:sldId id="439" r:id="rId6"/>
    <p:sldId id="441" r:id="rId7"/>
    <p:sldId id="442" r:id="rId8"/>
    <p:sldId id="443" r:id="rId9"/>
    <p:sldId id="444" r:id="rId10"/>
    <p:sldId id="445" r:id="rId11"/>
    <p:sldId id="446" r:id="rId12"/>
    <p:sldId id="447" r:id="rId13"/>
    <p:sldId id="527" r:id="rId14"/>
    <p:sldId id="390" r:id="rId15"/>
    <p:sldId id="381" r:id="rId16"/>
    <p:sldId id="493" r:id="rId17"/>
    <p:sldId id="281" r:id="rId18"/>
    <p:sldId id="526" r:id="rId19"/>
    <p:sldId id="289" r:id="rId20"/>
    <p:sldId id="494" r:id="rId21"/>
    <p:sldId id="458" r:id="rId22"/>
    <p:sldId id="495" r:id="rId23"/>
    <p:sldId id="278" r:id="rId24"/>
    <p:sldId id="316" r:id="rId25"/>
    <p:sldId id="282" r:id="rId26"/>
    <p:sldId id="283" r:id="rId27"/>
    <p:sldId id="298" r:id="rId28"/>
    <p:sldId id="297" r:id="rId29"/>
    <p:sldId id="319" r:id="rId30"/>
    <p:sldId id="323" r:id="rId31"/>
    <p:sldId id="496" r:id="rId32"/>
    <p:sldId id="307" r:id="rId33"/>
    <p:sldId id="525" r:id="rId34"/>
    <p:sldId id="459" r:id="rId35"/>
    <p:sldId id="500" r:id="rId36"/>
    <p:sldId id="460" r:id="rId37"/>
    <p:sldId id="524" r:id="rId38"/>
    <p:sldId id="499" r:id="rId39"/>
    <p:sldId id="523" r:id="rId40"/>
    <p:sldId id="509" r:id="rId41"/>
    <p:sldId id="510" r:id="rId42"/>
    <p:sldId id="511" r:id="rId43"/>
    <p:sldId id="512" r:id="rId44"/>
    <p:sldId id="513" r:id="rId45"/>
    <p:sldId id="514" r:id="rId46"/>
    <p:sldId id="515" r:id="rId47"/>
    <p:sldId id="516" r:id="rId48"/>
    <p:sldId id="517" r:id="rId49"/>
    <p:sldId id="519" r:id="rId50"/>
    <p:sldId id="522" r:id="rId51"/>
    <p:sldId id="299" r:id="rId52"/>
    <p:sldId id="505" r:id="rId53"/>
    <p:sldId id="303" r:id="rId54"/>
    <p:sldId id="301" r:id="rId55"/>
    <p:sldId id="309" r:id="rId56"/>
    <p:sldId id="320" r:id="rId57"/>
    <p:sldId id="302" r:id="rId58"/>
    <p:sldId id="304" r:id="rId59"/>
    <p:sldId id="305" r:id="rId60"/>
    <p:sldId id="306" r:id="rId61"/>
    <p:sldId id="321" r:id="rId62"/>
    <p:sldId id="521" r:id="rId63"/>
    <p:sldId id="502" r:id="rId64"/>
    <p:sldId id="369" r:id="rId65"/>
    <p:sldId id="370" r:id="rId66"/>
    <p:sldId id="364" r:id="rId67"/>
    <p:sldId id="520" r:id="rId68"/>
    <p:sldId id="489" r:id="rId69"/>
    <p:sldId id="366" r:id="rId70"/>
    <p:sldId id="371" r:id="rId71"/>
    <p:sldId id="330" r:id="rId72"/>
    <p:sldId id="271" r:id="rId7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786" autoAdjust="0"/>
    <p:restoredTop sz="94660"/>
  </p:normalViewPr>
  <p:slideViewPr>
    <p:cSldViewPr>
      <p:cViewPr varScale="1">
        <p:scale>
          <a:sx n="109" d="100"/>
          <a:sy n="109" d="100"/>
        </p:scale>
        <p:origin x="1272" y="10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Local%20Folder\My%20Documents\UCDR%202017\Launch%20Johannesburg\correlation%20coefficients.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Local%20Folder\Downloads\us_tradematrix_i_groups_44155510562643.xls"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Local%20Folder\Downloads\us_tradematrix_i_3digits_45714709563791.xls"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Local%20Folder\Downloads\us_tradematrix_i_3digits_45714709563791.xls"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unctad.unctad.org\shares\P-Drive\csordas\My%20Documents\MYEM%202019\Figures%20for%20presentation.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unctad.unctad.org\shares\P-Drive\csordas\My%20Documents\MYEM%202019\Figures%20for%20presentation.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mui\Desktop\Percent%20change.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unctad.unctad.org\shares\P-Drive\csordas\My%20Documents\MYEM%202019\Figures%20updated%20for%20presentation.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unctad.unctad.org\shares\P-Drive\csordas\My%20Documents\MYEM%202019\Figures%20updated%20for%20presentation.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xlsx"/></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us_annualcommoditypriceindicesa!$B$53</c:f>
              <c:strCache>
                <c:ptCount val="1"/>
                <c:pt idx="0">
                  <c:v>UNCTAD commodity price index</c:v>
                </c:pt>
              </c:strCache>
            </c:strRef>
          </c:tx>
          <c:spPr>
            <a:ln>
              <a:solidFill>
                <a:srgbClr val="00B0F0"/>
              </a:solidFill>
            </a:ln>
          </c:spPr>
          <c:marker>
            <c:symbol val="none"/>
          </c:marker>
          <c:cat>
            <c:strRef>
              <c:f>us_annualcommoditypriceindicesa!$AA$6:$AV$6</c:f>
              <c:strCach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strCache>
            </c:strRef>
          </c:cat>
          <c:val>
            <c:numRef>
              <c:f>us_annualcommoditypriceindicesa!$AA$53:$AV$53</c:f>
              <c:numCache>
                <c:formatCode>General</c:formatCode>
                <c:ptCount val="22"/>
                <c:pt idx="0">
                  <c:v>8.7477768262960502</c:v>
                </c:pt>
                <c:pt idx="1">
                  <c:v>-2.3441759040523311</c:v>
                </c:pt>
                <c:pt idx="2">
                  <c:v>-1.9972708100731524</c:v>
                </c:pt>
                <c:pt idx="3">
                  <c:v>-13.113924050632939</c:v>
                </c:pt>
                <c:pt idx="4">
                  <c:v>-13.913170163170166</c:v>
                </c:pt>
                <c:pt idx="5">
                  <c:v>1.5315620240311312</c:v>
                </c:pt>
                <c:pt idx="6">
                  <c:v>-3.616968080673383</c:v>
                </c:pt>
                <c:pt idx="7">
                  <c:v>0.97708603545180506</c:v>
                </c:pt>
                <c:pt idx="8">
                  <c:v>7.7496146600444886</c:v>
                </c:pt>
                <c:pt idx="9">
                  <c:v>19.955495509814927</c:v>
                </c:pt>
                <c:pt idx="10">
                  <c:v>11.613886312442002</c:v>
                </c:pt>
                <c:pt idx="11">
                  <c:v>30.224965869294191</c:v>
                </c:pt>
                <c:pt idx="12">
                  <c:v>12.963216190345969</c:v>
                </c:pt>
                <c:pt idx="13">
                  <c:v>23.972077633861957</c:v>
                </c:pt>
                <c:pt idx="14">
                  <c:v>-16.908605650305962</c:v>
                </c:pt>
                <c:pt idx="15">
                  <c:v>20.353323671119107</c:v>
                </c:pt>
                <c:pt idx="16">
                  <c:v>17.949552481692379</c:v>
                </c:pt>
                <c:pt idx="17">
                  <c:v>-8.3498896247239998</c:v>
                </c:pt>
                <c:pt idx="18">
                  <c:v>-6.7200578069489243</c:v>
                </c:pt>
                <c:pt idx="19">
                  <c:v>-6.0712671873991289</c:v>
                </c:pt>
                <c:pt idx="20">
                  <c:v>-16.879145046561966</c:v>
                </c:pt>
                <c:pt idx="21">
                  <c:v>-0.74000578775478243</c:v>
                </c:pt>
              </c:numCache>
            </c:numRef>
          </c:val>
          <c:smooth val="0"/>
          <c:extLst>
            <c:ext xmlns:c16="http://schemas.microsoft.com/office/drawing/2014/chart" uri="{C3380CC4-5D6E-409C-BE32-E72D297353CC}">
              <c16:uniqueId val="{00000000-DD4C-4A13-BE50-AC5687391CFA}"/>
            </c:ext>
          </c:extLst>
        </c:ser>
        <c:dLbls>
          <c:showLegendKey val="0"/>
          <c:showVal val="0"/>
          <c:showCatName val="0"/>
          <c:showSerName val="0"/>
          <c:showPercent val="0"/>
          <c:showBubbleSize val="0"/>
        </c:dLbls>
        <c:marker val="1"/>
        <c:smooth val="0"/>
        <c:axId val="158646656"/>
        <c:axId val="158648192"/>
      </c:lineChart>
      <c:lineChart>
        <c:grouping val="standard"/>
        <c:varyColors val="0"/>
        <c:ser>
          <c:idx val="1"/>
          <c:order val="1"/>
          <c:tx>
            <c:strRef>
              <c:f>us_annualcommoditypriceindicesa!$B$56</c:f>
              <c:strCache>
                <c:ptCount val="1"/>
                <c:pt idx="0">
                  <c:v>GDP per capita developing countries, right axis</c:v>
                </c:pt>
              </c:strCache>
            </c:strRef>
          </c:tx>
          <c:spPr>
            <a:ln>
              <a:solidFill>
                <a:srgbClr val="FF0000"/>
              </a:solidFill>
            </a:ln>
          </c:spPr>
          <c:marker>
            <c:symbol val="none"/>
          </c:marker>
          <c:cat>
            <c:strRef>
              <c:f>us_annualcommoditypriceindicesa!$AA$6:$AV$6</c:f>
              <c:strCach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strCache>
            </c:strRef>
          </c:cat>
          <c:val>
            <c:numRef>
              <c:f>us_annualcommoditypriceindicesa!$AA$56:$AV$56</c:f>
              <c:numCache>
                <c:formatCode>General</c:formatCode>
                <c:ptCount val="22"/>
                <c:pt idx="0">
                  <c:v>3.0207024778</c:v>
                </c:pt>
                <c:pt idx="1">
                  <c:v>4.2220408248999997</c:v>
                </c:pt>
                <c:pt idx="2">
                  <c:v>3.7418548778999998</c:v>
                </c:pt>
                <c:pt idx="3">
                  <c:v>0.46985743470000002</c:v>
                </c:pt>
                <c:pt idx="4">
                  <c:v>1.9957577646</c:v>
                </c:pt>
                <c:pt idx="5">
                  <c:v>4.2590081922999996</c:v>
                </c:pt>
                <c:pt idx="6">
                  <c:v>1.2971757050999999</c:v>
                </c:pt>
                <c:pt idx="7">
                  <c:v>2.8916730414999998</c:v>
                </c:pt>
                <c:pt idx="8">
                  <c:v>3.8605670480000001</c:v>
                </c:pt>
                <c:pt idx="9">
                  <c:v>5.8046521492999998</c:v>
                </c:pt>
                <c:pt idx="10">
                  <c:v>5.2682937580000004</c:v>
                </c:pt>
                <c:pt idx="11">
                  <c:v>6.0016114023</c:v>
                </c:pt>
                <c:pt idx="12">
                  <c:v>6.3534454739999999</c:v>
                </c:pt>
                <c:pt idx="13">
                  <c:v>3.6223740349</c:v>
                </c:pt>
                <c:pt idx="14">
                  <c:v>1.267837267</c:v>
                </c:pt>
                <c:pt idx="15">
                  <c:v>6.2632438197000004</c:v>
                </c:pt>
                <c:pt idx="16">
                  <c:v>4.4809905733999997</c:v>
                </c:pt>
                <c:pt idx="17">
                  <c:v>3.4748179830999999</c:v>
                </c:pt>
                <c:pt idx="18">
                  <c:v>3.2895891089</c:v>
                </c:pt>
                <c:pt idx="19">
                  <c:v>2.8292791906999999</c:v>
                </c:pt>
                <c:pt idx="20">
                  <c:v>2.5757229419000001</c:v>
                </c:pt>
                <c:pt idx="21">
                  <c:v>2.3253193580999998</c:v>
                </c:pt>
              </c:numCache>
            </c:numRef>
          </c:val>
          <c:smooth val="0"/>
          <c:extLst>
            <c:ext xmlns:c16="http://schemas.microsoft.com/office/drawing/2014/chart" uri="{C3380CC4-5D6E-409C-BE32-E72D297353CC}">
              <c16:uniqueId val="{00000001-DD4C-4A13-BE50-AC5687391CFA}"/>
            </c:ext>
          </c:extLst>
        </c:ser>
        <c:dLbls>
          <c:showLegendKey val="0"/>
          <c:showVal val="0"/>
          <c:showCatName val="0"/>
          <c:showSerName val="0"/>
          <c:showPercent val="0"/>
          <c:showBubbleSize val="0"/>
        </c:dLbls>
        <c:marker val="1"/>
        <c:smooth val="0"/>
        <c:axId val="158651520"/>
        <c:axId val="158649728"/>
      </c:lineChart>
      <c:catAx>
        <c:axId val="158646656"/>
        <c:scaling>
          <c:orientation val="minMax"/>
        </c:scaling>
        <c:delete val="0"/>
        <c:axPos val="b"/>
        <c:numFmt formatCode="General" sourceLinked="0"/>
        <c:majorTickMark val="out"/>
        <c:minorTickMark val="none"/>
        <c:tickLblPos val="nextTo"/>
        <c:crossAx val="158648192"/>
        <c:crosses val="autoZero"/>
        <c:auto val="1"/>
        <c:lblAlgn val="ctr"/>
        <c:lblOffset val="100"/>
        <c:noMultiLvlLbl val="0"/>
      </c:catAx>
      <c:valAx>
        <c:axId val="158648192"/>
        <c:scaling>
          <c:orientation val="minMax"/>
        </c:scaling>
        <c:delete val="0"/>
        <c:axPos val="l"/>
        <c:majorGridlines/>
        <c:numFmt formatCode="General" sourceLinked="1"/>
        <c:majorTickMark val="out"/>
        <c:minorTickMark val="none"/>
        <c:tickLblPos val="nextTo"/>
        <c:crossAx val="158646656"/>
        <c:crosses val="autoZero"/>
        <c:crossBetween val="between"/>
      </c:valAx>
      <c:valAx>
        <c:axId val="158649728"/>
        <c:scaling>
          <c:orientation val="minMax"/>
        </c:scaling>
        <c:delete val="0"/>
        <c:axPos val="r"/>
        <c:numFmt formatCode="General" sourceLinked="1"/>
        <c:majorTickMark val="out"/>
        <c:minorTickMark val="none"/>
        <c:tickLblPos val="nextTo"/>
        <c:crossAx val="158651520"/>
        <c:crosses val="max"/>
        <c:crossBetween val="between"/>
      </c:valAx>
      <c:catAx>
        <c:axId val="158651520"/>
        <c:scaling>
          <c:orientation val="minMax"/>
        </c:scaling>
        <c:delete val="1"/>
        <c:axPos val="b"/>
        <c:numFmt formatCode="General" sourceLinked="1"/>
        <c:majorTickMark val="out"/>
        <c:minorTickMark val="none"/>
        <c:tickLblPos val="nextTo"/>
        <c:crossAx val="158649728"/>
        <c:crosses val="autoZero"/>
        <c:auto val="1"/>
        <c:lblAlgn val="ctr"/>
        <c:lblOffset val="100"/>
        <c:noMultiLvlLbl val="0"/>
      </c:catAx>
    </c:plotArea>
    <c:legend>
      <c:legendPos val="b"/>
      <c:overlay val="0"/>
      <c:txPr>
        <a:bodyPr/>
        <a:lstStyle/>
        <a:p>
          <a:pPr>
            <a:defRPr sz="1100" b="1">
              <a:latin typeface="Agency FB" panose="020B0503020202020204" pitchFamily="34" charset="0"/>
            </a:defRPr>
          </a:pPr>
          <a:endParaRPr lang="en-CH"/>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Developing countries</c:v>
          </c:tx>
          <c:spPr>
            <a:ln w="28575" cap="rnd">
              <a:solidFill>
                <a:schemeClr val="accent1"/>
              </a:solidFill>
              <a:round/>
            </a:ln>
            <a:effectLst/>
          </c:spPr>
          <c:marker>
            <c:symbol val="none"/>
          </c:marker>
          <c:cat>
            <c:strRef>
              <c:f>us_tradematrix_i_groups_4415551!$C$6:$X$6</c:f>
              <c:strCach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strCache>
            </c:strRef>
          </c:cat>
          <c:val>
            <c:numRef>
              <c:f>us_tradematrix_i_groups_4415551!$C$14:$X$14</c:f>
              <c:numCache>
                <c:formatCode>General</c:formatCode>
                <c:ptCount val="22"/>
                <c:pt idx="0">
                  <c:v>25.724029251092961</c:v>
                </c:pt>
                <c:pt idx="1">
                  <c:v>26.532301983464539</c:v>
                </c:pt>
                <c:pt idx="2">
                  <c:v>27.253349688639894</c:v>
                </c:pt>
                <c:pt idx="3">
                  <c:v>26.475423533518626</c:v>
                </c:pt>
                <c:pt idx="4">
                  <c:v>26.522090777869018</c:v>
                </c:pt>
                <c:pt idx="5">
                  <c:v>27.898489726951226</c:v>
                </c:pt>
                <c:pt idx="6">
                  <c:v>27.622653973724109</c:v>
                </c:pt>
                <c:pt idx="7">
                  <c:v>26.780994549846294</c:v>
                </c:pt>
                <c:pt idx="8">
                  <c:v>26.316694589135299</c:v>
                </c:pt>
                <c:pt idx="9">
                  <c:v>27.142769271269895</c:v>
                </c:pt>
                <c:pt idx="10">
                  <c:v>27.641944496294773</c:v>
                </c:pt>
                <c:pt idx="11">
                  <c:v>27.683422084772285</c:v>
                </c:pt>
                <c:pt idx="12">
                  <c:v>29.372078758458013</c:v>
                </c:pt>
                <c:pt idx="13">
                  <c:v>32.661878983376305</c:v>
                </c:pt>
                <c:pt idx="14">
                  <c:v>32.890699424415615</c:v>
                </c:pt>
                <c:pt idx="15">
                  <c:v>35.650238375743101</c:v>
                </c:pt>
                <c:pt idx="16">
                  <c:v>37.046429841271227</c:v>
                </c:pt>
                <c:pt idx="17">
                  <c:v>38.426551940957374</c:v>
                </c:pt>
                <c:pt idx="18">
                  <c:v>37.897167104207412</c:v>
                </c:pt>
                <c:pt idx="19">
                  <c:v>38.694969977264812</c:v>
                </c:pt>
                <c:pt idx="20">
                  <c:v>39.537267650150405</c:v>
                </c:pt>
                <c:pt idx="21">
                  <c:v>39.077706721467301</c:v>
                </c:pt>
              </c:numCache>
            </c:numRef>
          </c:val>
          <c:smooth val="0"/>
          <c:extLst>
            <c:ext xmlns:c16="http://schemas.microsoft.com/office/drawing/2014/chart" uri="{C3380CC4-5D6E-409C-BE32-E72D297353CC}">
              <c16:uniqueId val="{00000000-3AF6-495F-8FA6-DF56CD947700}"/>
            </c:ext>
          </c:extLst>
        </c:ser>
        <c:ser>
          <c:idx val="1"/>
          <c:order val="1"/>
          <c:tx>
            <c:v>Developing countries excl. China</c:v>
          </c:tx>
          <c:spPr>
            <a:ln w="28575" cap="rnd">
              <a:solidFill>
                <a:schemeClr val="accent2"/>
              </a:solidFill>
              <a:round/>
            </a:ln>
            <a:effectLst/>
          </c:spPr>
          <c:marker>
            <c:symbol val="none"/>
          </c:marker>
          <c:val>
            <c:numRef>
              <c:f>us_tradematrix_i_groups_4415551!$C$15:$X$15</c:f>
              <c:numCache>
                <c:formatCode>General</c:formatCode>
                <c:ptCount val="22"/>
                <c:pt idx="0">
                  <c:v>23.753064878990326</c:v>
                </c:pt>
                <c:pt idx="1">
                  <c:v>24.896333266868186</c:v>
                </c:pt>
                <c:pt idx="2">
                  <c:v>25.795559675371194</c:v>
                </c:pt>
                <c:pt idx="3">
                  <c:v>25.092759119358348</c:v>
                </c:pt>
                <c:pt idx="4">
                  <c:v>25.102906963219663</c:v>
                </c:pt>
                <c:pt idx="5">
                  <c:v>25.922284432673642</c:v>
                </c:pt>
                <c:pt idx="6">
                  <c:v>25.634485677668522</c:v>
                </c:pt>
                <c:pt idx="7">
                  <c:v>24.802835327622969</c:v>
                </c:pt>
                <c:pt idx="8">
                  <c:v>23.740335113983747</c:v>
                </c:pt>
                <c:pt idx="9">
                  <c:v>23.972445026021504</c:v>
                </c:pt>
                <c:pt idx="10">
                  <c:v>24.663936153499829</c:v>
                </c:pt>
                <c:pt idx="11">
                  <c:v>24.776549717887615</c:v>
                </c:pt>
                <c:pt idx="12">
                  <c:v>25.942110253703738</c:v>
                </c:pt>
                <c:pt idx="13">
                  <c:v>28.409212900604867</c:v>
                </c:pt>
                <c:pt idx="14">
                  <c:v>28.500096104239169</c:v>
                </c:pt>
                <c:pt idx="15">
                  <c:v>30.464570308699233</c:v>
                </c:pt>
                <c:pt idx="16">
                  <c:v>31.624927208289122</c:v>
                </c:pt>
                <c:pt idx="17">
                  <c:v>31.918046057351368</c:v>
                </c:pt>
                <c:pt idx="18">
                  <c:v>31.096450019622392</c:v>
                </c:pt>
                <c:pt idx="19">
                  <c:v>31.581477781039911</c:v>
                </c:pt>
                <c:pt idx="20">
                  <c:v>31.975481255118904</c:v>
                </c:pt>
                <c:pt idx="21">
                  <c:v>31.798129997267509</c:v>
                </c:pt>
              </c:numCache>
            </c:numRef>
          </c:val>
          <c:smooth val="0"/>
          <c:extLst>
            <c:ext xmlns:c16="http://schemas.microsoft.com/office/drawing/2014/chart" uri="{C3380CC4-5D6E-409C-BE32-E72D297353CC}">
              <c16:uniqueId val="{00000001-3AF6-495F-8FA6-DF56CD947700}"/>
            </c:ext>
          </c:extLst>
        </c:ser>
        <c:dLbls>
          <c:showLegendKey val="0"/>
          <c:showVal val="0"/>
          <c:showCatName val="0"/>
          <c:showSerName val="0"/>
          <c:showPercent val="0"/>
          <c:showBubbleSize val="0"/>
        </c:dLbls>
        <c:smooth val="0"/>
        <c:axId val="787508096"/>
        <c:axId val="787507440"/>
      </c:lineChart>
      <c:dateAx>
        <c:axId val="78750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94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CH"/>
          </a:p>
        </c:txPr>
        <c:crossAx val="787507440"/>
        <c:crosses val="autoZero"/>
        <c:auto val="0"/>
        <c:lblOffset val="100"/>
        <c:baseTimeUnit val="days"/>
      </c:dateAx>
      <c:valAx>
        <c:axId val="787507440"/>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gency FB" panose="020B0503020202020204" pitchFamily="34" charset="0"/>
                <a:ea typeface="+mn-ea"/>
                <a:cs typeface="+mn-cs"/>
              </a:defRPr>
            </a:pPr>
            <a:endParaRPr lang="en-CH"/>
          </a:p>
        </c:txPr>
        <c:crossAx val="787508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gency FB" panose="020B0503020202020204" pitchFamily="34" charset="0"/>
              <a:ea typeface="+mn-ea"/>
              <a:cs typeface="+mn-cs"/>
            </a:defRPr>
          </a:pPr>
          <a:endParaRPr lang="en-CH"/>
        </a:p>
      </c:txPr>
    </c:legend>
    <c:plotVisOnly val="1"/>
    <c:dispBlanksAs val="gap"/>
    <c:showDLblsOverMax val="0"/>
  </c:chart>
  <c:spPr>
    <a:noFill/>
    <a:ln>
      <a:noFill/>
    </a:ln>
    <a:effectLst/>
  </c:spPr>
  <c:txPr>
    <a:bodyPr/>
    <a:lstStyle/>
    <a:p>
      <a:pPr>
        <a:defRPr/>
      </a:pPr>
      <a:endParaRPr lang="en-CH"/>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us_tradematrix_i_3digits_457147!$A$31</c:f>
              <c:strCache>
                <c:ptCount val="1"/>
                <c:pt idx="0">
                  <c:v>  Developing economies</c:v>
                </c:pt>
              </c:strCache>
            </c:strRef>
          </c:tx>
          <c:spPr>
            <a:ln w="28575" cap="rnd">
              <a:solidFill>
                <a:schemeClr val="accent1"/>
              </a:solidFill>
              <a:round/>
            </a:ln>
            <a:effectLst/>
          </c:spPr>
          <c:marker>
            <c:symbol val="none"/>
          </c:marker>
          <c:cat>
            <c:strRef>
              <c:f>us_tradematrix_i_3digits_457147!$C$6:$X$6</c:f>
              <c:strCach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strCache>
            </c:strRef>
          </c:cat>
          <c:val>
            <c:numRef>
              <c:f>us_tradematrix_i_3digits_457147!$C$31:$X$31</c:f>
              <c:numCache>
                <c:formatCode>General</c:formatCode>
                <c:ptCount val="22"/>
                <c:pt idx="0">
                  <c:v>51.502230750802134</c:v>
                </c:pt>
                <c:pt idx="1">
                  <c:v>52.118683166569554</c:v>
                </c:pt>
                <c:pt idx="2">
                  <c:v>52.598167363539474</c:v>
                </c:pt>
                <c:pt idx="3">
                  <c:v>54.510093906742128</c:v>
                </c:pt>
                <c:pt idx="4">
                  <c:v>55.703041927022333</c:v>
                </c:pt>
                <c:pt idx="5">
                  <c:v>57.473585841313202</c:v>
                </c:pt>
                <c:pt idx="6">
                  <c:v>56.227116368360406</c:v>
                </c:pt>
                <c:pt idx="7">
                  <c:v>55.213977747137335</c:v>
                </c:pt>
                <c:pt idx="8">
                  <c:v>56.159734601434778</c:v>
                </c:pt>
                <c:pt idx="9">
                  <c:v>57.963367798617163</c:v>
                </c:pt>
                <c:pt idx="10">
                  <c:v>60.836562294813355</c:v>
                </c:pt>
                <c:pt idx="11">
                  <c:v>60.710816063556074</c:v>
                </c:pt>
                <c:pt idx="12">
                  <c:v>60.415608673178724</c:v>
                </c:pt>
                <c:pt idx="13">
                  <c:v>62.394632174266697</c:v>
                </c:pt>
                <c:pt idx="14">
                  <c:v>64.091647528477566</c:v>
                </c:pt>
                <c:pt idx="15">
                  <c:v>67.20991963246874</c:v>
                </c:pt>
                <c:pt idx="16">
                  <c:v>66.353234595590578</c:v>
                </c:pt>
                <c:pt idx="17">
                  <c:v>67.219886103200793</c:v>
                </c:pt>
                <c:pt idx="18">
                  <c:v>66.152167118340273</c:v>
                </c:pt>
                <c:pt idx="19">
                  <c:v>68.551862373315515</c:v>
                </c:pt>
                <c:pt idx="20">
                  <c:v>69.897903475547253</c:v>
                </c:pt>
                <c:pt idx="21">
                  <c:v>69.361180132280552</c:v>
                </c:pt>
              </c:numCache>
            </c:numRef>
          </c:val>
          <c:smooth val="0"/>
          <c:extLst>
            <c:ext xmlns:c16="http://schemas.microsoft.com/office/drawing/2014/chart" uri="{C3380CC4-5D6E-409C-BE32-E72D297353CC}">
              <c16:uniqueId val="{00000000-CDFF-4764-8904-6D904494BDA1}"/>
            </c:ext>
          </c:extLst>
        </c:ser>
        <c:ser>
          <c:idx val="1"/>
          <c:order val="1"/>
          <c:tx>
            <c:strRef>
              <c:f>us_tradematrix_i_3digits_457147!$A$32</c:f>
              <c:strCache>
                <c:ptCount val="1"/>
                <c:pt idx="0">
                  <c:v>Developing economies excluding China</c:v>
                </c:pt>
              </c:strCache>
            </c:strRef>
          </c:tx>
          <c:spPr>
            <a:ln w="28575" cap="rnd">
              <a:solidFill>
                <a:schemeClr val="accent2"/>
              </a:solidFill>
              <a:round/>
            </a:ln>
            <a:effectLst/>
          </c:spPr>
          <c:marker>
            <c:symbol val="none"/>
          </c:marker>
          <c:cat>
            <c:strRef>
              <c:f>us_tradematrix_i_3digits_457147!$C$6:$X$6</c:f>
              <c:strCach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strCache>
            </c:strRef>
          </c:cat>
          <c:val>
            <c:numRef>
              <c:f>us_tradematrix_i_3digits_457147!$C$32:$X$32</c:f>
              <c:numCache>
                <c:formatCode>General</c:formatCode>
                <c:ptCount val="22"/>
                <c:pt idx="0">
                  <c:v>44.873166072376705</c:v>
                </c:pt>
                <c:pt idx="1">
                  <c:v>47.853804833814962</c:v>
                </c:pt>
                <c:pt idx="2">
                  <c:v>49.741146210108305</c:v>
                </c:pt>
                <c:pt idx="3">
                  <c:v>51.142541788730313</c:v>
                </c:pt>
                <c:pt idx="4">
                  <c:v>51.955656581903554</c:v>
                </c:pt>
                <c:pt idx="5">
                  <c:v>50.688057525286503</c:v>
                </c:pt>
                <c:pt idx="6">
                  <c:v>49.036278388003595</c:v>
                </c:pt>
                <c:pt idx="7">
                  <c:v>49.510286792863795</c:v>
                </c:pt>
                <c:pt idx="8">
                  <c:v>46.975935719197018</c:v>
                </c:pt>
                <c:pt idx="9">
                  <c:v>45.667624560119883</c:v>
                </c:pt>
                <c:pt idx="10">
                  <c:v>48.382668096174868</c:v>
                </c:pt>
                <c:pt idx="11">
                  <c:v>49.831452477797484</c:v>
                </c:pt>
                <c:pt idx="12">
                  <c:v>49.737287644895375</c:v>
                </c:pt>
                <c:pt idx="13">
                  <c:v>49.210936834232761</c:v>
                </c:pt>
                <c:pt idx="14">
                  <c:v>48.174269939697709</c:v>
                </c:pt>
                <c:pt idx="15">
                  <c:v>48.675249174591315</c:v>
                </c:pt>
                <c:pt idx="16">
                  <c:v>49.357941815684583</c:v>
                </c:pt>
                <c:pt idx="17">
                  <c:v>46.441978857606095</c:v>
                </c:pt>
                <c:pt idx="18">
                  <c:v>44.00522658711418</c:v>
                </c:pt>
                <c:pt idx="19">
                  <c:v>44.635820247221417</c:v>
                </c:pt>
                <c:pt idx="20">
                  <c:v>44.245085760474034</c:v>
                </c:pt>
                <c:pt idx="21">
                  <c:v>44.808086009555872</c:v>
                </c:pt>
              </c:numCache>
            </c:numRef>
          </c:val>
          <c:smooth val="0"/>
          <c:extLst>
            <c:ext xmlns:c16="http://schemas.microsoft.com/office/drawing/2014/chart" uri="{C3380CC4-5D6E-409C-BE32-E72D297353CC}">
              <c16:uniqueId val="{00000001-CDFF-4764-8904-6D904494BDA1}"/>
            </c:ext>
          </c:extLst>
        </c:ser>
        <c:dLbls>
          <c:showLegendKey val="0"/>
          <c:showVal val="0"/>
          <c:showCatName val="0"/>
          <c:showSerName val="0"/>
          <c:showPercent val="0"/>
          <c:showBubbleSize val="0"/>
        </c:dLbls>
        <c:smooth val="0"/>
        <c:axId val="22950903"/>
        <c:axId val="22953855"/>
      </c:lineChart>
      <c:catAx>
        <c:axId val="22950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940000" spcFirstLastPara="1" vertOverflow="ellipsis" wrap="square" anchor="ctr" anchorCtr="1"/>
          <a:lstStyle/>
          <a:p>
            <a:pPr>
              <a:defRPr sz="1200" b="0" i="0" u="none" strike="noStrike" kern="1200" baseline="0">
                <a:solidFill>
                  <a:schemeClr val="tx1">
                    <a:lumMod val="65000"/>
                    <a:lumOff val="35000"/>
                  </a:schemeClr>
                </a:solidFill>
                <a:latin typeface="Agency FB" panose="020B0503020202020204" pitchFamily="34" charset="0"/>
                <a:ea typeface="+mn-ea"/>
                <a:cs typeface="+mn-cs"/>
              </a:defRPr>
            </a:pPr>
            <a:endParaRPr lang="en-CH"/>
          </a:p>
        </c:txPr>
        <c:crossAx val="22953855"/>
        <c:crosses val="autoZero"/>
        <c:auto val="1"/>
        <c:lblAlgn val="ctr"/>
        <c:lblOffset val="100"/>
        <c:noMultiLvlLbl val="0"/>
      </c:catAx>
      <c:valAx>
        <c:axId val="22953855"/>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gency FB" panose="020B0503020202020204" pitchFamily="34" charset="0"/>
                <a:ea typeface="+mn-ea"/>
                <a:cs typeface="+mn-cs"/>
              </a:defRPr>
            </a:pPr>
            <a:endParaRPr lang="en-CH"/>
          </a:p>
        </c:txPr>
        <c:crossAx val="22950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gency FB" panose="020B0503020202020204" pitchFamily="34" charset="0"/>
              <a:ea typeface="+mn-ea"/>
              <a:cs typeface="+mn-cs"/>
            </a:defRPr>
          </a:pPr>
          <a:endParaRPr lang="en-CH"/>
        </a:p>
      </c:txPr>
    </c:legend>
    <c:plotVisOnly val="1"/>
    <c:dispBlanksAs val="gap"/>
    <c:showDLblsOverMax val="0"/>
  </c:chart>
  <c:spPr>
    <a:noFill/>
    <a:ln>
      <a:noFill/>
    </a:ln>
    <a:effectLst/>
  </c:spPr>
  <c:txPr>
    <a:bodyPr/>
    <a:lstStyle/>
    <a:p>
      <a:pPr>
        <a:defRPr/>
      </a:pPr>
      <a:endParaRPr lang="en-CH"/>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gency FB" panose="020B0503020202020204" pitchFamily="34" charset="0"/>
                <a:ea typeface="+mn-ea"/>
                <a:cs typeface="+mn-cs"/>
              </a:defRPr>
            </a:pPr>
            <a:r>
              <a:rPr lang="en-US" noProof="0" dirty="0">
                <a:latin typeface="Agency FB" panose="020B0503020202020204" pitchFamily="34" charset="0"/>
              </a:rPr>
              <a:t>Import</a:t>
            </a:r>
            <a:r>
              <a:rPr lang="en-US" baseline="0" noProof="0" dirty="0">
                <a:latin typeface="Agency FB" panose="020B0503020202020204" pitchFamily="34" charset="0"/>
              </a:rPr>
              <a:t> bill</a:t>
            </a:r>
            <a:r>
              <a:rPr lang="en-US" noProof="0" dirty="0">
                <a:latin typeface="Agency FB" panose="020B0503020202020204" pitchFamily="34" charset="0"/>
              </a:rPr>
              <a:t> for cereals</a:t>
            </a:r>
            <a:r>
              <a:rPr lang="en-US" baseline="0" noProof="0" dirty="0">
                <a:latin typeface="Agency FB" panose="020B0503020202020204" pitchFamily="34" charset="0"/>
              </a:rPr>
              <a:t> and oilseeds (in 1000 USD)</a:t>
            </a:r>
            <a:endParaRPr lang="en-US" noProof="0" dirty="0">
              <a:latin typeface="Agency FB" panose="020B0503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gency FB" panose="020B0503020202020204" pitchFamily="34" charset="0"/>
              <a:ea typeface="+mn-ea"/>
              <a:cs typeface="+mn-cs"/>
            </a:defRPr>
          </a:pPr>
          <a:endParaRPr lang="en-CH"/>
        </a:p>
      </c:txPr>
    </c:title>
    <c:autoTitleDeleted val="0"/>
    <c:plotArea>
      <c:layout/>
      <c:lineChart>
        <c:grouping val="standard"/>
        <c:varyColors val="0"/>
        <c:ser>
          <c:idx val="0"/>
          <c:order val="0"/>
          <c:tx>
            <c:strRef>
              <c:f>us_tradematrix_i_3digits_457147!$A$15</c:f>
              <c:strCache>
                <c:ptCount val="1"/>
                <c:pt idx="0">
                  <c:v>  Developing economies</c:v>
                </c:pt>
              </c:strCache>
            </c:strRef>
          </c:tx>
          <c:spPr>
            <a:ln w="28575" cap="rnd">
              <a:solidFill>
                <a:schemeClr val="accent1"/>
              </a:solidFill>
              <a:round/>
            </a:ln>
            <a:effectLst/>
          </c:spPr>
          <c:marker>
            <c:symbol val="none"/>
          </c:marker>
          <c:cat>
            <c:strRef>
              <c:f>us_tradematrix_i_3digits_457147!$C$6:$X$6</c:f>
              <c:strCach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strCache>
            </c:strRef>
          </c:cat>
          <c:val>
            <c:numRef>
              <c:f>us_tradematrix_i_3digits_457147!$C$21:$X$21</c:f>
              <c:numCache>
                <c:formatCode>#,##0</c:formatCode>
                <c:ptCount val="22"/>
                <c:pt idx="0">
                  <c:v>28632355.965999998</c:v>
                </c:pt>
                <c:pt idx="1">
                  <c:v>35178317.634000003</c:v>
                </c:pt>
                <c:pt idx="2">
                  <c:v>32429031.864</c:v>
                </c:pt>
                <c:pt idx="3">
                  <c:v>31032608.540000003</c:v>
                </c:pt>
                <c:pt idx="4">
                  <c:v>30088721.446000002</c:v>
                </c:pt>
                <c:pt idx="5">
                  <c:v>29783577.310999997</c:v>
                </c:pt>
                <c:pt idx="6">
                  <c:v>29721702.861000001</c:v>
                </c:pt>
                <c:pt idx="7">
                  <c:v>30186109.769000001</c:v>
                </c:pt>
                <c:pt idx="8">
                  <c:v>36436792.253000006</c:v>
                </c:pt>
                <c:pt idx="9">
                  <c:v>44373212.997000001</c:v>
                </c:pt>
                <c:pt idx="10">
                  <c:v>45856944.598999999</c:v>
                </c:pt>
                <c:pt idx="11">
                  <c:v>48804420.039999999</c:v>
                </c:pt>
                <c:pt idx="12">
                  <c:v>70886382.60800001</c:v>
                </c:pt>
                <c:pt idx="13">
                  <c:v>111412491.854</c:v>
                </c:pt>
                <c:pt idx="14">
                  <c:v>86432970.877000004</c:v>
                </c:pt>
                <c:pt idx="15">
                  <c:v>101308322.722</c:v>
                </c:pt>
                <c:pt idx="16">
                  <c:v>130072230.40900001</c:v>
                </c:pt>
                <c:pt idx="17">
                  <c:v>137125189.456</c:v>
                </c:pt>
                <c:pt idx="18">
                  <c:v>138434943.428</c:v>
                </c:pt>
                <c:pt idx="19">
                  <c:v>144684532.792</c:v>
                </c:pt>
                <c:pt idx="20">
                  <c:v>129331551.73</c:v>
                </c:pt>
                <c:pt idx="21">
                  <c:v>119959864.252</c:v>
                </c:pt>
              </c:numCache>
            </c:numRef>
          </c:val>
          <c:smooth val="0"/>
          <c:extLst>
            <c:ext xmlns:c16="http://schemas.microsoft.com/office/drawing/2014/chart" uri="{C3380CC4-5D6E-409C-BE32-E72D297353CC}">
              <c16:uniqueId val="{00000000-078B-478F-A2FA-00D378D906C6}"/>
            </c:ext>
          </c:extLst>
        </c:ser>
        <c:ser>
          <c:idx val="1"/>
          <c:order val="1"/>
          <c:tx>
            <c:strRef>
              <c:f>us_tradematrix_i_3digits_457147!$A$22</c:f>
              <c:strCache>
                <c:ptCount val="1"/>
                <c:pt idx="0">
                  <c:v>Developing economies excluding China</c:v>
                </c:pt>
              </c:strCache>
            </c:strRef>
          </c:tx>
          <c:spPr>
            <a:ln w="28575" cap="rnd">
              <a:solidFill>
                <a:schemeClr val="accent2"/>
              </a:solidFill>
              <a:round/>
            </a:ln>
            <a:effectLst/>
          </c:spPr>
          <c:marker>
            <c:symbol val="none"/>
          </c:marker>
          <c:cat>
            <c:strRef>
              <c:f>us_tradematrix_i_3digits_457147!$C$6:$X$6</c:f>
              <c:strCach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strCache>
            </c:strRef>
          </c:cat>
          <c:val>
            <c:numRef>
              <c:f>us_tradematrix_i_3digits_457147!$C$28:$X$28</c:f>
              <c:numCache>
                <c:formatCode>#,##0</c:formatCode>
                <c:ptCount val="22"/>
                <c:pt idx="0">
                  <c:v>24946967.259</c:v>
                </c:pt>
                <c:pt idx="1">
                  <c:v>32299671.522</c:v>
                </c:pt>
                <c:pt idx="2">
                  <c:v>30667555.473000001</c:v>
                </c:pt>
                <c:pt idx="3">
                  <c:v>29115460.373</c:v>
                </c:pt>
                <c:pt idx="4">
                  <c:v>28064522.589000002</c:v>
                </c:pt>
                <c:pt idx="5">
                  <c:v>26267226.204</c:v>
                </c:pt>
                <c:pt idx="6">
                  <c:v>25920619.619000003</c:v>
                </c:pt>
                <c:pt idx="7">
                  <c:v>27067837.037</c:v>
                </c:pt>
                <c:pt idx="8">
                  <c:v>30478285.248999998</c:v>
                </c:pt>
                <c:pt idx="9">
                  <c:v>34960343.207000002</c:v>
                </c:pt>
                <c:pt idx="10">
                  <c:v>36469538.164999999</c:v>
                </c:pt>
                <c:pt idx="11">
                  <c:v>40058679.748000003</c:v>
                </c:pt>
                <c:pt idx="12">
                  <c:v>58357376.170000002</c:v>
                </c:pt>
                <c:pt idx="13">
                  <c:v>87871550.935000002</c:v>
                </c:pt>
                <c:pt idx="14">
                  <c:v>64967050.017999999</c:v>
                </c:pt>
                <c:pt idx="15">
                  <c:v>73370238.782000005</c:v>
                </c:pt>
                <c:pt idx="16">
                  <c:v>96756361.909000009</c:v>
                </c:pt>
                <c:pt idx="17">
                  <c:v>94739302.886999995</c:v>
                </c:pt>
                <c:pt idx="18">
                  <c:v>92088609.012999997</c:v>
                </c:pt>
                <c:pt idx="19">
                  <c:v>94207692.900999993</c:v>
                </c:pt>
                <c:pt idx="20">
                  <c:v>81866340.952999994</c:v>
                </c:pt>
                <c:pt idx="21">
                  <c:v>77495393.025999993</c:v>
                </c:pt>
              </c:numCache>
            </c:numRef>
          </c:val>
          <c:smooth val="0"/>
          <c:extLst>
            <c:ext xmlns:c16="http://schemas.microsoft.com/office/drawing/2014/chart" uri="{C3380CC4-5D6E-409C-BE32-E72D297353CC}">
              <c16:uniqueId val="{00000001-078B-478F-A2FA-00D378D906C6}"/>
            </c:ext>
          </c:extLst>
        </c:ser>
        <c:dLbls>
          <c:showLegendKey val="0"/>
          <c:showVal val="0"/>
          <c:showCatName val="0"/>
          <c:showSerName val="0"/>
          <c:showPercent val="0"/>
          <c:showBubbleSize val="0"/>
        </c:dLbls>
        <c:smooth val="0"/>
        <c:axId val="55027799"/>
        <c:axId val="55028455"/>
      </c:lineChart>
      <c:catAx>
        <c:axId val="55027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94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CH"/>
          </a:p>
        </c:txPr>
        <c:crossAx val="55028455"/>
        <c:crosses val="autoZero"/>
        <c:auto val="1"/>
        <c:lblAlgn val="ctr"/>
        <c:lblOffset val="100"/>
        <c:noMultiLvlLbl val="0"/>
      </c:catAx>
      <c:valAx>
        <c:axId val="550284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gency FB" panose="020B0503020202020204" pitchFamily="34" charset="0"/>
                <a:ea typeface="+mn-ea"/>
                <a:cs typeface="+mn-cs"/>
              </a:defRPr>
            </a:pPr>
            <a:endParaRPr lang="en-CH"/>
          </a:p>
        </c:txPr>
        <c:crossAx val="55027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gency FB" panose="020B0503020202020204" pitchFamily="34" charset="0"/>
              <a:ea typeface="+mn-ea"/>
              <a:cs typeface="+mn-cs"/>
            </a:defRPr>
          </a:pPr>
          <a:endParaRPr lang="en-CH"/>
        </a:p>
      </c:txPr>
    </c:legend>
    <c:plotVisOnly val="1"/>
    <c:dispBlanksAs val="gap"/>
    <c:showDLblsOverMax val="0"/>
  </c:chart>
  <c:spPr>
    <a:noFill/>
    <a:ln>
      <a:noFill/>
    </a:ln>
    <a:effectLst/>
  </c:spPr>
  <c:txPr>
    <a:bodyPr/>
    <a:lstStyle/>
    <a:p>
      <a:pPr>
        <a:defRPr/>
      </a:pPr>
      <a:endParaRPr lang="en-C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091467661159404E-2"/>
          <c:y val="3.9799080932913601E-2"/>
          <c:w val="0.89520315913072213"/>
          <c:h val="0.76004890634487987"/>
        </c:manualLayout>
      </c:layout>
      <c:lineChart>
        <c:grouping val="standard"/>
        <c:varyColors val="0"/>
        <c:ser>
          <c:idx val="0"/>
          <c:order val="0"/>
          <c:tx>
            <c:strRef>
              <c:f>'Figure 1_a'!$B$6</c:f>
              <c:strCache>
                <c:ptCount val="1"/>
                <c:pt idx="0">
                  <c:v>All groups</c:v>
                </c:pt>
              </c:strCache>
            </c:strRef>
          </c:tx>
          <c:spPr>
            <a:ln w="28575" cap="rnd">
              <a:solidFill>
                <a:schemeClr val="accent1"/>
              </a:solidFill>
              <a:round/>
            </a:ln>
            <a:effectLst/>
          </c:spPr>
          <c:marker>
            <c:symbol val="circle"/>
            <c:size val="4"/>
            <c:spPr>
              <a:solidFill>
                <a:schemeClr val="accent1"/>
              </a:solidFill>
              <a:ln w="9525">
                <a:solidFill>
                  <a:schemeClr val="accent1"/>
                </a:solidFill>
              </a:ln>
              <a:effectLst/>
            </c:spPr>
          </c:marker>
          <c:cat>
            <c:strRef>
              <c:f>'Figure 1_a'!$A$7:$A$236</c:f>
              <c:strCache>
                <c:ptCount val="230"/>
                <c:pt idx="0">
                  <c:v>Jan. 2000</c:v>
                </c:pt>
                <c:pt idx="1">
                  <c:v>Feb. 2000</c:v>
                </c:pt>
                <c:pt idx="2">
                  <c:v>Mar. 2000</c:v>
                </c:pt>
                <c:pt idx="3">
                  <c:v>Apr. 2000</c:v>
                </c:pt>
                <c:pt idx="4">
                  <c:v>May  2000</c:v>
                </c:pt>
                <c:pt idx="5">
                  <c:v>June 2000</c:v>
                </c:pt>
                <c:pt idx="6">
                  <c:v>Jul. 2000</c:v>
                </c:pt>
                <c:pt idx="7">
                  <c:v>Aug. 2000</c:v>
                </c:pt>
                <c:pt idx="8">
                  <c:v>Sep. 2000</c:v>
                </c:pt>
                <c:pt idx="9">
                  <c:v>Oct. 2000</c:v>
                </c:pt>
                <c:pt idx="10">
                  <c:v>Nov. 2000</c:v>
                </c:pt>
                <c:pt idx="11">
                  <c:v>Dec. 2000</c:v>
                </c:pt>
                <c:pt idx="12">
                  <c:v>Jan. 2001</c:v>
                </c:pt>
                <c:pt idx="13">
                  <c:v>Feb. 2001</c:v>
                </c:pt>
                <c:pt idx="14">
                  <c:v>Mar. 2001</c:v>
                </c:pt>
                <c:pt idx="15">
                  <c:v>Apr. 2001</c:v>
                </c:pt>
                <c:pt idx="16">
                  <c:v>May  2001</c:v>
                </c:pt>
                <c:pt idx="17">
                  <c:v>June 2001</c:v>
                </c:pt>
                <c:pt idx="18">
                  <c:v>Jul. 2001</c:v>
                </c:pt>
                <c:pt idx="19">
                  <c:v>Aug. 2001</c:v>
                </c:pt>
                <c:pt idx="20">
                  <c:v>Sep. 2001</c:v>
                </c:pt>
                <c:pt idx="21">
                  <c:v>Oct. 2001</c:v>
                </c:pt>
                <c:pt idx="22">
                  <c:v>Nov. 2001</c:v>
                </c:pt>
                <c:pt idx="23">
                  <c:v>Dec. 2001</c:v>
                </c:pt>
                <c:pt idx="24">
                  <c:v>Jan. 2002</c:v>
                </c:pt>
                <c:pt idx="25">
                  <c:v>Feb. 2002</c:v>
                </c:pt>
                <c:pt idx="26">
                  <c:v>Mar. 2002</c:v>
                </c:pt>
                <c:pt idx="27">
                  <c:v>Apr. 2002</c:v>
                </c:pt>
                <c:pt idx="28">
                  <c:v>May  2002</c:v>
                </c:pt>
                <c:pt idx="29">
                  <c:v>June 2002</c:v>
                </c:pt>
                <c:pt idx="30">
                  <c:v>Jul. 2002</c:v>
                </c:pt>
                <c:pt idx="31">
                  <c:v>Aug. 2002</c:v>
                </c:pt>
                <c:pt idx="32">
                  <c:v>Sep. 2002</c:v>
                </c:pt>
                <c:pt idx="33">
                  <c:v>Oct. 2002</c:v>
                </c:pt>
                <c:pt idx="34">
                  <c:v>Nov. 2002</c:v>
                </c:pt>
                <c:pt idx="35">
                  <c:v>Dec. 2002</c:v>
                </c:pt>
                <c:pt idx="36">
                  <c:v>Jan. 2003</c:v>
                </c:pt>
                <c:pt idx="37">
                  <c:v>Feb. 2003</c:v>
                </c:pt>
                <c:pt idx="38">
                  <c:v>Mar. 2003</c:v>
                </c:pt>
                <c:pt idx="39">
                  <c:v>Apr. 2003</c:v>
                </c:pt>
                <c:pt idx="40">
                  <c:v>May  2003</c:v>
                </c:pt>
                <c:pt idx="41">
                  <c:v>June 2003</c:v>
                </c:pt>
                <c:pt idx="42">
                  <c:v>Jul. 2003</c:v>
                </c:pt>
                <c:pt idx="43">
                  <c:v>Aug. 2003</c:v>
                </c:pt>
                <c:pt idx="44">
                  <c:v>Sep. 2003</c:v>
                </c:pt>
                <c:pt idx="45">
                  <c:v>Oct. 2003</c:v>
                </c:pt>
                <c:pt idx="46">
                  <c:v>Nov. 2003</c:v>
                </c:pt>
                <c:pt idx="47">
                  <c:v>Dec. 2003</c:v>
                </c:pt>
                <c:pt idx="48">
                  <c:v>Jan. 2004</c:v>
                </c:pt>
                <c:pt idx="49">
                  <c:v>Feb. 2004</c:v>
                </c:pt>
                <c:pt idx="50">
                  <c:v>Mar. 2004</c:v>
                </c:pt>
                <c:pt idx="51">
                  <c:v>Apr. 2004</c:v>
                </c:pt>
                <c:pt idx="52">
                  <c:v>May  2004</c:v>
                </c:pt>
                <c:pt idx="53">
                  <c:v>June 2004</c:v>
                </c:pt>
                <c:pt idx="54">
                  <c:v>Jul. 2004</c:v>
                </c:pt>
                <c:pt idx="55">
                  <c:v>Aug. 2004</c:v>
                </c:pt>
                <c:pt idx="56">
                  <c:v>Sep. 2004</c:v>
                </c:pt>
                <c:pt idx="57">
                  <c:v>Oct. 2004</c:v>
                </c:pt>
                <c:pt idx="58">
                  <c:v>Nov. 2004</c:v>
                </c:pt>
                <c:pt idx="59">
                  <c:v>Dec. 2004</c:v>
                </c:pt>
                <c:pt idx="60">
                  <c:v>Jan. 2005</c:v>
                </c:pt>
                <c:pt idx="61">
                  <c:v>Feb. 2005</c:v>
                </c:pt>
                <c:pt idx="62">
                  <c:v>Mar. 2005</c:v>
                </c:pt>
                <c:pt idx="63">
                  <c:v>Apr. 2005</c:v>
                </c:pt>
                <c:pt idx="64">
                  <c:v>May  2005</c:v>
                </c:pt>
                <c:pt idx="65">
                  <c:v>June 2005</c:v>
                </c:pt>
                <c:pt idx="66">
                  <c:v>Jul. 2005</c:v>
                </c:pt>
                <c:pt idx="67">
                  <c:v>Aug. 2005</c:v>
                </c:pt>
                <c:pt idx="68">
                  <c:v>Sep. 2005</c:v>
                </c:pt>
                <c:pt idx="69">
                  <c:v>Oct. 2005</c:v>
                </c:pt>
                <c:pt idx="70">
                  <c:v>Nov. 2005</c:v>
                </c:pt>
                <c:pt idx="71">
                  <c:v>Dec. 2005</c:v>
                </c:pt>
                <c:pt idx="72">
                  <c:v>Jan. 2006</c:v>
                </c:pt>
                <c:pt idx="73">
                  <c:v>Feb. 2006</c:v>
                </c:pt>
                <c:pt idx="74">
                  <c:v>Mar. 2006</c:v>
                </c:pt>
                <c:pt idx="75">
                  <c:v>Apr. 2006</c:v>
                </c:pt>
                <c:pt idx="76">
                  <c:v>May  2006</c:v>
                </c:pt>
                <c:pt idx="77">
                  <c:v>June 2006</c:v>
                </c:pt>
                <c:pt idx="78">
                  <c:v>Jul. 2006</c:v>
                </c:pt>
                <c:pt idx="79">
                  <c:v>Aug. 2006</c:v>
                </c:pt>
                <c:pt idx="80">
                  <c:v>Sep. 2006</c:v>
                </c:pt>
                <c:pt idx="81">
                  <c:v>Oct. 2006</c:v>
                </c:pt>
                <c:pt idx="82">
                  <c:v>Nov. 2006</c:v>
                </c:pt>
                <c:pt idx="83">
                  <c:v>Dec. 2006</c:v>
                </c:pt>
                <c:pt idx="84">
                  <c:v>Jan. 2007</c:v>
                </c:pt>
                <c:pt idx="85">
                  <c:v>Feb. 2007</c:v>
                </c:pt>
                <c:pt idx="86">
                  <c:v>Mar. 2007</c:v>
                </c:pt>
                <c:pt idx="87">
                  <c:v>Apr. 2007</c:v>
                </c:pt>
                <c:pt idx="88">
                  <c:v>May  2007</c:v>
                </c:pt>
                <c:pt idx="89">
                  <c:v>June 2007</c:v>
                </c:pt>
                <c:pt idx="90">
                  <c:v>Jul. 2007</c:v>
                </c:pt>
                <c:pt idx="91">
                  <c:v>Aug. 2007</c:v>
                </c:pt>
                <c:pt idx="92">
                  <c:v>Sep. 2007</c:v>
                </c:pt>
                <c:pt idx="93">
                  <c:v>Oct. 2007</c:v>
                </c:pt>
                <c:pt idx="94">
                  <c:v>Nov. 2007</c:v>
                </c:pt>
                <c:pt idx="95">
                  <c:v>Dec. 2007</c:v>
                </c:pt>
                <c:pt idx="96">
                  <c:v>Jan. 2008</c:v>
                </c:pt>
                <c:pt idx="97">
                  <c:v>Feb. 2008</c:v>
                </c:pt>
                <c:pt idx="98">
                  <c:v>Mar. 2008</c:v>
                </c:pt>
                <c:pt idx="99">
                  <c:v>Apr. 2008</c:v>
                </c:pt>
                <c:pt idx="100">
                  <c:v>May  2008</c:v>
                </c:pt>
                <c:pt idx="101">
                  <c:v>June 2008</c:v>
                </c:pt>
                <c:pt idx="102">
                  <c:v>Jul. 2008</c:v>
                </c:pt>
                <c:pt idx="103">
                  <c:v>Aug. 2008</c:v>
                </c:pt>
                <c:pt idx="104">
                  <c:v>Sep. 2008</c:v>
                </c:pt>
                <c:pt idx="105">
                  <c:v>Oct. 2008</c:v>
                </c:pt>
                <c:pt idx="106">
                  <c:v>Nov. 2008</c:v>
                </c:pt>
                <c:pt idx="107">
                  <c:v>Dec. 2008</c:v>
                </c:pt>
                <c:pt idx="108">
                  <c:v>Jan. 2009</c:v>
                </c:pt>
                <c:pt idx="109">
                  <c:v>Feb. 2009</c:v>
                </c:pt>
                <c:pt idx="110">
                  <c:v>Mar. 2009</c:v>
                </c:pt>
                <c:pt idx="111">
                  <c:v>Apr. 2009</c:v>
                </c:pt>
                <c:pt idx="112">
                  <c:v>May  2009</c:v>
                </c:pt>
                <c:pt idx="113">
                  <c:v>June 2009</c:v>
                </c:pt>
                <c:pt idx="114">
                  <c:v>Jul. 2009</c:v>
                </c:pt>
                <c:pt idx="115">
                  <c:v>Aug. 2009</c:v>
                </c:pt>
                <c:pt idx="116">
                  <c:v>Sep. 2009</c:v>
                </c:pt>
                <c:pt idx="117">
                  <c:v>Oct. 2009</c:v>
                </c:pt>
                <c:pt idx="118">
                  <c:v>Nov. 2009</c:v>
                </c:pt>
                <c:pt idx="119">
                  <c:v>Dec. 2009</c:v>
                </c:pt>
                <c:pt idx="120">
                  <c:v>Jan. 2010</c:v>
                </c:pt>
                <c:pt idx="121">
                  <c:v>Feb. 2010</c:v>
                </c:pt>
                <c:pt idx="122">
                  <c:v>Mar. 2010</c:v>
                </c:pt>
                <c:pt idx="123">
                  <c:v>Apr. 2010</c:v>
                </c:pt>
                <c:pt idx="124">
                  <c:v>May  2010</c:v>
                </c:pt>
                <c:pt idx="125">
                  <c:v>June 2010</c:v>
                </c:pt>
                <c:pt idx="126">
                  <c:v>Jul. 2010</c:v>
                </c:pt>
                <c:pt idx="127">
                  <c:v>Aug. 2010</c:v>
                </c:pt>
                <c:pt idx="128">
                  <c:v>Sep. 2010</c:v>
                </c:pt>
                <c:pt idx="129">
                  <c:v>Oct. 2010</c:v>
                </c:pt>
                <c:pt idx="130">
                  <c:v>Nov. 2010</c:v>
                </c:pt>
                <c:pt idx="131">
                  <c:v>Dec. 2010</c:v>
                </c:pt>
                <c:pt idx="132">
                  <c:v>Jan. 2011</c:v>
                </c:pt>
                <c:pt idx="133">
                  <c:v>Feb. 2011</c:v>
                </c:pt>
                <c:pt idx="134">
                  <c:v>Mar. 2011</c:v>
                </c:pt>
                <c:pt idx="135">
                  <c:v>Apr. 2011</c:v>
                </c:pt>
                <c:pt idx="136">
                  <c:v>May  2011</c:v>
                </c:pt>
                <c:pt idx="137">
                  <c:v>June 2011</c:v>
                </c:pt>
                <c:pt idx="138">
                  <c:v>Jul. 2011</c:v>
                </c:pt>
                <c:pt idx="139">
                  <c:v>Aug. 2011</c:v>
                </c:pt>
                <c:pt idx="140">
                  <c:v>Sep. 2011</c:v>
                </c:pt>
                <c:pt idx="141">
                  <c:v>Oct. 2011</c:v>
                </c:pt>
                <c:pt idx="142">
                  <c:v>Nov. 2011</c:v>
                </c:pt>
                <c:pt idx="143">
                  <c:v>Dec. 2011</c:v>
                </c:pt>
                <c:pt idx="144">
                  <c:v>Jan. 2012</c:v>
                </c:pt>
                <c:pt idx="145">
                  <c:v>Feb. 2012</c:v>
                </c:pt>
                <c:pt idx="146">
                  <c:v>Mar. 2012</c:v>
                </c:pt>
                <c:pt idx="147">
                  <c:v>Apr. 2012</c:v>
                </c:pt>
                <c:pt idx="148">
                  <c:v>May  2012</c:v>
                </c:pt>
                <c:pt idx="149">
                  <c:v>June 2012</c:v>
                </c:pt>
                <c:pt idx="150">
                  <c:v>Jul. 2012</c:v>
                </c:pt>
                <c:pt idx="151">
                  <c:v>Aug. 2012</c:v>
                </c:pt>
                <c:pt idx="152">
                  <c:v>Sep. 2012</c:v>
                </c:pt>
                <c:pt idx="153">
                  <c:v>Oct. 2012</c:v>
                </c:pt>
                <c:pt idx="154">
                  <c:v>Nov. 2012</c:v>
                </c:pt>
                <c:pt idx="155">
                  <c:v>Dec. 2012</c:v>
                </c:pt>
                <c:pt idx="156">
                  <c:v>Jan. 2013</c:v>
                </c:pt>
                <c:pt idx="157">
                  <c:v>Feb. 2013</c:v>
                </c:pt>
                <c:pt idx="158">
                  <c:v>Mar. 2013</c:v>
                </c:pt>
                <c:pt idx="159">
                  <c:v>Apr. 2013</c:v>
                </c:pt>
                <c:pt idx="160">
                  <c:v>May  2013</c:v>
                </c:pt>
                <c:pt idx="161">
                  <c:v>June 2013</c:v>
                </c:pt>
                <c:pt idx="162">
                  <c:v>Jul. 2013</c:v>
                </c:pt>
                <c:pt idx="163">
                  <c:v>Aug. 2013</c:v>
                </c:pt>
                <c:pt idx="164">
                  <c:v>Sep. 2013</c:v>
                </c:pt>
                <c:pt idx="165">
                  <c:v>Oct. 2013</c:v>
                </c:pt>
                <c:pt idx="166">
                  <c:v>Nov. 2013</c:v>
                </c:pt>
                <c:pt idx="167">
                  <c:v>Dec. 2013</c:v>
                </c:pt>
                <c:pt idx="168">
                  <c:v>Jan. 2014</c:v>
                </c:pt>
                <c:pt idx="169">
                  <c:v>Feb. 2014</c:v>
                </c:pt>
                <c:pt idx="170">
                  <c:v>Mar. 2014</c:v>
                </c:pt>
                <c:pt idx="171">
                  <c:v>Apr. 2014</c:v>
                </c:pt>
                <c:pt idx="172">
                  <c:v>May  2014</c:v>
                </c:pt>
                <c:pt idx="173">
                  <c:v>June 2014</c:v>
                </c:pt>
                <c:pt idx="174">
                  <c:v>Jul. 2014</c:v>
                </c:pt>
                <c:pt idx="175">
                  <c:v>Aug. 2014</c:v>
                </c:pt>
                <c:pt idx="176">
                  <c:v>Sep. 2014</c:v>
                </c:pt>
                <c:pt idx="177">
                  <c:v>Oct. 2014</c:v>
                </c:pt>
                <c:pt idx="178">
                  <c:v>Nov. 2014</c:v>
                </c:pt>
                <c:pt idx="179">
                  <c:v>Dec. 2014</c:v>
                </c:pt>
                <c:pt idx="180">
                  <c:v>Jan. 2015</c:v>
                </c:pt>
                <c:pt idx="181">
                  <c:v>Feb. 2015</c:v>
                </c:pt>
                <c:pt idx="182">
                  <c:v>Mar. 2015</c:v>
                </c:pt>
                <c:pt idx="183">
                  <c:v>Apr. 2015</c:v>
                </c:pt>
                <c:pt idx="184">
                  <c:v>May  2015</c:v>
                </c:pt>
                <c:pt idx="185">
                  <c:v>June 2015</c:v>
                </c:pt>
                <c:pt idx="186">
                  <c:v>Jul. 2015</c:v>
                </c:pt>
                <c:pt idx="187">
                  <c:v>Aug. 2015</c:v>
                </c:pt>
                <c:pt idx="188">
                  <c:v>Sep. 2015</c:v>
                </c:pt>
                <c:pt idx="189">
                  <c:v>Oct. 2015</c:v>
                </c:pt>
                <c:pt idx="190">
                  <c:v>Nov. 2015</c:v>
                </c:pt>
                <c:pt idx="191">
                  <c:v>Dec. 2015</c:v>
                </c:pt>
                <c:pt idx="192">
                  <c:v>Jan. 2016</c:v>
                </c:pt>
                <c:pt idx="193">
                  <c:v>Feb. 2016</c:v>
                </c:pt>
                <c:pt idx="194">
                  <c:v>Mar. 2016</c:v>
                </c:pt>
                <c:pt idx="195">
                  <c:v>Apr. 2016</c:v>
                </c:pt>
                <c:pt idx="196">
                  <c:v>May  2016</c:v>
                </c:pt>
                <c:pt idx="197">
                  <c:v>June 2016</c:v>
                </c:pt>
                <c:pt idx="198">
                  <c:v>Jul. 2016</c:v>
                </c:pt>
                <c:pt idx="199">
                  <c:v>Aug. 2016</c:v>
                </c:pt>
                <c:pt idx="200">
                  <c:v>Sep. 2016</c:v>
                </c:pt>
                <c:pt idx="201">
                  <c:v>Oct. 2016</c:v>
                </c:pt>
                <c:pt idx="202">
                  <c:v>Nov. 2016</c:v>
                </c:pt>
                <c:pt idx="203">
                  <c:v>Dec. 2016</c:v>
                </c:pt>
                <c:pt idx="204">
                  <c:v>Jan. 2017</c:v>
                </c:pt>
                <c:pt idx="205">
                  <c:v>Feb. 2017</c:v>
                </c:pt>
                <c:pt idx="206">
                  <c:v>Mar. 2017</c:v>
                </c:pt>
                <c:pt idx="207">
                  <c:v>Apr. 2017</c:v>
                </c:pt>
                <c:pt idx="208">
                  <c:v>May  2017</c:v>
                </c:pt>
                <c:pt idx="209">
                  <c:v>June 2017</c:v>
                </c:pt>
                <c:pt idx="210">
                  <c:v>Jul. 2017</c:v>
                </c:pt>
                <c:pt idx="211">
                  <c:v>Aug. 2017</c:v>
                </c:pt>
                <c:pt idx="212">
                  <c:v>Sep. 2017</c:v>
                </c:pt>
                <c:pt idx="213">
                  <c:v>Oct. 2017</c:v>
                </c:pt>
                <c:pt idx="214">
                  <c:v>Nov. 2017</c:v>
                </c:pt>
                <c:pt idx="215">
                  <c:v>Dec. 2017</c:v>
                </c:pt>
                <c:pt idx="216">
                  <c:v>Jan. 2018</c:v>
                </c:pt>
                <c:pt idx="217">
                  <c:v>Feb. 2018</c:v>
                </c:pt>
                <c:pt idx="218">
                  <c:v>Mar. 2018</c:v>
                </c:pt>
                <c:pt idx="219">
                  <c:v>Apr. 2018</c:v>
                </c:pt>
                <c:pt idx="220">
                  <c:v>May  2018</c:v>
                </c:pt>
                <c:pt idx="221">
                  <c:v>June 2018</c:v>
                </c:pt>
                <c:pt idx="222">
                  <c:v>Jul. 2018</c:v>
                </c:pt>
                <c:pt idx="223">
                  <c:v>Aug. 2018</c:v>
                </c:pt>
                <c:pt idx="224">
                  <c:v>Sep. 2018</c:v>
                </c:pt>
                <c:pt idx="225">
                  <c:v>Oct. 2018</c:v>
                </c:pt>
                <c:pt idx="226">
                  <c:v>Nov. 2018</c:v>
                </c:pt>
                <c:pt idx="227">
                  <c:v>Dec. 2018</c:v>
                </c:pt>
                <c:pt idx="228">
                  <c:v>Jan. 2019</c:v>
                </c:pt>
                <c:pt idx="229">
                  <c:v>Feb. 2019</c:v>
                </c:pt>
              </c:strCache>
            </c:strRef>
          </c:cat>
          <c:val>
            <c:numRef>
              <c:f>'Figure 1_a'!$B$7:$B$236</c:f>
              <c:numCache>
                <c:formatCode>General</c:formatCode>
                <c:ptCount val="230"/>
                <c:pt idx="0">
                  <c:v>48.99</c:v>
                </c:pt>
                <c:pt idx="1">
                  <c:v>51.44</c:v>
                </c:pt>
                <c:pt idx="2">
                  <c:v>51.61</c:v>
                </c:pt>
                <c:pt idx="3">
                  <c:v>48.48</c:v>
                </c:pt>
                <c:pt idx="4">
                  <c:v>53.25</c:v>
                </c:pt>
                <c:pt idx="5">
                  <c:v>56.49</c:v>
                </c:pt>
                <c:pt idx="6">
                  <c:v>55.02</c:v>
                </c:pt>
                <c:pt idx="7">
                  <c:v>56.77</c:v>
                </c:pt>
                <c:pt idx="8">
                  <c:v>60.97</c:v>
                </c:pt>
                <c:pt idx="9">
                  <c:v>60.27</c:v>
                </c:pt>
                <c:pt idx="10">
                  <c:v>61.89</c:v>
                </c:pt>
                <c:pt idx="11">
                  <c:v>61.85</c:v>
                </c:pt>
                <c:pt idx="12">
                  <c:v>61</c:v>
                </c:pt>
                <c:pt idx="13">
                  <c:v>57.63</c:v>
                </c:pt>
                <c:pt idx="14">
                  <c:v>54.44</c:v>
                </c:pt>
                <c:pt idx="15">
                  <c:v>54.91</c:v>
                </c:pt>
                <c:pt idx="16">
                  <c:v>55.26</c:v>
                </c:pt>
                <c:pt idx="17">
                  <c:v>53.56</c:v>
                </c:pt>
                <c:pt idx="18">
                  <c:v>49.7</c:v>
                </c:pt>
                <c:pt idx="19">
                  <c:v>50.11</c:v>
                </c:pt>
                <c:pt idx="20">
                  <c:v>47.86</c:v>
                </c:pt>
                <c:pt idx="21">
                  <c:v>43.25</c:v>
                </c:pt>
                <c:pt idx="22">
                  <c:v>41.64</c:v>
                </c:pt>
                <c:pt idx="23">
                  <c:v>41.69</c:v>
                </c:pt>
                <c:pt idx="24">
                  <c:v>41.87</c:v>
                </c:pt>
                <c:pt idx="25">
                  <c:v>42.57</c:v>
                </c:pt>
                <c:pt idx="26">
                  <c:v>47.76</c:v>
                </c:pt>
                <c:pt idx="27">
                  <c:v>50.13</c:v>
                </c:pt>
                <c:pt idx="28">
                  <c:v>50.26</c:v>
                </c:pt>
                <c:pt idx="29">
                  <c:v>49.16</c:v>
                </c:pt>
                <c:pt idx="30">
                  <c:v>49.97</c:v>
                </c:pt>
                <c:pt idx="31">
                  <c:v>50.7</c:v>
                </c:pt>
                <c:pt idx="32">
                  <c:v>53.48</c:v>
                </c:pt>
                <c:pt idx="33">
                  <c:v>54.14</c:v>
                </c:pt>
                <c:pt idx="34">
                  <c:v>51.38</c:v>
                </c:pt>
                <c:pt idx="35">
                  <c:v>56.27</c:v>
                </c:pt>
                <c:pt idx="36">
                  <c:v>60.66</c:v>
                </c:pt>
                <c:pt idx="37">
                  <c:v>67.25</c:v>
                </c:pt>
                <c:pt idx="38">
                  <c:v>60.89</c:v>
                </c:pt>
                <c:pt idx="39">
                  <c:v>55.31</c:v>
                </c:pt>
                <c:pt idx="40">
                  <c:v>57.35</c:v>
                </c:pt>
                <c:pt idx="41">
                  <c:v>58.4</c:v>
                </c:pt>
                <c:pt idx="42">
                  <c:v>57.73</c:v>
                </c:pt>
                <c:pt idx="43">
                  <c:v>59.02</c:v>
                </c:pt>
                <c:pt idx="44">
                  <c:v>56.54</c:v>
                </c:pt>
                <c:pt idx="45">
                  <c:v>59.31</c:v>
                </c:pt>
                <c:pt idx="46">
                  <c:v>59.52</c:v>
                </c:pt>
                <c:pt idx="47">
                  <c:v>64.05</c:v>
                </c:pt>
                <c:pt idx="48">
                  <c:v>65.930000000000007</c:v>
                </c:pt>
                <c:pt idx="49">
                  <c:v>64.86</c:v>
                </c:pt>
                <c:pt idx="50">
                  <c:v>67.900000000000006</c:v>
                </c:pt>
                <c:pt idx="51">
                  <c:v>68.64</c:v>
                </c:pt>
                <c:pt idx="52">
                  <c:v>72.67</c:v>
                </c:pt>
                <c:pt idx="53">
                  <c:v>70.89</c:v>
                </c:pt>
                <c:pt idx="54">
                  <c:v>72.53</c:v>
                </c:pt>
                <c:pt idx="55">
                  <c:v>75.22</c:v>
                </c:pt>
                <c:pt idx="56">
                  <c:v>73.59</c:v>
                </c:pt>
                <c:pt idx="57">
                  <c:v>80.64</c:v>
                </c:pt>
                <c:pt idx="58">
                  <c:v>76.099999999999994</c:v>
                </c:pt>
                <c:pt idx="59">
                  <c:v>75.48</c:v>
                </c:pt>
                <c:pt idx="60">
                  <c:v>79.959999999999994</c:v>
                </c:pt>
                <c:pt idx="61">
                  <c:v>82.57</c:v>
                </c:pt>
                <c:pt idx="62">
                  <c:v>90.53</c:v>
                </c:pt>
                <c:pt idx="63">
                  <c:v>90.9</c:v>
                </c:pt>
                <c:pt idx="64">
                  <c:v>86.94</c:v>
                </c:pt>
                <c:pt idx="65">
                  <c:v>94.11</c:v>
                </c:pt>
                <c:pt idx="66">
                  <c:v>97.73</c:v>
                </c:pt>
                <c:pt idx="67">
                  <c:v>106.6</c:v>
                </c:pt>
                <c:pt idx="68">
                  <c:v>112.68</c:v>
                </c:pt>
                <c:pt idx="69">
                  <c:v>111.69</c:v>
                </c:pt>
                <c:pt idx="70">
                  <c:v>103.39</c:v>
                </c:pt>
                <c:pt idx="71">
                  <c:v>110.64</c:v>
                </c:pt>
                <c:pt idx="72">
                  <c:v>110.2</c:v>
                </c:pt>
                <c:pt idx="73">
                  <c:v>107.07</c:v>
                </c:pt>
                <c:pt idx="74">
                  <c:v>107.14</c:v>
                </c:pt>
                <c:pt idx="75">
                  <c:v>116.39</c:v>
                </c:pt>
                <c:pt idx="76">
                  <c:v>117.2</c:v>
                </c:pt>
                <c:pt idx="77">
                  <c:v>114.94</c:v>
                </c:pt>
                <c:pt idx="78">
                  <c:v>120.46</c:v>
                </c:pt>
                <c:pt idx="79">
                  <c:v>121.6</c:v>
                </c:pt>
                <c:pt idx="80">
                  <c:v>107.37</c:v>
                </c:pt>
                <c:pt idx="81">
                  <c:v>106.34</c:v>
                </c:pt>
                <c:pt idx="82">
                  <c:v>110.17</c:v>
                </c:pt>
                <c:pt idx="83">
                  <c:v>111.21</c:v>
                </c:pt>
                <c:pt idx="84">
                  <c:v>104.41</c:v>
                </c:pt>
                <c:pt idx="85">
                  <c:v>111.27</c:v>
                </c:pt>
                <c:pt idx="86">
                  <c:v>113.56</c:v>
                </c:pt>
                <c:pt idx="87">
                  <c:v>120.05</c:v>
                </c:pt>
                <c:pt idx="88">
                  <c:v>120.81</c:v>
                </c:pt>
                <c:pt idx="89">
                  <c:v>122.22</c:v>
                </c:pt>
                <c:pt idx="90">
                  <c:v>124.98</c:v>
                </c:pt>
                <c:pt idx="91">
                  <c:v>120.62</c:v>
                </c:pt>
                <c:pt idx="92">
                  <c:v>127.35</c:v>
                </c:pt>
                <c:pt idx="93">
                  <c:v>134.96</c:v>
                </c:pt>
                <c:pt idx="94">
                  <c:v>145.5</c:v>
                </c:pt>
                <c:pt idx="95">
                  <c:v>145.16</c:v>
                </c:pt>
                <c:pt idx="96">
                  <c:v>153.83000000000001</c:v>
                </c:pt>
                <c:pt idx="97">
                  <c:v>160.85</c:v>
                </c:pt>
                <c:pt idx="98">
                  <c:v>173.22</c:v>
                </c:pt>
                <c:pt idx="99">
                  <c:v>181.61</c:v>
                </c:pt>
                <c:pt idx="100">
                  <c:v>196.97</c:v>
                </c:pt>
                <c:pt idx="101">
                  <c:v>209.07</c:v>
                </c:pt>
                <c:pt idx="102">
                  <c:v>210.89</c:v>
                </c:pt>
                <c:pt idx="103">
                  <c:v>185.4</c:v>
                </c:pt>
                <c:pt idx="104">
                  <c:v>167.42</c:v>
                </c:pt>
                <c:pt idx="105">
                  <c:v>135.79</c:v>
                </c:pt>
                <c:pt idx="106">
                  <c:v>114.99</c:v>
                </c:pt>
                <c:pt idx="107">
                  <c:v>101.36</c:v>
                </c:pt>
                <c:pt idx="108">
                  <c:v>101.22</c:v>
                </c:pt>
                <c:pt idx="109">
                  <c:v>96.26</c:v>
                </c:pt>
                <c:pt idx="110">
                  <c:v>97.48</c:v>
                </c:pt>
                <c:pt idx="111">
                  <c:v>99.03</c:v>
                </c:pt>
                <c:pt idx="112">
                  <c:v>107.38</c:v>
                </c:pt>
                <c:pt idx="113">
                  <c:v>118.31</c:v>
                </c:pt>
                <c:pt idx="114">
                  <c:v>112.87</c:v>
                </c:pt>
                <c:pt idx="115">
                  <c:v>121.17</c:v>
                </c:pt>
                <c:pt idx="116">
                  <c:v>117.59</c:v>
                </c:pt>
                <c:pt idx="117">
                  <c:v>125.89</c:v>
                </c:pt>
                <c:pt idx="118">
                  <c:v>130.80000000000001</c:v>
                </c:pt>
                <c:pt idx="119">
                  <c:v>134.04</c:v>
                </c:pt>
                <c:pt idx="120">
                  <c:v>138.65</c:v>
                </c:pt>
                <c:pt idx="121">
                  <c:v>134.94999999999999</c:v>
                </c:pt>
                <c:pt idx="122">
                  <c:v>137.87</c:v>
                </c:pt>
                <c:pt idx="123">
                  <c:v>143.72999999999999</c:v>
                </c:pt>
                <c:pt idx="124">
                  <c:v>136.1</c:v>
                </c:pt>
                <c:pt idx="125">
                  <c:v>134.82</c:v>
                </c:pt>
                <c:pt idx="126">
                  <c:v>133.94999999999999</c:v>
                </c:pt>
                <c:pt idx="127">
                  <c:v>137.80000000000001</c:v>
                </c:pt>
                <c:pt idx="128">
                  <c:v>139.75</c:v>
                </c:pt>
                <c:pt idx="129">
                  <c:v>146.29</c:v>
                </c:pt>
                <c:pt idx="130">
                  <c:v>152.26</c:v>
                </c:pt>
                <c:pt idx="131">
                  <c:v>161.44999999999999</c:v>
                </c:pt>
                <c:pt idx="132">
                  <c:v>168.72</c:v>
                </c:pt>
                <c:pt idx="133">
                  <c:v>177.04</c:v>
                </c:pt>
                <c:pt idx="134">
                  <c:v>184.68</c:v>
                </c:pt>
                <c:pt idx="135">
                  <c:v>194.4</c:v>
                </c:pt>
                <c:pt idx="136">
                  <c:v>185.41</c:v>
                </c:pt>
                <c:pt idx="137">
                  <c:v>184.98</c:v>
                </c:pt>
                <c:pt idx="138">
                  <c:v>189.1</c:v>
                </c:pt>
                <c:pt idx="139">
                  <c:v>184.28</c:v>
                </c:pt>
                <c:pt idx="140">
                  <c:v>183.75</c:v>
                </c:pt>
                <c:pt idx="141">
                  <c:v>177</c:v>
                </c:pt>
                <c:pt idx="142">
                  <c:v>178.7</c:v>
                </c:pt>
                <c:pt idx="143">
                  <c:v>174.78</c:v>
                </c:pt>
                <c:pt idx="144">
                  <c:v>177.87</c:v>
                </c:pt>
                <c:pt idx="145">
                  <c:v>185.78</c:v>
                </c:pt>
                <c:pt idx="146">
                  <c:v>190.57</c:v>
                </c:pt>
                <c:pt idx="147">
                  <c:v>184.78</c:v>
                </c:pt>
                <c:pt idx="148">
                  <c:v>174.15</c:v>
                </c:pt>
                <c:pt idx="149">
                  <c:v>159.97</c:v>
                </c:pt>
                <c:pt idx="150">
                  <c:v>167.09</c:v>
                </c:pt>
                <c:pt idx="151">
                  <c:v>174.64</c:v>
                </c:pt>
                <c:pt idx="152">
                  <c:v>177.18</c:v>
                </c:pt>
                <c:pt idx="153">
                  <c:v>176.66</c:v>
                </c:pt>
                <c:pt idx="154">
                  <c:v>174.76</c:v>
                </c:pt>
                <c:pt idx="155">
                  <c:v>173.94</c:v>
                </c:pt>
                <c:pt idx="156">
                  <c:v>177.46</c:v>
                </c:pt>
                <c:pt idx="157">
                  <c:v>180.8</c:v>
                </c:pt>
                <c:pt idx="158">
                  <c:v>173.64</c:v>
                </c:pt>
                <c:pt idx="159">
                  <c:v>167.97</c:v>
                </c:pt>
                <c:pt idx="160">
                  <c:v>165.42</c:v>
                </c:pt>
                <c:pt idx="161">
                  <c:v>163.04</c:v>
                </c:pt>
                <c:pt idx="162">
                  <c:v>165.35</c:v>
                </c:pt>
                <c:pt idx="163">
                  <c:v>169.18</c:v>
                </c:pt>
                <c:pt idx="164">
                  <c:v>169.72</c:v>
                </c:pt>
                <c:pt idx="165">
                  <c:v>167.67</c:v>
                </c:pt>
                <c:pt idx="166">
                  <c:v>166.4</c:v>
                </c:pt>
                <c:pt idx="167">
                  <c:v>169.58</c:v>
                </c:pt>
                <c:pt idx="168">
                  <c:v>167.11</c:v>
                </c:pt>
                <c:pt idx="169">
                  <c:v>171.35</c:v>
                </c:pt>
                <c:pt idx="170">
                  <c:v>167.53</c:v>
                </c:pt>
                <c:pt idx="171">
                  <c:v>167.06</c:v>
                </c:pt>
                <c:pt idx="172">
                  <c:v>166.94</c:v>
                </c:pt>
                <c:pt idx="173">
                  <c:v>167.87</c:v>
                </c:pt>
                <c:pt idx="174">
                  <c:v>163.66</c:v>
                </c:pt>
                <c:pt idx="175">
                  <c:v>158.86000000000001</c:v>
                </c:pt>
                <c:pt idx="176">
                  <c:v>152.62</c:v>
                </c:pt>
                <c:pt idx="177">
                  <c:v>142.88999999999999</c:v>
                </c:pt>
                <c:pt idx="178">
                  <c:v>133.4</c:v>
                </c:pt>
                <c:pt idx="179">
                  <c:v>117.3</c:v>
                </c:pt>
                <c:pt idx="180">
                  <c:v>102.44</c:v>
                </c:pt>
                <c:pt idx="181">
                  <c:v>109.24</c:v>
                </c:pt>
                <c:pt idx="182">
                  <c:v>106.38</c:v>
                </c:pt>
                <c:pt idx="183">
                  <c:v>108.52</c:v>
                </c:pt>
                <c:pt idx="184">
                  <c:v>113.61</c:v>
                </c:pt>
                <c:pt idx="185">
                  <c:v>110.47</c:v>
                </c:pt>
                <c:pt idx="186">
                  <c:v>103.29</c:v>
                </c:pt>
                <c:pt idx="187">
                  <c:v>93.76</c:v>
                </c:pt>
                <c:pt idx="188">
                  <c:v>92.78</c:v>
                </c:pt>
                <c:pt idx="189">
                  <c:v>93.06</c:v>
                </c:pt>
                <c:pt idx="190">
                  <c:v>86.97</c:v>
                </c:pt>
                <c:pt idx="191">
                  <c:v>79.41</c:v>
                </c:pt>
                <c:pt idx="192">
                  <c:v>72.7</c:v>
                </c:pt>
                <c:pt idx="193">
                  <c:v>75.61</c:v>
                </c:pt>
                <c:pt idx="194">
                  <c:v>81.55</c:v>
                </c:pt>
                <c:pt idx="195">
                  <c:v>85.62</c:v>
                </c:pt>
                <c:pt idx="196">
                  <c:v>90.35</c:v>
                </c:pt>
                <c:pt idx="197">
                  <c:v>94.09</c:v>
                </c:pt>
                <c:pt idx="198">
                  <c:v>93.37</c:v>
                </c:pt>
                <c:pt idx="199">
                  <c:v>94.47</c:v>
                </c:pt>
                <c:pt idx="200">
                  <c:v>94.66</c:v>
                </c:pt>
                <c:pt idx="201">
                  <c:v>98.65</c:v>
                </c:pt>
                <c:pt idx="202">
                  <c:v>96.02</c:v>
                </c:pt>
                <c:pt idx="203">
                  <c:v>105.92</c:v>
                </c:pt>
                <c:pt idx="204">
                  <c:v>108.3</c:v>
                </c:pt>
                <c:pt idx="205">
                  <c:v>109.16</c:v>
                </c:pt>
                <c:pt idx="206">
                  <c:v>104.5</c:v>
                </c:pt>
                <c:pt idx="207">
                  <c:v>104.63</c:v>
                </c:pt>
                <c:pt idx="208">
                  <c:v>102.07</c:v>
                </c:pt>
                <c:pt idx="209">
                  <c:v>97.95</c:v>
                </c:pt>
                <c:pt idx="210">
                  <c:v>99.38</c:v>
                </c:pt>
                <c:pt idx="211">
                  <c:v>103</c:v>
                </c:pt>
                <c:pt idx="212">
                  <c:v>107.06</c:v>
                </c:pt>
                <c:pt idx="213">
                  <c:v>109.11</c:v>
                </c:pt>
                <c:pt idx="214">
                  <c:v>114.17</c:v>
                </c:pt>
                <c:pt idx="215">
                  <c:v>115.06</c:v>
                </c:pt>
                <c:pt idx="216">
                  <c:v>124.11</c:v>
                </c:pt>
                <c:pt idx="217">
                  <c:v>118.49</c:v>
                </c:pt>
                <c:pt idx="218">
                  <c:v>118.91</c:v>
                </c:pt>
                <c:pt idx="219">
                  <c:v>124.28</c:v>
                </c:pt>
                <c:pt idx="220">
                  <c:v>127.93</c:v>
                </c:pt>
                <c:pt idx="221">
                  <c:v>126.85</c:v>
                </c:pt>
                <c:pt idx="222">
                  <c:v>124.54</c:v>
                </c:pt>
                <c:pt idx="223">
                  <c:v>123.79</c:v>
                </c:pt>
                <c:pt idx="224">
                  <c:v>128.34</c:v>
                </c:pt>
                <c:pt idx="225">
                  <c:v>132.24</c:v>
                </c:pt>
                <c:pt idx="226">
                  <c:v>119.89</c:v>
                </c:pt>
                <c:pt idx="227">
                  <c:v>111.33</c:v>
                </c:pt>
                <c:pt idx="228">
                  <c:v>112.01</c:v>
                </c:pt>
                <c:pt idx="229">
                  <c:v>116.04</c:v>
                </c:pt>
              </c:numCache>
            </c:numRef>
          </c:val>
          <c:smooth val="0"/>
          <c:extLst>
            <c:ext xmlns:c16="http://schemas.microsoft.com/office/drawing/2014/chart" uri="{C3380CC4-5D6E-409C-BE32-E72D297353CC}">
              <c16:uniqueId val="{00000000-EA41-4A0B-AE80-4FD403130A2E}"/>
            </c:ext>
          </c:extLst>
        </c:ser>
        <c:ser>
          <c:idx val="1"/>
          <c:order val="1"/>
          <c:tx>
            <c:strRef>
              <c:f>'Figure 1_a'!$C$6</c:f>
              <c:strCache>
                <c:ptCount val="1"/>
                <c:pt idx="0">
                  <c:v>All food </c:v>
                </c:pt>
              </c:strCache>
            </c:strRef>
          </c:tx>
          <c:spPr>
            <a:ln w="28575" cap="rnd">
              <a:solidFill>
                <a:schemeClr val="accent2"/>
              </a:solidFill>
              <a:round/>
            </a:ln>
            <a:effectLst/>
          </c:spPr>
          <c:marker>
            <c:symbol val="diamond"/>
            <c:size val="4"/>
            <c:spPr>
              <a:solidFill>
                <a:schemeClr val="accent2"/>
              </a:solidFill>
              <a:ln w="9525">
                <a:solidFill>
                  <a:schemeClr val="accent2"/>
                </a:solidFill>
              </a:ln>
              <a:effectLst/>
            </c:spPr>
          </c:marker>
          <c:cat>
            <c:strRef>
              <c:f>'Figure 1_a'!$A$7:$A$236</c:f>
              <c:strCache>
                <c:ptCount val="230"/>
                <c:pt idx="0">
                  <c:v>Jan. 2000</c:v>
                </c:pt>
                <c:pt idx="1">
                  <c:v>Feb. 2000</c:v>
                </c:pt>
                <c:pt idx="2">
                  <c:v>Mar. 2000</c:v>
                </c:pt>
                <c:pt idx="3">
                  <c:v>Apr. 2000</c:v>
                </c:pt>
                <c:pt idx="4">
                  <c:v>May  2000</c:v>
                </c:pt>
                <c:pt idx="5">
                  <c:v>June 2000</c:v>
                </c:pt>
                <c:pt idx="6">
                  <c:v>Jul. 2000</c:v>
                </c:pt>
                <c:pt idx="7">
                  <c:v>Aug. 2000</c:v>
                </c:pt>
                <c:pt idx="8">
                  <c:v>Sep. 2000</c:v>
                </c:pt>
                <c:pt idx="9">
                  <c:v>Oct. 2000</c:v>
                </c:pt>
                <c:pt idx="10">
                  <c:v>Nov. 2000</c:v>
                </c:pt>
                <c:pt idx="11">
                  <c:v>Dec. 2000</c:v>
                </c:pt>
                <c:pt idx="12">
                  <c:v>Jan. 2001</c:v>
                </c:pt>
                <c:pt idx="13">
                  <c:v>Feb. 2001</c:v>
                </c:pt>
                <c:pt idx="14">
                  <c:v>Mar. 2001</c:v>
                </c:pt>
                <c:pt idx="15">
                  <c:v>Apr. 2001</c:v>
                </c:pt>
                <c:pt idx="16">
                  <c:v>May  2001</c:v>
                </c:pt>
                <c:pt idx="17">
                  <c:v>June 2001</c:v>
                </c:pt>
                <c:pt idx="18">
                  <c:v>Jul. 2001</c:v>
                </c:pt>
                <c:pt idx="19">
                  <c:v>Aug. 2001</c:v>
                </c:pt>
                <c:pt idx="20">
                  <c:v>Sep. 2001</c:v>
                </c:pt>
                <c:pt idx="21">
                  <c:v>Oct. 2001</c:v>
                </c:pt>
                <c:pt idx="22">
                  <c:v>Nov. 2001</c:v>
                </c:pt>
                <c:pt idx="23">
                  <c:v>Dec. 2001</c:v>
                </c:pt>
                <c:pt idx="24">
                  <c:v>Jan. 2002</c:v>
                </c:pt>
                <c:pt idx="25">
                  <c:v>Feb. 2002</c:v>
                </c:pt>
                <c:pt idx="26">
                  <c:v>Mar. 2002</c:v>
                </c:pt>
                <c:pt idx="27">
                  <c:v>Apr. 2002</c:v>
                </c:pt>
                <c:pt idx="28">
                  <c:v>May  2002</c:v>
                </c:pt>
                <c:pt idx="29">
                  <c:v>June 2002</c:v>
                </c:pt>
                <c:pt idx="30">
                  <c:v>Jul. 2002</c:v>
                </c:pt>
                <c:pt idx="31">
                  <c:v>Aug. 2002</c:v>
                </c:pt>
                <c:pt idx="32">
                  <c:v>Sep. 2002</c:v>
                </c:pt>
                <c:pt idx="33">
                  <c:v>Oct. 2002</c:v>
                </c:pt>
                <c:pt idx="34">
                  <c:v>Nov. 2002</c:v>
                </c:pt>
                <c:pt idx="35">
                  <c:v>Dec. 2002</c:v>
                </c:pt>
                <c:pt idx="36">
                  <c:v>Jan. 2003</c:v>
                </c:pt>
                <c:pt idx="37">
                  <c:v>Feb. 2003</c:v>
                </c:pt>
                <c:pt idx="38">
                  <c:v>Mar. 2003</c:v>
                </c:pt>
                <c:pt idx="39">
                  <c:v>Apr. 2003</c:v>
                </c:pt>
                <c:pt idx="40">
                  <c:v>May  2003</c:v>
                </c:pt>
                <c:pt idx="41">
                  <c:v>June 2003</c:v>
                </c:pt>
                <c:pt idx="42">
                  <c:v>Jul. 2003</c:v>
                </c:pt>
                <c:pt idx="43">
                  <c:v>Aug. 2003</c:v>
                </c:pt>
                <c:pt idx="44">
                  <c:v>Sep. 2003</c:v>
                </c:pt>
                <c:pt idx="45">
                  <c:v>Oct. 2003</c:v>
                </c:pt>
                <c:pt idx="46">
                  <c:v>Nov. 2003</c:v>
                </c:pt>
                <c:pt idx="47">
                  <c:v>Dec. 2003</c:v>
                </c:pt>
                <c:pt idx="48">
                  <c:v>Jan. 2004</c:v>
                </c:pt>
                <c:pt idx="49">
                  <c:v>Feb. 2004</c:v>
                </c:pt>
                <c:pt idx="50">
                  <c:v>Mar. 2004</c:v>
                </c:pt>
                <c:pt idx="51">
                  <c:v>Apr. 2004</c:v>
                </c:pt>
                <c:pt idx="52">
                  <c:v>May  2004</c:v>
                </c:pt>
                <c:pt idx="53">
                  <c:v>June 2004</c:v>
                </c:pt>
                <c:pt idx="54">
                  <c:v>Jul. 2004</c:v>
                </c:pt>
                <c:pt idx="55">
                  <c:v>Aug. 2004</c:v>
                </c:pt>
                <c:pt idx="56">
                  <c:v>Sep. 2004</c:v>
                </c:pt>
                <c:pt idx="57">
                  <c:v>Oct. 2004</c:v>
                </c:pt>
                <c:pt idx="58">
                  <c:v>Nov. 2004</c:v>
                </c:pt>
                <c:pt idx="59">
                  <c:v>Dec. 2004</c:v>
                </c:pt>
                <c:pt idx="60">
                  <c:v>Jan. 2005</c:v>
                </c:pt>
                <c:pt idx="61">
                  <c:v>Feb. 2005</c:v>
                </c:pt>
                <c:pt idx="62">
                  <c:v>Mar. 2005</c:v>
                </c:pt>
                <c:pt idx="63">
                  <c:v>Apr. 2005</c:v>
                </c:pt>
                <c:pt idx="64">
                  <c:v>May  2005</c:v>
                </c:pt>
                <c:pt idx="65">
                  <c:v>June 2005</c:v>
                </c:pt>
                <c:pt idx="66">
                  <c:v>Jul. 2005</c:v>
                </c:pt>
                <c:pt idx="67">
                  <c:v>Aug. 2005</c:v>
                </c:pt>
                <c:pt idx="68">
                  <c:v>Sep. 2005</c:v>
                </c:pt>
                <c:pt idx="69">
                  <c:v>Oct. 2005</c:v>
                </c:pt>
                <c:pt idx="70">
                  <c:v>Nov. 2005</c:v>
                </c:pt>
                <c:pt idx="71">
                  <c:v>Dec. 2005</c:v>
                </c:pt>
                <c:pt idx="72">
                  <c:v>Jan. 2006</c:v>
                </c:pt>
                <c:pt idx="73">
                  <c:v>Feb. 2006</c:v>
                </c:pt>
                <c:pt idx="74">
                  <c:v>Mar. 2006</c:v>
                </c:pt>
                <c:pt idx="75">
                  <c:v>Apr. 2006</c:v>
                </c:pt>
                <c:pt idx="76">
                  <c:v>May  2006</c:v>
                </c:pt>
                <c:pt idx="77">
                  <c:v>June 2006</c:v>
                </c:pt>
                <c:pt idx="78">
                  <c:v>Jul. 2006</c:v>
                </c:pt>
                <c:pt idx="79">
                  <c:v>Aug. 2006</c:v>
                </c:pt>
                <c:pt idx="80">
                  <c:v>Sep. 2006</c:v>
                </c:pt>
                <c:pt idx="81">
                  <c:v>Oct. 2006</c:v>
                </c:pt>
                <c:pt idx="82">
                  <c:v>Nov. 2006</c:v>
                </c:pt>
                <c:pt idx="83">
                  <c:v>Dec. 2006</c:v>
                </c:pt>
                <c:pt idx="84">
                  <c:v>Jan. 2007</c:v>
                </c:pt>
                <c:pt idx="85">
                  <c:v>Feb. 2007</c:v>
                </c:pt>
                <c:pt idx="86">
                  <c:v>Mar. 2007</c:v>
                </c:pt>
                <c:pt idx="87">
                  <c:v>Apr. 2007</c:v>
                </c:pt>
                <c:pt idx="88">
                  <c:v>May  2007</c:v>
                </c:pt>
                <c:pt idx="89">
                  <c:v>June 2007</c:v>
                </c:pt>
                <c:pt idx="90">
                  <c:v>Jul. 2007</c:v>
                </c:pt>
                <c:pt idx="91">
                  <c:v>Aug. 2007</c:v>
                </c:pt>
                <c:pt idx="92">
                  <c:v>Sep. 2007</c:v>
                </c:pt>
                <c:pt idx="93">
                  <c:v>Oct. 2007</c:v>
                </c:pt>
                <c:pt idx="94">
                  <c:v>Nov. 2007</c:v>
                </c:pt>
                <c:pt idx="95">
                  <c:v>Dec. 2007</c:v>
                </c:pt>
                <c:pt idx="96">
                  <c:v>Jan. 2008</c:v>
                </c:pt>
                <c:pt idx="97">
                  <c:v>Feb. 2008</c:v>
                </c:pt>
                <c:pt idx="98">
                  <c:v>Mar. 2008</c:v>
                </c:pt>
                <c:pt idx="99">
                  <c:v>Apr. 2008</c:v>
                </c:pt>
                <c:pt idx="100">
                  <c:v>May  2008</c:v>
                </c:pt>
                <c:pt idx="101">
                  <c:v>June 2008</c:v>
                </c:pt>
                <c:pt idx="102">
                  <c:v>Jul. 2008</c:v>
                </c:pt>
                <c:pt idx="103">
                  <c:v>Aug. 2008</c:v>
                </c:pt>
                <c:pt idx="104">
                  <c:v>Sep. 2008</c:v>
                </c:pt>
                <c:pt idx="105">
                  <c:v>Oct. 2008</c:v>
                </c:pt>
                <c:pt idx="106">
                  <c:v>Nov. 2008</c:v>
                </c:pt>
                <c:pt idx="107">
                  <c:v>Dec. 2008</c:v>
                </c:pt>
                <c:pt idx="108">
                  <c:v>Jan. 2009</c:v>
                </c:pt>
                <c:pt idx="109">
                  <c:v>Feb. 2009</c:v>
                </c:pt>
                <c:pt idx="110">
                  <c:v>Mar. 2009</c:v>
                </c:pt>
                <c:pt idx="111">
                  <c:v>Apr. 2009</c:v>
                </c:pt>
                <c:pt idx="112">
                  <c:v>May  2009</c:v>
                </c:pt>
                <c:pt idx="113">
                  <c:v>June 2009</c:v>
                </c:pt>
                <c:pt idx="114">
                  <c:v>Jul. 2009</c:v>
                </c:pt>
                <c:pt idx="115">
                  <c:v>Aug. 2009</c:v>
                </c:pt>
                <c:pt idx="116">
                  <c:v>Sep. 2009</c:v>
                </c:pt>
                <c:pt idx="117">
                  <c:v>Oct. 2009</c:v>
                </c:pt>
                <c:pt idx="118">
                  <c:v>Nov. 2009</c:v>
                </c:pt>
                <c:pt idx="119">
                  <c:v>Dec. 2009</c:v>
                </c:pt>
                <c:pt idx="120">
                  <c:v>Jan. 2010</c:v>
                </c:pt>
                <c:pt idx="121">
                  <c:v>Feb. 2010</c:v>
                </c:pt>
                <c:pt idx="122">
                  <c:v>Mar. 2010</c:v>
                </c:pt>
                <c:pt idx="123">
                  <c:v>Apr. 2010</c:v>
                </c:pt>
                <c:pt idx="124">
                  <c:v>May  2010</c:v>
                </c:pt>
                <c:pt idx="125">
                  <c:v>June 2010</c:v>
                </c:pt>
                <c:pt idx="126">
                  <c:v>Jul. 2010</c:v>
                </c:pt>
                <c:pt idx="127">
                  <c:v>Aug. 2010</c:v>
                </c:pt>
                <c:pt idx="128">
                  <c:v>Sep. 2010</c:v>
                </c:pt>
                <c:pt idx="129">
                  <c:v>Oct. 2010</c:v>
                </c:pt>
                <c:pt idx="130">
                  <c:v>Nov. 2010</c:v>
                </c:pt>
                <c:pt idx="131">
                  <c:v>Dec. 2010</c:v>
                </c:pt>
                <c:pt idx="132">
                  <c:v>Jan. 2011</c:v>
                </c:pt>
                <c:pt idx="133">
                  <c:v>Feb. 2011</c:v>
                </c:pt>
                <c:pt idx="134">
                  <c:v>Mar. 2011</c:v>
                </c:pt>
                <c:pt idx="135">
                  <c:v>Apr. 2011</c:v>
                </c:pt>
                <c:pt idx="136">
                  <c:v>May  2011</c:v>
                </c:pt>
                <c:pt idx="137">
                  <c:v>June 2011</c:v>
                </c:pt>
                <c:pt idx="138">
                  <c:v>Jul. 2011</c:v>
                </c:pt>
                <c:pt idx="139">
                  <c:v>Aug. 2011</c:v>
                </c:pt>
                <c:pt idx="140">
                  <c:v>Sep. 2011</c:v>
                </c:pt>
                <c:pt idx="141">
                  <c:v>Oct. 2011</c:v>
                </c:pt>
                <c:pt idx="142">
                  <c:v>Nov. 2011</c:v>
                </c:pt>
                <c:pt idx="143">
                  <c:v>Dec. 2011</c:v>
                </c:pt>
                <c:pt idx="144">
                  <c:v>Jan. 2012</c:v>
                </c:pt>
                <c:pt idx="145">
                  <c:v>Feb. 2012</c:v>
                </c:pt>
                <c:pt idx="146">
                  <c:v>Mar. 2012</c:v>
                </c:pt>
                <c:pt idx="147">
                  <c:v>Apr. 2012</c:v>
                </c:pt>
                <c:pt idx="148">
                  <c:v>May  2012</c:v>
                </c:pt>
                <c:pt idx="149">
                  <c:v>June 2012</c:v>
                </c:pt>
                <c:pt idx="150">
                  <c:v>Jul. 2012</c:v>
                </c:pt>
                <c:pt idx="151">
                  <c:v>Aug. 2012</c:v>
                </c:pt>
                <c:pt idx="152">
                  <c:v>Sep. 2012</c:v>
                </c:pt>
                <c:pt idx="153">
                  <c:v>Oct. 2012</c:v>
                </c:pt>
                <c:pt idx="154">
                  <c:v>Nov. 2012</c:v>
                </c:pt>
                <c:pt idx="155">
                  <c:v>Dec. 2012</c:v>
                </c:pt>
                <c:pt idx="156">
                  <c:v>Jan. 2013</c:v>
                </c:pt>
                <c:pt idx="157">
                  <c:v>Feb. 2013</c:v>
                </c:pt>
                <c:pt idx="158">
                  <c:v>Mar. 2013</c:v>
                </c:pt>
                <c:pt idx="159">
                  <c:v>Apr. 2013</c:v>
                </c:pt>
                <c:pt idx="160">
                  <c:v>May  2013</c:v>
                </c:pt>
                <c:pt idx="161">
                  <c:v>June 2013</c:v>
                </c:pt>
                <c:pt idx="162">
                  <c:v>Jul. 2013</c:v>
                </c:pt>
                <c:pt idx="163">
                  <c:v>Aug. 2013</c:v>
                </c:pt>
                <c:pt idx="164">
                  <c:v>Sep. 2013</c:v>
                </c:pt>
                <c:pt idx="165">
                  <c:v>Oct. 2013</c:v>
                </c:pt>
                <c:pt idx="166">
                  <c:v>Nov. 2013</c:v>
                </c:pt>
                <c:pt idx="167">
                  <c:v>Dec. 2013</c:v>
                </c:pt>
                <c:pt idx="168">
                  <c:v>Jan. 2014</c:v>
                </c:pt>
                <c:pt idx="169">
                  <c:v>Feb. 2014</c:v>
                </c:pt>
                <c:pt idx="170">
                  <c:v>Mar. 2014</c:v>
                </c:pt>
                <c:pt idx="171">
                  <c:v>Apr. 2014</c:v>
                </c:pt>
                <c:pt idx="172">
                  <c:v>May  2014</c:v>
                </c:pt>
                <c:pt idx="173">
                  <c:v>June 2014</c:v>
                </c:pt>
                <c:pt idx="174">
                  <c:v>Jul. 2014</c:v>
                </c:pt>
                <c:pt idx="175">
                  <c:v>Aug. 2014</c:v>
                </c:pt>
                <c:pt idx="176">
                  <c:v>Sep. 2014</c:v>
                </c:pt>
                <c:pt idx="177">
                  <c:v>Oct. 2014</c:v>
                </c:pt>
                <c:pt idx="178">
                  <c:v>Nov. 2014</c:v>
                </c:pt>
                <c:pt idx="179">
                  <c:v>Dec. 2014</c:v>
                </c:pt>
                <c:pt idx="180">
                  <c:v>Jan. 2015</c:v>
                </c:pt>
                <c:pt idx="181">
                  <c:v>Feb. 2015</c:v>
                </c:pt>
                <c:pt idx="182">
                  <c:v>Mar. 2015</c:v>
                </c:pt>
                <c:pt idx="183">
                  <c:v>Apr. 2015</c:v>
                </c:pt>
                <c:pt idx="184">
                  <c:v>May  2015</c:v>
                </c:pt>
                <c:pt idx="185">
                  <c:v>June 2015</c:v>
                </c:pt>
                <c:pt idx="186">
                  <c:v>Jul. 2015</c:v>
                </c:pt>
                <c:pt idx="187">
                  <c:v>Aug. 2015</c:v>
                </c:pt>
                <c:pt idx="188">
                  <c:v>Sep. 2015</c:v>
                </c:pt>
                <c:pt idx="189">
                  <c:v>Oct. 2015</c:v>
                </c:pt>
                <c:pt idx="190">
                  <c:v>Nov. 2015</c:v>
                </c:pt>
                <c:pt idx="191">
                  <c:v>Dec. 2015</c:v>
                </c:pt>
                <c:pt idx="192">
                  <c:v>Jan. 2016</c:v>
                </c:pt>
                <c:pt idx="193">
                  <c:v>Feb. 2016</c:v>
                </c:pt>
                <c:pt idx="194">
                  <c:v>Mar. 2016</c:v>
                </c:pt>
                <c:pt idx="195">
                  <c:v>Apr. 2016</c:v>
                </c:pt>
                <c:pt idx="196">
                  <c:v>May  2016</c:v>
                </c:pt>
                <c:pt idx="197">
                  <c:v>June 2016</c:v>
                </c:pt>
                <c:pt idx="198">
                  <c:v>Jul. 2016</c:v>
                </c:pt>
                <c:pt idx="199">
                  <c:v>Aug. 2016</c:v>
                </c:pt>
                <c:pt idx="200">
                  <c:v>Sep. 2016</c:v>
                </c:pt>
                <c:pt idx="201">
                  <c:v>Oct. 2016</c:v>
                </c:pt>
                <c:pt idx="202">
                  <c:v>Nov. 2016</c:v>
                </c:pt>
                <c:pt idx="203">
                  <c:v>Dec. 2016</c:v>
                </c:pt>
                <c:pt idx="204">
                  <c:v>Jan. 2017</c:v>
                </c:pt>
                <c:pt idx="205">
                  <c:v>Feb. 2017</c:v>
                </c:pt>
                <c:pt idx="206">
                  <c:v>Mar. 2017</c:v>
                </c:pt>
                <c:pt idx="207">
                  <c:v>Apr. 2017</c:v>
                </c:pt>
                <c:pt idx="208">
                  <c:v>May  2017</c:v>
                </c:pt>
                <c:pt idx="209">
                  <c:v>June 2017</c:v>
                </c:pt>
                <c:pt idx="210">
                  <c:v>Jul. 2017</c:v>
                </c:pt>
                <c:pt idx="211">
                  <c:v>Aug. 2017</c:v>
                </c:pt>
                <c:pt idx="212">
                  <c:v>Sep. 2017</c:v>
                </c:pt>
                <c:pt idx="213">
                  <c:v>Oct. 2017</c:v>
                </c:pt>
                <c:pt idx="214">
                  <c:v>Nov. 2017</c:v>
                </c:pt>
                <c:pt idx="215">
                  <c:v>Dec. 2017</c:v>
                </c:pt>
                <c:pt idx="216">
                  <c:v>Jan. 2018</c:v>
                </c:pt>
                <c:pt idx="217">
                  <c:v>Feb. 2018</c:v>
                </c:pt>
                <c:pt idx="218">
                  <c:v>Mar. 2018</c:v>
                </c:pt>
                <c:pt idx="219">
                  <c:v>Apr. 2018</c:v>
                </c:pt>
                <c:pt idx="220">
                  <c:v>May  2018</c:v>
                </c:pt>
                <c:pt idx="221">
                  <c:v>June 2018</c:v>
                </c:pt>
                <c:pt idx="222">
                  <c:v>Jul. 2018</c:v>
                </c:pt>
                <c:pt idx="223">
                  <c:v>Aug. 2018</c:v>
                </c:pt>
                <c:pt idx="224">
                  <c:v>Sep. 2018</c:v>
                </c:pt>
                <c:pt idx="225">
                  <c:v>Oct. 2018</c:v>
                </c:pt>
                <c:pt idx="226">
                  <c:v>Nov. 2018</c:v>
                </c:pt>
                <c:pt idx="227">
                  <c:v>Dec. 2018</c:v>
                </c:pt>
                <c:pt idx="228">
                  <c:v>Jan. 2019</c:v>
                </c:pt>
                <c:pt idx="229">
                  <c:v>Feb. 2019</c:v>
                </c:pt>
              </c:strCache>
            </c:strRef>
          </c:cat>
          <c:val>
            <c:numRef>
              <c:f>'Figure 1_a'!$C$7:$C$236</c:f>
              <c:numCache>
                <c:formatCode>General</c:formatCode>
                <c:ptCount val="230"/>
                <c:pt idx="0">
                  <c:v>57.77</c:v>
                </c:pt>
                <c:pt idx="1">
                  <c:v>57.77</c:v>
                </c:pt>
                <c:pt idx="2">
                  <c:v>57.62</c:v>
                </c:pt>
                <c:pt idx="3">
                  <c:v>58.25</c:v>
                </c:pt>
                <c:pt idx="4">
                  <c:v>58.03</c:v>
                </c:pt>
                <c:pt idx="5">
                  <c:v>56.82</c:v>
                </c:pt>
                <c:pt idx="6">
                  <c:v>56.52</c:v>
                </c:pt>
                <c:pt idx="7">
                  <c:v>55.74</c:v>
                </c:pt>
                <c:pt idx="8">
                  <c:v>55.29</c:v>
                </c:pt>
                <c:pt idx="9">
                  <c:v>55.06</c:v>
                </c:pt>
                <c:pt idx="10">
                  <c:v>54.27</c:v>
                </c:pt>
                <c:pt idx="11">
                  <c:v>55.12</c:v>
                </c:pt>
                <c:pt idx="12">
                  <c:v>56</c:v>
                </c:pt>
                <c:pt idx="13">
                  <c:v>55.56</c:v>
                </c:pt>
                <c:pt idx="14">
                  <c:v>54.61</c:v>
                </c:pt>
                <c:pt idx="15">
                  <c:v>52.69</c:v>
                </c:pt>
                <c:pt idx="16">
                  <c:v>54.14</c:v>
                </c:pt>
                <c:pt idx="17">
                  <c:v>52.64</c:v>
                </c:pt>
                <c:pt idx="18">
                  <c:v>56.69</c:v>
                </c:pt>
                <c:pt idx="19">
                  <c:v>55.67</c:v>
                </c:pt>
                <c:pt idx="20">
                  <c:v>52.72</c:v>
                </c:pt>
                <c:pt idx="21">
                  <c:v>49.02</c:v>
                </c:pt>
                <c:pt idx="22">
                  <c:v>51.04</c:v>
                </c:pt>
                <c:pt idx="23">
                  <c:v>51.67</c:v>
                </c:pt>
                <c:pt idx="24">
                  <c:v>51.75</c:v>
                </c:pt>
                <c:pt idx="25">
                  <c:v>50.52</c:v>
                </c:pt>
                <c:pt idx="26">
                  <c:v>52.02</c:v>
                </c:pt>
                <c:pt idx="27">
                  <c:v>52.29</c:v>
                </c:pt>
                <c:pt idx="28">
                  <c:v>51.6</c:v>
                </c:pt>
                <c:pt idx="29">
                  <c:v>51.91</c:v>
                </c:pt>
                <c:pt idx="30">
                  <c:v>53.68</c:v>
                </c:pt>
                <c:pt idx="31">
                  <c:v>53.43</c:v>
                </c:pt>
                <c:pt idx="32">
                  <c:v>55.1</c:v>
                </c:pt>
                <c:pt idx="33">
                  <c:v>56.16</c:v>
                </c:pt>
                <c:pt idx="34">
                  <c:v>56.86</c:v>
                </c:pt>
                <c:pt idx="35">
                  <c:v>57.67</c:v>
                </c:pt>
                <c:pt idx="36">
                  <c:v>58.66</c:v>
                </c:pt>
                <c:pt idx="37">
                  <c:v>58.88</c:v>
                </c:pt>
                <c:pt idx="38">
                  <c:v>56.88</c:v>
                </c:pt>
                <c:pt idx="39">
                  <c:v>57.47</c:v>
                </c:pt>
                <c:pt idx="40">
                  <c:v>56.73</c:v>
                </c:pt>
                <c:pt idx="41">
                  <c:v>55.28</c:v>
                </c:pt>
                <c:pt idx="42">
                  <c:v>54.53</c:v>
                </c:pt>
                <c:pt idx="43">
                  <c:v>54.74</c:v>
                </c:pt>
                <c:pt idx="44">
                  <c:v>56.13</c:v>
                </c:pt>
                <c:pt idx="45">
                  <c:v>59.04</c:v>
                </c:pt>
                <c:pt idx="46">
                  <c:v>61.17</c:v>
                </c:pt>
                <c:pt idx="47">
                  <c:v>61.82</c:v>
                </c:pt>
                <c:pt idx="48">
                  <c:v>63.99</c:v>
                </c:pt>
                <c:pt idx="49">
                  <c:v>65.930000000000007</c:v>
                </c:pt>
                <c:pt idx="50">
                  <c:v>69.58</c:v>
                </c:pt>
                <c:pt idx="51">
                  <c:v>67.349999999999994</c:v>
                </c:pt>
                <c:pt idx="52">
                  <c:v>64.760000000000005</c:v>
                </c:pt>
                <c:pt idx="53">
                  <c:v>63.26</c:v>
                </c:pt>
                <c:pt idx="54">
                  <c:v>62.51</c:v>
                </c:pt>
                <c:pt idx="55">
                  <c:v>61.53</c:v>
                </c:pt>
                <c:pt idx="56">
                  <c:v>61.19</c:v>
                </c:pt>
                <c:pt idx="57">
                  <c:v>60.35</c:v>
                </c:pt>
                <c:pt idx="58">
                  <c:v>62.1</c:v>
                </c:pt>
                <c:pt idx="59">
                  <c:v>63.64</c:v>
                </c:pt>
                <c:pt idx="60">
                  <c:v>63.83</c:v>
                </c:pt>
                <c:pt idx="61">
                  <c:v>66.94</c:v>
                </c:pt>
                <c:pt idx="62">
                  <c:v>70.25</c:v>
                </c:pt>
                <c:pt idx="63">
                  <c:v>67.36</c:v>
                </c:pt>
                <c:pt idx="64">
                  <c:v>67.11</c:v>
                </c:pt>
                <c:pt idx="65">
                  <c:v>68.13</c:v>
                </c:pt>
                <c:pt idx="66">
                  <c:v>67.48</c:v>
                </c:pt>
                <c:pt idx="67">
                  <c:v>65.61</c:v>
                </c:pt>
                <c:pt idx="68">
                  <c:v>65.849999999999994</c:v>
                </c:pt>
                <c:pt idx="69">
                  <c:v>67.47</c:v>
                </c:pt>
                <c:pt idx="70">
                  <c:v>67.16</c:v>
                </c:pt>
                <c:pt idx="71">
                  <c:v>69.75</c:v>
                </c:pt>
                <c:pt idx="72">
                  <c:v>73.53</c:v>
                </c:pt>
                <c:pt idx="73">
                  <c:v>77.34</c:v>
                </c:pt>
                <c:pt idx="74">
                  <c:v>76.06</c:v>
                </c:pt>
                <c:pt idx="75">
                  <c:v>76.489999999999995</c:v>
                </c:pt>
                <c:pt idx="76">
                  <c:v>77.67</c:v>
                </c:pt>
                <c:pt idx="77">
                  <c:v>75.989999999999995</c:v>
                </c:pt>
                <c:pt idx="78">
                  <c:v>76.66</c:v>
                </c:pt>
                <c:pt idx="79">
                  <c:v>74</c:v>
                </c:pt>
                <c:pt idx="80">
                  <c:v>71.55</c:v>
                </c:pt>
                <c:pt idx="81">
                  <c:v>72.38</c:v>
                </c:pt>
                <c:pt idx="82">
                  <c:v>76.13</c:v>
                </c:pt>
                <c:pt idx="83">
                  <c:v>77.489999999999995</c:v>
                </c:pt>
                <c:pt idx="84">
                  <c:v>77.55</c:v>
                </c:pt>
                <c:pt idx="85">
                  <c:v>79.03</c:v>
                </c:pt>
                <c:pt idx="86">
                  <c:v>78.510000000000005</c:v>
                </c:pt>
                <c:pt idx="87">
                  <c:v>78.64</c:v>
                </c:pt>
                <c:pt idx="88">
                  <c:v>80.319999999999993</c:v>
                </c:pt>
                <c:pt idx="89">
                  <c:v>83.95</c:v>
                </c:pt>
                <c:pt idx="90">
                  <c:v>85.24</c:v>
                </c:pt>
                <c:pt idx="91">
                  <c:v>85.96</c:v>
                </c:pt>
                <c:pt idx="92">
                  <c:v>89.38</c:v>
                </c:pt>
                <c:pt idx="93">
                  <c:v>92.34</c:v>
                </c:pt>
                <c:pt idx="94">
                  <c:v>96.36</c:v>
                </c:pt>
                <c:pt idx="95">
                  <c:v>100.46</c:v>
                </c:pt>
                <c:pt idx="96">
                  <c:v>107.05</c:v>
                </c:pt>
                <c:pt idx="97">
                  <c:v>117.52</c:v>
                </c:pt>
                <c:pt idx="98">
                  <c:v>122.67</c:v>
                </c:pt>
                <c:pt idx="99">
                  <c:v>126.69</c:v>
                </c:pt>
                <c:pt idx="100">
                  <c:v>127.64</c:v>
                </c:pt>
                <c:pt idx="101">
                  <c:v>130.77000000000001</c:v>
                </c:pt>
                <c:pt idx="102">
                  <c:v>130.81</c:v>
                </c:pt>
                <c:pt idx="103">
                  <c:v>120.71</c:v>
                </c:pt>
                <c:pt idx="104">
                  <c:v>113.59</c:v>
                </c:pt>
                <c:pt idx="105">
                  <c:v>94.84</c:v>
                </c:pt>
                <c:pt idx="106">
                  <c:v>88.89</c:v>
                </c:pt>
                <c:pt idx="107">
                  <c:v>86.68</c:v>
                </c:pt>
                <c:pt idx="108">
                  <c:v>94.14</c:v>
                </c:pt>
                <c:pt idx="109">
                  <c:v>93.55</c:v>
                </c:pt>
                <c:pt idx="110">
                  <c:v>93.44</c:v>
                </c:pt>
                <c:pt idx="111">
                  <c:v>97.07</c:v>
                </c:pt>
                <c:pt idx="112">
                  <c:v>104.83</c:v>
                </c:pt>
                <c:pt idx="113">
                  <c:v>106.42</c:v>
                </c:pt>
                <c:pt idx="114">
                  <c:v>103.59</c:v>
                </c:pt>
                <c:pt idx="115">
                  <c:v>107.73</c:v>
                </c:pt>
                <c:pt idx="116">
                  <c:v>105.12</c:v>
                </c:pt>
                <c:pt idx="117">
                  <c:v>105.19</c:v>
                </c:pt>
                <c:pt idx="118">
                  <c:v>107.98</c:v>
                </c:pt>
                <c:pt idx="119">
                  <c:v>112.13</c:v>
                </c:pt>
                <c:pt idx="120">
                  <c:v>113.86</c:v>
                </c:pt>
                <c:pt idx="121">
                  <c:v>110.68</c:v>
                </c:pt>
                <c:pt idx="122">
                  <c:v>104.85</c:v>
                </c:pt>
                <c:pt idx="123">
                  <c:v>102.7</c:v>
                </c:pt>
                <c:pt idx="124">
                  <c:v>101.27</c:v>
                </c:pt>
                <c:pt idx="125">
                  <c:v>103.6</c:v>
                </c:pt>
                <c:pt idx="126">
                  <c:v>108.59</c:v>
                </c:pt>
                <c:pt idx="127">
                  <c:v>114.22</c:v>
                </c:pt>
                <c:pt idx="128">
                  <c:v>120.62</c:v>
                </c:pt>
                <c:pt idx="129">
                  <c:v>126.02</c:v>
                </c:pt>
                <c:pt idx="130">
                  <c:v>133.21</c:v>
                </c:pt>
                <c:pt idx="131">
                  <c:v>140.58000000000001</c:v>
                </c:pt>
                <c:pt idx="132">
                  <c:v>147.81</c:v>
                </c:pt>
                <c:pt idx="133">
                  <c:v>151.63</c:v>
                </c:pt>
                <c:pt idx="134">
                  <c:v>146.09</c:v>
                </c:pt>
                <c:pt idx="135">
                  <c:v>146.02000000000001</c:v>
                </c:pt>
                <c:pt idx="136">
                  <c:v>142.18</c:v>
                </c:pt>
                <c:pt idx="137">
                  <c:v>143.63999999999999</c:v>
                </c:pt>
                <c:pt idx="138">
                  <c:v>145.21</c:v>
                </c:pt>
                <c:pt idx="139">
                  <c:v>145.07</c:v>
                </c:pt>
                <c:pt idx="140">
                  <c:v>141.77000000000001</c:v>
                </c:pt>
                <c:pt idx="141">
                  <c:v>134.69999999999999</c:v>
                </c:pt>
                <c:pt idx="142">
                  <c:v>134.02000000000001</c:v>
                </c:pt>
                <c:pt idx="143">
                  <c:v>130.5</c:v>
                </c:pt>
                <c:pt idx="144">
                  <c:v>131.87</c:v>
                </c:pt>
                <c:pt idx="145">
                  <c:v>134.88</c:v>
                </c:pt>
                <c:pt idx="146">
                  <c:v>136.34</c:v>
                </c:pt>
                <c:pt idx="147">
                  <c:v>135.63999999999999</c:v>
                </c:pt>
                <c:pt idx="148">
                  <c:v>131.96</c:v>
                </c:pt>
                <c:pt idx="149">
                  <c:v>128.30000000000001</c:v>
                </c:pt>
                <c:pt idx="150">
                  <c:v>139.15</c:v>
                </c:pt>
                <c:pt idx="151">
                  <c:v>137.46</c:v>
                </c:pt>
                <c:pt idx="152">
                  <c:v>135.44999999999999</c:v>
                </c:pt>
                <c:pt idx="153">
                  <c:v>129.91999999999999</c:v>
                </c:pt>
                <c:pt idx="154">
                  <c:v>127.06</c:v>
                </c:pt>
                <c:pt idx="155">
                  <c:v>126.8</c:v>
                </c:pt>
                <c:pt idx="156">
                  <c:v>126.83</c:v>
                </c:pt>
                <c:pt idx="157">
                  <c:v>126.54</c:v>
                </c:pt>
                <c:pt idx="158">
                  <c:v>121.97</c:v>
                </c:pt>
                <c:pt idx="159">
                  <c:v>119.5</c:v>
                </c:pt>
                <c:pt idx="160">
                  <c:v>120.07</c:v>
                </c:pt>
                <c:pt idx="161">
                  <c:v>119.15</c:v>
                </c:pt>
                <c:pt idx="162">
                  <c:v>117.33</c:v>
                </c:pt>
                <c:pt idx="163">
                  <c:v>115.62</c:v>
                </c:pt>
                <c:pt idx="164">
                  <c:v>116.41</c:v>
                </c:pt>
                <c:pt idx="165">
                  <c:v>116.94</c:v>
                </c:pt>
                <c:pt idx="166">
                  <c:v>117.61</c:v>
                </c:pt>
                <c:pt idx="167">
                  <c:v>118.49</c:v>
                </c:pt>
                <c:pt idx="168">
                  <c:v>117.66</c:v>
                </c:pt>
                <c:pt idx="169">
                  <c:v>124.04</c:v>
                </c:pt>
                <c:pt idx="170">
                  <c:v>124.15</c:v>
                </c:pt>
                <c:pt idx="171">
                  <c:v>124.34</c:v>
                </c:pt>
                <c:pt idx="172">
                  <c:v>123.7</c:v>
                </c:pt>
                <c:pt idx="173">
                  <c:v>121.23</c:v>
                </c:pt>
                <c:pt idx="174">
                  <c:v>120.72</c:v>
                </c:pt>
                <c:pt idx="175">
                  <c:v>120.27</c:v>
                </c:pt>
                <c:pt idx="176">
                  <c:v>115.79</c:v>
                </c:pt>
                <c:pt idx="177">
                  <c:v>116.35</c:v>
                </c:pt>
                <c:pt idx="178">
                  <c:v>115.87</c:v>
                </c:pt>
                <c:pt idx="179">
                  <c:v>113.18</c:v>
                </c:pt>
                <c:pt idx="180">
                  <c:v>110.82</c:v>
                </c:pt>
                <c:pt idx="181">
                  <c:v>108.6</c:v>
                </c:pt>
                <c:pt idx="182">
                  <c:v>104.65</c:v>
                </c:pt>
                <c:pt idx="183">
                  <c:v>103.4</c:v>
                </c:pt>
                <c:pt idx="184">
                  <c:v>102.1</c:v>
                </c:pt>
                <c:pt idx="185">
                  <c:v>99.96</c:v>
                </c:pt>
                <c:pt idx="186">
                  <c:v>100.37</c:v>
                </c:pt>
                <c:pt idx="187">
                  <c:v>94.9</c:v>
                </c:pt>
                <c:pt idx="188">
                  <c:v>91.7</c:v>
                </c:pt>
                <c:pt idx="189">
                  <c:v>94.92</c:v>
                </c:pt>
                <c:pt idx="190">
                  <c:v>93.98</c:v>
                </c:pt>
                <c:pt idx="191">
                  <c:v>94.56</c:v>
                </c:pt>
                <c:pt idx="192">
                  <c:v>93</c:v>
                </c:pt>
                <c:pt idx="193">
                  <c:v>94.14</c:v>
                </c:pt>
                <c:pt idx="194">
                  <c:v>97.32</c:v>
                </c:pt>
                <c:pt idx="195">
                  <c:v>99.24</c:v>
                </c:pt>
                <c:pt idx="196">
                  <c:v>103.65</c:v>
                </c:pt>
                <c:pt idx="197">
                  <c:v>110</c:v>
                </c:pt>
                <c:pt idx="198">
                  <c:v>108.65</c:v>
                </c:pt>
                <c:pt idx="199">
                  <c:v>107.18</c:v>
                </c:pt>
                <c:pt idx="200">
                  <c:v>107.88</c:v>
                </c:pt>
                <c:pt idx="201">
                  <c:v>108.61</c:v>
                </c:pt>
                <c:pt idx="202">
                  <c:v>107.88</c:v>
                </c:pt>
                <c:pt idx="203">
                  <c:v>106.03</c:v>
                </c:pt>
                <c:pt idx="204">
                  <c:v>109.71</c:v>
                </c:pt>
                <c:pt idx="205">
                  <c:v>109.06</c:v>
                </c:pt>
                <c:pt idx="206">
                  <c:v>104.56</c:v>
                </c:pt>
                <c:pt idx="207">
                  <c:v>101.5</c:v>
                </c:pt>
                <c:pt idx="208">
                  <c:v>103.02</c:v>
                </c:pt>
                <c:pt idx="209">
                  <c:v>101.58</c:v>
                </c:pt>
                <c:pt idx="210">
                  <c:v>101.63</c:v>
                </c:pt>
                <c:pt idx="211">
                  <c:v>98.18</c:v>
                </c:pt>
                <c:pt idx="212">
                  <c:v>98.46</c:v>
                </c:pt>
                <c:pt idx="213">
                  <c:v>99.49</c:v>
                </c:pt>
                <c:pt idx="214">
                  <c:v>100.01</c:v>
                </c:pt>
                <c:pt idx="215">
                  <c:v>97.78</c:v>
                </c:pt>
                <c:pt idx="216">
                  <c:v>100.01</c:v>
                </c:pt>
                <c:pt idx="217">
                  <c:v>102.6</c:v>
                </c:pt>
                <c:pt idx="218">
                  <c:v>103.16</c:v>
                </c:pt>
                <c:pt idx="219">
                  <c:v>102.69</c:v>
                </c:pt>
                <c:pt idx="220">
                  <c:v>101.03</c:v>
                </c:pt>
                <c:pt idx="221">
                  <c:v>96.75</c:v>
                </c:pt>
                <c:pt idx="222">
                  <c:v>93.07</c:v>
                </c:pt>
                <c:pt idx="223">
                  <c:v>91.64</c:v>
                </c:pt>
                <c:pt idx="224">
                  <c:v>89.5</c:v>
                </c:pt>
                <c:pt idx="225">
                  <c:v>92.16</c:v>
                </c:pt>
                <c:pt idx="226">
                  <c:v>91.28</c:v>
                </c:pt>
                <c:pt idx="227">
                  <c:v>91.52</c:v>
                </c:pt>
                <c:pt idx="228">
                  <c:v>92.72</c:v>
                </c:pt>
                <c:pt idx="229">
                  <c:v>92.78</c:v>
                </c:pt>
              </c:numCache>
            </c:numRef>
          </c:val>
          <c:smooth val="0"/>
          <c:extLst>
            <c:ext xmlns:c16="http://schemas.microsoft.com/office/drawing/2014/chart" uri="{C3380CC4-5D6E-409C-BE32-E72D297353CC}">
              <c16:uniqueId val="{00000001-EA41-4A0B-AE80-4FD403130A2E}"/>
            </c:ext>
          </c:extLst>
        </c:ser>
        <c:ser>
          <c:idx val="2"/>
          <c:order val="2"/>
          <c:tx>
            <c:strRef>
              <c:f>'Figure 1_a'!$D$6</c:f>
              <c:strCache>
                <c:ptCount val="1"/>
                <c:pt idx="0">
                  <c:v>Agricultural raw materials</c:v>
                </c:pt>
              </c:strCache>
            </c:strRef>
          </c:tx>
          <c:spPr>
            <a:ln w="28575" cap="rnd">
              <a:solidFill>
                <a:schemeClr val="accent3"/>
              </a:solidFill>
              <a:round/>
            </a:ln>
            <a:effectLst/>
          </c:spPr>
          <c:marker>
            <c:symbol val="triangle"/>
            <c:size val="4"/>
            <c:spPr>
              <a:solidFill>
                <a:schemeClr val="accent3"/>
              </a:solidFill>
              <a:ln w="9525">
                <a:solidFill>
                  <a:schemeClr val="accent3"/>
                </a:solidFill>
              </a:ln>
              <a:effectLst/>
            </c:spPr>
          </c:marker>
          <c:cat>
            <c:strRef>
              <c:f>'Figure 1_a'!$A$7:$A$236</c:f>
              <c:strCache>
                <c:ptCount val="230"/>
                <c:pt idx="0">
                  <c:v>Jan. 2000</c:v>
                </c:pt>
                <c:pt idx="1">
                  <c:v>Feb. 2000</c:v>
                </c:pt>
                <c:pt idx="2">
                  <c:v>Mar. 2000</c:v>
                </c:pt>
                <c:pt idx="3">
                  <c:v>Apr. 2000</c:v>
                </c:pt>
                <c:pt idx="4">
                  <c:v>May  2000</c:v>
                </c:pt>
                <c:pt idx="5">
                  <c:v>June 2000</c:v>
                </c:pt>
                <c:pt idx="6">
                  <c:v>Jul. 2000</c:v>
                </c:pt>
                <c:pt idx="7">
                  <c:v>Aug. 2000</c:v>
                </c:pt>
                <c:pt idx="8">
                  <c:v>Sep. 2000</c:v>
                </c:pt>
                <c:pt idx="9">
                  <c:v>Oct. 2000</c:v>
                </c:pt>
                <c:pt idx="10">
                  <c:v>Nov. 2000</c:v>
                </c:pt>
                <c:pt idx="11">
                  <c:v>Dec. 2000</c:v>
                </c:pt>
                <c:pt idx="12">
                  <c:v>Jan. 2001</c:v>
                </c:pt>
                <c:pt idx="13">
                  <c:v>Feb. 2001</c:v>
                </c:pt>
                <c:pt idx="14">
                  <c:v>Mar. 2001</c:v>
                </c:pt>
                <c:pt idx="15">
                  <c:v>Apr. 2001</c:v>
                </c:pt>
                <c:pt idx="16">
                  <c:v>May  2001</c:v>
                </c:pt>
                <c:pt idx="17">
                  <c:v>June 2001</c:v>
                </c:pt>
                <c:pt idx="18">
                  <c:v>Jul. 2001</c:v>
                </c:pt>
                <c:pt idx="19">
                  <c:v>Aug. 2001</c:v>
                </c:pt>
                <c:pt idx="20">
                  <c:v>Sep. 2001</c:v>
                </c:pt>
                <c:pt idx="21">
                  <c:v>Oct. 2001</c:v>
                </c:pt>
                <c:pt idx="22">
                  <c:v>Nov. 2001</c:v>
                </c:pt>
                <c:pt idx="23">
                  <c:v>Dec. 2001</c:v>
                </c:pt>
                <c:pt idx="24">
                  <c:v>Jan. 2002</c:v>
                </c:pt>
                <c:pt idx="25">
                  <c:v>Feb. 2002</c:v>
                </c:pt>
                <c:pt idx="26">
                  <c:v>Mar. 2002</c:v>
                </c:pt>
                <c:pt idx="27">
                  <c:v>Apr. 2002</c:v>
                </c:pt>
                <c:pt idx="28">
                  <c:v>May  2002</c:v>
                </c:pt>
                <c:pt idx="29">
                  <c:v>June 2002</c:v>
                </c:pt>
                <c:pt idx="30">
                  <c:v>Jul. 2002</c:v>
                </c:pt>
                <c:pt idx="31">
                  <c:v>Aug. 2002</c:v>
                </c:pt>
                <c:pt idx="32">
                  <c:v>Sep. 2002</c:v>
                </c:pt>
                <c:pt idx="33">
                  <c:v>Oct. 2002</c:v>
                </c:pt>
                <c:pt idx="34">
                  <c:v>Nov. 2002</c:v>
                </c:pt>
                <c:pt idx="35">
                  <c:v>Dec. 2002</c:v>
                </c:pt>
                <c:pt idx="36">
                  <c:v>Jan. 2003</c:v>
                </c:pt>
                <c:pt idx="37">
                  <c:v>Feb. 2003</c:v>
                </c:pt>
                <c:pt idx="38">
                  <c:v>Mar. 2003</c:v>
                </c:pt>
                <c:pt idx="39">
                  <c:v>Apr. 2003</c:v>
                </c:pt>
                <c:pt idx="40">
                  <c:v>May  2003</c:v>
                </c:pt>
                <c:pt idx="41">
                  <c:v>June 2003</c:v>
                </c:pt>
                <c:pt idx="42">
                  <c:v>Jul. 2003</c:v>
                </c:pt>
                <c:pt idx="43">
                  <c:v>Aug. 2003</c:v>
                </c:pt>
                <c:pt idx="44">
                  <c:v>Sep. 2003</c:v>
                </c:pt>
                <c:pt idx="45">
                  <c:v>Oct. 2003</c:v>
                </c:pt>
                <c:pt idx="46">
                  <c:v>Nov. 2003</c:v>
                </c:pt>
                <c:pt idx="47">
                  <c:v>Dec. 2003</c:v>
                </c:pt>
                <c:pt idx="48">
                  <c:v>Jan. 2004</c:v>
                </c:pt>
                <c:pt idx="49">
                  <c:v>Feb. 2004</c:v>
                </c:pt>
                <c:pt idx="50">
                  <c:v>Mar. 2004</c:v>
                </c:pt>
                <c:pt idx="51">
                  <c:v>Apr. 2004</c:v>
                </c:pt>
                <c:pt idx="52">
                  <c:v>May  2004</c:v>
                </c:pt>
                <c:pt idx="53">
                  <c:v>June 2004</c:v>
                </c:pt>
                <c:pt idx="54">
                  <c:v>Jul. 2004</c:v>
                </c:pt>
                <c:pt idx="55">
                  <c:v>Aug. 2004</c:v>
                </c:pt>
                <c:pt idx="56">
                  <c:v>Sep. 2004</c:v>
                </c:pt>
                <c:pt idx="57">
                  <c:v>Oct. 2004</c:v>
                </c:pt>
                <c:pt idx="58">
                  <c:v>Nov. 2004</c:v>
                </c:pt>
                <c:pt idx="59">
                  <c:v>Dec. 2004</c:v>
                </c:pt>
                <c:pt idx="60">
                  <c:v>Jan. 2005</c:v>
                </c:pt>
                <c:pt idx="61">
                  <c:v>Feb. 2005</c:v>
                </c:pt>
                <c:pt idx="62">
                  <c:v>Mar. 2005</c:v>
                </c:pt>
                <c:pt idx="63">
                  <c:v>Apr. 2005</c:v>
                </c:pt>
                <c:pt idx="64">
                  <c:v>May  2005</c:v>
                </c:pt>
                <c:pt idx="65">
                  <c:v>June 2005</c:v>
                </c:pt>
                <c:pt idx="66">
                  <c:v>Jul. 2005</c:v>
                </c:pt>
                <c:pt idx="67">
                  <c:v>Aug. 2005</c:v>
                </c:pt>
                <c:pt idx="68">
                  <c:v>Sep. 2005</c:v>
                </c:pt>
                <c:pt idx="69">
                  <c:v>Oct. 2005</c:v>
                </c:pt>
                <c:pt idx="70">
                  <c:v>Nov. 2005</c:v>
                </c:pt>
                <c:pt idx="71">
                  <c:v>Dec. 2005</c:v>
                </c:pt>
                <c:pt idx="72">
                  <c:v>Jan. 2006</c:v>
                </c:pt>
                <c:pt idx="73">
                  <c:v>Feb. 2006</c:v>
                </c:pt>
                <c:pt idx="74">
                  <c:v>Mar. 2006</c:v>
                </c:pt>
                <c:pt idx="75">
                  <c:v>Apr. 2006</c:v>
                </c:pt>
                <c:pt idx="76">
                  <c:v>May  2006</c:v>
                </c:pt>
                <c:pt idx="77">
                  <c:v>June 2006</c:v>
                </c:pt>
                <c:pt idx="78">
                  <c:v>Jul. 2006</c:v>
                </c:pt>
                <c:pt idx="79">
                  <c:v>Aug. 2006</c:v>
                </c:pt>
                <c:pt idx="80">
                  <c:v>Sep. 2006</c:v>
                </c:pt>
                <c:pt idx="81">
                  <c:v>Oct. 2006</c:v>
                </c:pt>
                <c:pt idx="82">
                  <c:v>Nov. 2006</c:v>
                </c:pt>
                <c:pt idx="83">
                  <c:v>Dec. 2006</c:v>
                </c:pt>
                <c:pt idx="84">
                  <c:v>Jan. 2007</c:v>
                </c:pt>
                <c:pt idx="85">
                  <c:v>Feb. 2007</c:v>
                </c:pt>
                <c:pt idx="86">
                  <c:v>Mar. 2007</c:v>
                </c:pt>
                <c:pt idx="87">
                  <c:v>Apr. 2007</c:v>
                </c:pt>
                <c:pt idx="88">
                  <c:v>May  2007</c:v>
                </c:pt>
                <c:pt idx="89">
                  <c:v>June 2007</c:v>
                </c:pt>
                <c:pt idx="90">
                  <c:v>Jul. 2007</c:v>
                </c:pt>
                <c:pt idx="91">
                  <c:v>Aug. 2007</c:v>
                </c:pt>
                <c:pt idx="92">
                  <c:v>Sep. 2007</c:v>
                </c:pt>
                <c:pt idx="93">
                  <c:v>Oct. 2007</c:v>
                </c:pt>
                <c:pt idx="94">
                  <c:v>Nov. 2007</c:v>
                </c:pt>
                <c:pt idx="95">
                  <c:v>Dec. 2007</c:v>
                </c:pt>
                <c:pt idx="96">
                  <c:v>Jan. 2008</c:v>
                </c:pt>
                <c:pt idx="97">
                  <c:v>Feb. 2008</c:v>
                </c:pt>
                <c:pt idx="98">
                  <c:v>Mar. 2008</c:v>
                </c:pt>
                <c:pt idx="99">
                  <c:v>Apr. 2008</c:v>
                </c:pt>
                <c:pt idx="100">
                  <c:v>May  2008</c:v>
                </c:pt>
                <c:pt idx="101">
                  <c:v>June 2008</c:v>
                </c:pt>
                <c:pt idx="102">
                  <c:v>Jul. 2008</c:v>
                </c:pt>
                <c:pt idx="103">
                  <c:v>Aug. 2008</c:v>
                </c:pt>
                <c:pt idx="104">
                  <c:v>Sep. 2008</c:v>
                </c:pt>
                <c:pt idx="105">
                  <c:v>Oct. 2008</c:v>
                </c:pt>
                <c:pt idx="106">
                  <c:v>Nov. 2008</c:v>
                </c:pt>
                <c:pt idx="107">
                  <c:v>Dec. 2008</c:v>
                </c:pt>
                <c:pt idx="108">
                  <c:v>Jan. 2009</c:v>
                </c:pt>
                <c:pt idx="109">
                  <c:v>Feb. 2009</c:v>
                </c:pt>
                <c:pt idx="110">
                  <c:v>Mar. 2009</c:v>
                </c:pt>
                <c:pt idx="111">
                  <c:v>Apr. 2009</c:v>
                </c:pt>
                <c:pt idx="112">
                  <c:v>May  2009</c:v>
                </c:pt>
                <c:pt idx="113">
                  <c:v>June 2009</c:v>
                </c:pt>
                <c:pt idx="114">
                  <c:v>Jul. 2009</c:v>
                </c:pt>
                <c:pt idx="115">
                  <c:v>Aug. 2009</c:v>
                </c:pt>
                <c:pt idx="116">
                  <c:v>Sep. 2009</c:v>
                </c:pt>
                <c:pt idx="117">
                  <c:v>Oct. 2009</c:v>
                </c:pt>
                <c:pt idx="118">
                  <c:v>Nov. 2009</c:v>
                </c:pt>
                <c:pt idx="119">
                  <c:v>Dec. 2009</c:v>
                </c:pt>
                <c:pt idx="120">
                  <c:v>Jan. 2010</c:v>
                </c:pt>
                <c:pt idx="121">
                  <c:v>Feb. 2010</c:v>
                </c:pt>
                <c:pt idx="122">
                  <c:v>Mar. 2010</c:v>
                </c:pt>
                <c:pt idx="123">
                  <c:v>Apr. 2010</c:v>
                </c:pt>
                <c:pt idx="124">
                  <c:v>May  2010</c:v>
                </c:pt>
                <c:pt idx="125">
                  <c:v>June 2010</c:v>
                </c:pt>
                <c:pt idx="126">
                  <c:v>Jul. 2010</c:v>
                </c:pt>
                <c:pt idx="127">
                  <c:v>Aug. 2010</c:v>
                </c:pt>
                <c:pt idx="128">
                  <c:v>Sep. 2010</c:v>
                </c:pt>
                <c:pt idx="129">
                  <c:v>Oct. 2010</c:v>
                </c:pt>
                <c:pt idx="130">
                  <c:v>Nov. 2010</c:v>
                </c:pt>
                <c:pt idx="131">
                  <c:v>Dec. 2010</c:v>
                </c:pt>
                <c:pt idx="132">
                  <c:v>Jan. 2011</c:v>
                </c:pt>
                <c:pt idx="133">
                  <c:v>Feb. 2011</c:v>
                </c:pt>
                <c:pt idx="134">
                  <c:v>Mar. 2011</c:v>
                </c:pt>
                <c:pt idx="135">
                  <c:v>Apr. 2011</c:v>
                </c:pt>
                <c:pt idx="136">
                  <c:v>May  2011</c:v>
                </c:pt>
                <c:pt idx="137">
                  <c:v>June 2011</c:v>
                </c:pt>
                <c:pt idx="138">
                  <c:v>Jul. 2011</c:v>
                </c:pt>
                <c:pt idx="139">
                  <c:v>Aug. 2011</c:v>
                </c:pt>
                <c:pt idx="140">
                  <c:v>Sep. 2011</c:v>
                </c:pt>
                <c:pt idx="141">
                  <c:v>Oct. 2011</c:v>
                </c:pt>
                <c:pt idx="142">
                  <c:v>Nov. 2011</c:v>
                </c:pt>
                <c:pt idx="143">
                  <c:v>Dec. 2011</c:v>
                </c:pt>
                <c:pt idx="144">
                  <c:v>Jan. 2012</c:v>
                </c:pt>
                <c:pt idx="145">
                  <c:v>Feb. 2012</c:v>
                </c:pt>
                <c:pt idx="146">
                  <c:v>Mar. 2012</c:v>
                </c:pt>
                <c:pt idx="147">
                  <c:v>Apr. 2012</c:v>
                </c:pt>
                <c:pt idx="148">
                  <c:v>May  2012</c:v>
                </c:pt>
                <c:pt idx="149">
                  <c:v>June 2012</c:v>
                </c:pt>
                <c:pt idx="150">
                  <c:v>Jul. 2012</c:v>
                </c:pt>
                <c:pt idx="151">
                  <c:v>Aug. 2012</c:v>
                </c:pt>
                <c:pt idx="152">
                  <c:v>Sep. 2012</c:v>
                </c:pt>
                <c:pt idx="153">
                  <c:v>Oct. 2012</c:v>
                </c:pt>
                <c:pt idx="154">
                  <c:v>Nov. 2012</c:v>
                </c:pt>
                <c:pt idx="155">
                  <c:v>Dec. 2012</c:v>
                </c:pt>
                <c:pt idx="156">
                  <c:v>Jan. 2013</c:v>
                </c:pt>
                <c:pt idx="157">
                  <c:v>Feb. 2013</c:v>
                </c:pt>
                <c:pt idx="158">
                  <c:v>Mar. 2013</c:v>
                </c:pt>
                <c:pt idx="159">
                  <c:v>Apr. 2013</c:v>
                </c:pt>
                <c:pt idx="160">
                  <c:v>May  2013</c:v>
                </c:pt>
                <c:pt idx="161">
                  <c:v>June 2013</c:v>
                </c:pt>
                <c:pt idx="162">
                  <c:v>Jul. 2013</c:v>
                </c:pt>
                <c:pt idx="163">
                  <c:v>Aug. 2013</c:v>
                </c:pt>
                <c:pt idx="164">
                  <c:v>Sep. 2013</c:v>
                </c:pt>
                <c:pt idx="165">
                  <c:v>Oct. 2013</c:v>
                </c:pt>
                <c:pt idx="166">
                  <c:v>Nov. 2013</c:v>
                </c:pt>
                <c:pt idx="167">
                  <c:v>Dec. 2013</c:v>
                </c:pt>
                <c:pt idx="168">
                  <c:v>Jan. 2014</c:v>
                </c:pt>
                <c:pt idx="169">
                  <c:v>Feb. 2014</c:v>
                </c:pt>
                <c:pt idx="170">
                  <c:v>Mar. 2014</c:v>
                </c:pt>
                <c:pt idx="171">
                  <c:v>Apr. 2014</c:v>
                </c:pt>
                <c:pt idx="172">
                  <c:v>May  2014</c:v>
                </c:pt>
                <c:pt idx="173">
                  <c:v>June 2014</c:v>
                </c:pt>
                <c:pt idx="174">
                  <c:v>Jul. 2014</c:v>
                </c:pt>
                <c:pt idx="175">
                  <c:v>Aug. 2014</c:v>
                </c:pt>
                <c:pt idx="176">
                  <c:v>Sep. 2014</c:v>
                </c:pt>
                <c:pt idx="177">
                  <c:v>Oct. 2014</c:v>
                </c:pt>
                <c:pt idx="178">
                  <c:v>Nov. 2014</c:v>
                </c:pt>
                <c:pt idx="179">
                  <c:v>Dec. 2014</c:v>
                </c:pt>
                <c:pt idx="180">
                  <c:v>Jan. 2015</c:v>
                </c:pt>
                <c:pt idx="181">
                  <c:v>Feb. 2015</c:v>
                </c:pt>
                <c:pt idx="182">
                  <c:v>Mar. 2015</c:v>
                </c:pt>
                <c:pt idx="183">
                  <c:v>Apr. 2015</c:v>
                </c:pt>
                <c:pt idx="184">
                  <c:v>May  2015</c:v>
                </c:pt>
                <c:pt idx="185">
                  <c:v>June 2015</c:v>
                </c:pt>
                <c:pt idx="186">
                  <c:v>Jul. 2015</c:v>
                </c:pt>
                <c:pt idx="187">
                  <c:v>Aug. 2015</c:v>
                </c:pt>
                <c:pt idx="188">
                  <c:v>Sep. 2015</c:v>
                </c:pt>
                <c:pt idx="189">
                  <c:v>Oct. 2015</c:v>
                </c:pt>
                <c:pt idx="190">
                  <c:v>Nov. 2015</c:v>
                </c:pt>
                <c:pt idx="191">
                  <c:v>Dec. 2015</c:v>
                </c:pt>
                <c:pt idx="192">
                  <c:v>Jan. 2016</c:v>
                </c:pt>
                <c:pt idx="193">
                  <c:v>Feb. 2016</c:v>
                </c:pt>
                <c:pt idx="194">
                  <c:v>Mar. 2016</c:v>
                </c:pt>
                <c:pt idx="195">
                  <c:v>Apr. 2016</c:v>
                </c:pt>
                <c:pt idx="196">
                  <c:v>May  2016</c:v>
                </c:pt>
                <c:pt idx="197">
                  <c:v>June 2016</c:v>
                </c:pt>
                <c:pt idx="198">
                  <c:v>Jul. 2016</c:v>
                </c:pt>
                <c:pt idx="199">
                  <c:v>Aug. 2016</c:v>
                </c:pt>
                <c:pt idx="200">
                  <c:v>Sep. 2016</c:v>
                </c:pt>
                <c:pt idx="201">
                  <c:v>Oct. 2016</c:v>
                </c:pt>
                <c:pt idx="202">
                  <c:v>Nov. 2016</c:v>
                </c:pt>
                <c:pt idx="203">
                  <c:v>Dec. 2016</c:v>
                </c:pt>
                <c:pt idx="204">
                  <c:v>Jan. 2017</c:v>
                </c:pt>
                <c:pt idx="205">
                  <c:v>Feb. 2017</c:v>
                </c:pt>
                <c:pt idx="206">
                  <c:v>Mar. 2017</c:v>
                </c:pt>
                <c:pt idx="207">
                  <c:v>Apr. 2017</c:v>
                </c:pt>
                <c:pt idx="208">
                  <c:v>May  2017</c:v>
                </c:pt>
                <c:pt idx="209">
                  <c:v>June 2017</c:v>
                </c:pt>
                <c:pt idx="210">
                  <c:v>Jul. 2017</c:v>
                </c:pt>
                <c:pt idx="211">
                  <c:v>Aug. 2017</c:v>
                </c:pt>
                <c:pt idx="212">
                  <c:v>Sep. 2017</c:v>
                </c:pt>
                <c:pt idx="213">
                  <c:v>Oct. 2017</c:v>
                </c:pt>
                <c:pt idx="214">
                  <c:v>Nov. 2017</c:v>
                </c:pt>
                <c:pt idx="215">
                  <c:v>Dec. 2017</c:v>
                </c:pt>
                <c:pt idx="216">
                  <c:v>Jan. 2018</c:v>
                </c:pt>
                <c:pt idx="217">
                  <c:v>Feb. 2018</c:v>
                </c:pt>
                <c:pt idx="218">
                  <c:v>Mar. 2018</c:v>
                </c:pt>
                <c:pt idx="219">
                  <c:v>Apr. 2018</c:v>
                </c:pt>
                <c:pt idx="220">
                  <c:v>May  2018</c:v>
                </c:pt>
                <c:pt idx="221">
                  <c:v>June 2018</c:v>
                </c:pt>
                <c:pt idx="222">
                  <c:v>Jul. 2018</c:v>
                </c:pt>
                <c:pt idx="223">
                  <c:v>Aug. 2018</c:v>
                </c:pt>
                <c:pt idx="224">
                  <c:v>Sep. 2018</c:v>
                </c:pt>
                <c:pt idx="225">
                  <c:v>Oct. 2018</c:v>
                </c:pt>
                <c:pt idx="226">
                  <c:v>Nov. 2018</c:v>
                </c:pt>
                <c:pt idx="227">
                  <c:v>Dec. 2018</c:v>
                </c:pt>
                <c:pt idx="228">
                  <c:v>Jan. 2019</c:v>
                </c:pt>
                <c:pt idx="229">
                  <c:v>Feb. 2019</c:v>
                </c:pt>
              </c:strCache>
            </c:strRef>
          </c:cat>
          <c:val>
            <c:numRef>
              <c:f>'Figure 1_a'!$D$7:$D$236</c:f>
              <c:numCache>
                <c:formatCode>General</c:formatCode>
                <c:ptCount val="230"/>
                <c:pt idx="0">
                  <c:v>69.67</c:v>
                </c:pt>
                <c:pt idx="1">
                  <c:v>69.69</c:v>
                </c:pt>
                <c:pt idx="2">
                  <c:v>69.180000000000007</c:v>
                </c:pt>
                <c:pt idx="3">
                  <c:v>69.48</c:v>
                </c:pt>
                <c:pt idx="4">
                  <c:v>68.41</c:v>
                </c:pt>
                <c:pt idx="5">
                  <c:v>67.5</c:v>
                </c:pt>
                <c:pt idx="6">
                  <c:v>67.099999999999994</c:v>
                </c:pt>
                <c:pt idx="7">
                  <c:v>68.91</c:v>
                </c:pt>
                <c:pt idx="8">
                  <c:v>69.53</c:v>
                </c:pt>
                <c:pt idx="9">
                  <c:v>69.010000000000005</c:v>
                </c:pt>
                <c:pt idx="10">
                  <c:v>69.22</c:v>
                </c:pt>
                <c:pt idx="11">
                  <c:v>68.98</c:v>
                </c:pt>
                <c:pt idx="12">
                  <c:v>67.83</c:v>
                </c:pt>
                <c:pt idx="13">
                  <c:v>67.680000000000007</c:v>
                </c:pt>
                <c:pt idx="14">
                  <c:v>65.569999999999993</c:v>
                </c:pt>
                <c:pt idx="15">
                  <c:v>65.39</c:v>
                </c:pt>
                <c:pt idx="16">
                  <c:v>65.22</c:v>
                </c:pt>
                <c:pt idx="17">
                  <c:v>64.25</c:v>
                </c:pt>
                <c:pt idx="18">
                  <c:v>62.27</c:v>
                </c:pt>
                <c:pt idx="19">
                  <c:v>62.19</c:v>
                </c:pt>
                <c:pt idx="20">
                  <c:v>61.29</c:v>
                </c:pt>
                <c:pt idx="21">
                  <c:v>59.48</c:v>
                </c:pt>
                <c:pt idx="22">
                  <c:v>59.52</c:v>
                </c:pt>
                <c:pt idx="23">
                  <c:v>58.96</c:v>
                </c:pt>
                <c:pt idx="24">
                  <c:v>59.35</c:v>
                </c:pt>
                <c:pt idx="25">
                  <c:v>60.05</c:v>
                </c:pt>
                <c:pt idx="26">
                  <c:v>62.95</c:v>
                </c:pt>
                <c:pt idx="27">
                  <c:v>62.7</c:v>
                </c:pt>
                <c:pt idx="28">
                  <c:v>64.069999999999993</c:v>
                </c:pt>
                <c:pt idx="29">
                  <c:v>68.33</c:v>
                </c:pt>
                <c:pt idx="30">
                  <c:v>69.790000000000006</c:v>
                </c:pt>
                <c:pt idx="31">
                  <c:v>69.97</c:v>
                </c:pt>
                <c:pt idx="32">
                  <c:v>71.5</c:v>
                </c:pt>
                <c:pt idx="33">
                  <c:v>70</c:v>
                </c:pt>
                <c:pt idx="34">
                  <c:v>70.58</c:v>
                </c:pt>
                <c:pt idx="35">
                  <c:v>71.260000000000005</c:v>
                </c:pt>
                <c:pt idx="36">
                  <c:v>71</c:v>
                </c:pt>
                <c:pt idx="37">
                  <c:v>71.91</c:v>
                </c:pt>
                <c:pt idx="38">
                  <c:v>72.2</c:v>
                </c:pt>
                <c:pt idx="39">
                  <c:v>70.56</c:v>
                </c:pt>
                <c:pt idx="40">
                  <c:v>69.489999999999995</c:v>
                </c:pt>
                <c:pt idx="41">
                  <c:v>69.41</c:v>
                </c:pt>
                <c:pt idx="42">
                  <c:v>69.790000000000006</c:v>
                </c:pt>
                <c:pt idx="43">
                  <c:v>71.78</c:v>
                </c:pt>
                <c:pt idx="44">
                  <c:v>75.959999999999994</c:v>
                </c:pt>
                <c:pt idx="45">
                  <c:v>82.4</c:v>
                </c:pt>
                <c:pt idx="46">
                  <c:v>82.77</c:v>
                </c:pt>
                <c:pt idx="47">
                  <c:v>82.49</c:v>
                </c:pt>
                <c:pt idx="48">
                  <c:v>83.61</c:v>
                </c:pt>
                <c:pt idx="49">
                  <c:v>83.86</c:v>
                </c:pt>
                <c:pt idx="50">
                  <c:v>83.32</c:v>
                </c:pt>
                <c:pt idx="51">
                  <c:v>82.72</c:v>
                </c:pt>
                <c:pt idx="52">
                  <c:v>80.84</c:v>
                </c:pt>
                <c:pt idx="53">
                  <c:v>80.010000000000005</c:v>
                </c:pt>
                <c:pt idx="54">
                  <c:v>78.209999999999994</c:v>
                </c:pt>
                <c:pt idx="55">
                  <c:v>77.53</c:v>
                </c:pt>
                <c:pt idx="56">
                  <c:v>78.040000000000006</c:v>
                </c:pt>
                <c:pt idx="57">
                  <c:v>79.11</c:v>
                </c:pt>
                <c:pt idx="58">
                  <c:v>79.959999999999994</c:v>
                </c:pt>
                <c:pt idx="59">
                  <c:v>81.11</c:v>
                </c:pt>
                <c:pt idx="60">
                  <c:v>81.680000000000007</c:v>
                </c:pt>
                <c:pt idx="61">
                  <c:v>82.79</c:v>
                </c:pt>
                <c:pt idx="62">
                  <c:v>83.51</c:v>
                </c:pt>
                <c:pt idx="63">
                  <c:v>82.63</c:v>
                </c:pt>
                <c:pt idx="64">
                  <c:v>83.22</c:v>
                </c:pt>
                <c:pt idx="65">
                  <c:v>83.86</c:v>
                </c:pt>
                <c:pt idx="66">
                  <c:v>86.13</c:v>
                </c:pt>
                <c:pt idx="67">
                  <c:v>86.92</c:v>
                </c:pt>
                <c:pt idx="68">
                  <c:v>90.05</c:v>
                </c:pt>
                <c:pt idx="69">
                  <c:v>91.01</c:v>
                </c:pt>
                <c:pt idx="70">
                  <c:v>90.34</c:v>
                </c:pt>
                <c:pt idx="71">
                  <c:v>92.06</c:v>
                </c:pt>
                <c:pt idx="72">
                  <c:v>95.86</c:v>
                </c:pt>
                <c:pt idx="73">
                  <c:v>99.71</c:v>
                </c:pt>
                <c:pt idx="74">
                  <c:v>99.33</c:v>
                </c:pt>
                <c:pt idx="75">
                  <c:v>100.38</c:v>
                </c:pt>
                <c:pt idx="76">
                  <c:v>106.69</c:v>
                </c:pt>
                <c:pt idx="77">
                  <c:v>112.74</c:v>
                </c:pt>
                <c:pt idx="78">
                  <c:v>112.23</c:v>
                </c:pt>
                <c:pt idx="79">
                  <c:v>112.31</c:v>
                </c:pt>
                <c:pt idx="80">
                  <c:v>106.21</c:v>
                </c:pt>
                <c:pt idx="81">
                  <c:v>105.33</c:v>
                </c:pt>
                <c:pt idx="82">
                  <c:v>103.31</c:v>
                </c:pt>
                <c:pt idx="83">
                  <c:v>103.76</c:v>
                </c:pt>
                <c:pt idx="84">
                  <c:v>108.63</c:v>
                </c:pt>
                <c:pt idx="85">
                  <c:v>112.29</c:v>
                </c:pt>
                <c:pt idx="86">
                  <c:v>112.84</c:v>
                </c:pt>
                <c:pt idx="87">
                  <c:v>113.92</c:v>
                </c:pt>
                <c:pt idx="88">
                  <c:v>115.48</c:v>
                </c:pt>
                <c:pt idx="89">
                  <c:v>114.11</c:v>
                </c:pt>
                <c:pt idx="90">
                  <c:v>112.89</c:v>
                </c:pt>
                <c:pt idx="91">
                  <c:v>112.47</c:v>
                </c:pt>
                <c:pt idx="92">
                  <c:v>113.84</c:v>
                </c:pt>
                <c:pt idx="93">
                  <c:v>117.05</c:v>
                </c:pt>
                <c:pt idx="94">
                  <c:v>119.79</c:v>
                </c:pt>
                <c:pt idx="95">
                  <c:v>120.6</c:v>
                </c:pt>
                <c:pt idx="96">
                  <c:v>123.16</c:v>
                </c:pt>
                <c:pt idx="97">
                  <c:v>126.91</c:v>
                </c:pt>
                <c:pt idx="98">
                  <c:v>127.81</c:v>
                </c:pt>
                <c:pt idx="99">
                  <c:v>128.06</c:v>
                </c:pt>
                <c:pt idx="100">
                  <c:v>128.15</c:v>
                </c:pt>
                <c:pt idx="101">
                  <c:v>137.18</c:v>
                </c:pt>
                <c:pt idx="102">
                  <c:v>138.35</c:v>
                </c:pt>
                <c:pt idx="103">
                  <c:v>133.19</c:v>
                </c:pt>
                <c:pt idx="104">
                  <c:v>130.56</c:v>
                </c:pt>
                <c:pt idx="105">
                  <c:v>111.97</c:v>
                </c:pt>
                <c:pt idx="106">
                  <c:v>105.29</c:v>
                </c:pt>
                <c:pt idx="107">
                  <c:v>94.65</c:v>
                </c:pt>
                <c:pt idx="108">
                  <c:v>94.33</c:v>
                </c:pt>
                <c:pt idx="109">
                  <c:v>91.81</c:v>
                </c:pt>
                <c:pt idx="110">
                  <c:v>90.56</c:v>
                </c:pt>
                <c:pt idx="111">
                  <c:v>95.06</c:v>
                </c:pt>
                <c:pt idx="112">
                  <c:v>97.25</c:v>
                </c:pt>
                <c:pt idx="113">
                  <c:v>96.99</c:v>
                </c:pt>
                <c:pt idx="114">
                  <c:v>99.52</c:v>
                </c:pt>
                <c:pt idx="115">
                  <c:v>105.8</c:v>
                </c:pt>
                <c:pt idx="116">
                  <c:v>110.47</c:v>
                </c:pt>
                <c:pt idx="117">
                  <c:v>115.07</c:v>
                </c:pt>
                <c:pt idx="118">
                  <c:v>120.71</c:v>
                </c:pt>
                <c:pt idx="119">
                  <c:v>128.33000000000001</c:v>
                </c:pt>
                <c:pt idx="120">
                  <c:v>133</c:v>
                </c:pt>
                <c:pt idx="121">
                  <c:v>134.57</c:v>
                </c:pt>
                <c:pt idx="122">
                  <c:v>136.72999999999999</c:v>
                </c:pt>
                <c:pt idx="123">
                  <c:v>140.38</c:v>
                </c:pt>
                <c:pt idx="124">
                  <c:v>133</c:v>
                </c:pt>
                <c:pt idx="125">
                  <c:v>134.18</c:v>
                </c:pt>
                <c:pt idx="126">
                  <c:v>133.49</c:v>
                </c:pt>
                <c:pt idx="127">
                  <c:v>138.06</c:v>
                </c:pt>
                <c:pt idx="128">
                  <c:v>144.27000000000001</c:v>
                </c:pt>
                <c:pt idx="129">
                  <c:v>156.83000000000001</c:v>
                </c:pt>
                <c:pt idx="130">
                  <c:v>168.17</c:v>
                </c:pt>
                <c:pt idx="131">
                  <c:v>177.98</c:v>
                </c:pt>
                <c:pt idx="132">
                  <c:v>193.42</c:v>
                </c:pt>
                <c:pt idx="133">
                  <c:v>202.46</c:v>
                </c:pt>
                <c:pt idx="134">
                  <c:v>193.89</c:v>
                </c:pt>
                <c:pt idx="135">
                  <c:v>195.27</c:v>
                </c:pt>
                <c:pt idx="136">
                  <c:v>179.96</c:v>
                </c:pt>
                <c:pt idx="137">
                  <c:v>180.32</c:v>
                </c:pt>
                <c:pt idx="138">
                  <c:v>175.43</c:v>
                </c:pt>
                <c:pt idx="139">
                  <c:v>175.18</c:v>
                </c:pt>
                <c:pt idx="140">
                  <c:v>173.82</c:v>
                </c:pt>
                <c:pt idx="141">
                  <c:v>163.93</c:v>
                </c:pt>
                <c:pt idx="142">
                  <c:v>150.34</c:v>
                </c:pt>
                <c:pt idx="143">
                  <c:v>147.83000000000001</c:v>
                </c:pt>
                <c:pt idx="144">
                  <c:v>151.82</c:v>
                </c:pt>
                <c:pt idx="145">
                  <c:v>155.72999999999999</c:v>
                </c:pt>
                <c:pt idx="146">
                  <c:v>155.58000000000001</c:v>
                </c:pt>
                <c:pt idx="147">
                  <c:v>153.33000000000001</c:v>
                </c:pt>
                <c:pt idx="148">
                  <c:v>147.27000000000001</c:v>
                </c:pt>
                <c:pt idx="149">
                  <c:v>136.58000000000001</c:v>
                </c:pt>
                <c:pt idx="150">
                  <c:v>137.16</c:v>
                </c:pt>
                <c:pt idx="151">
                  <c:v>131.82</c:v>
                </c:pt>
                <c:pt idx="152">
                  <c:v>134.54</c:v>
                </c:pt>
                <c:pt idx="153">
                  <c:v>138.16999999999999</c:v>
                </c:pt>
                <c:pt idx="154">
                  <c:v>136.19</c:v>
                </c:pt>
                <c:pt idx="155">
                  <c:v>139.16999999999999</c:v>
                </c:pt>
                <c:pt idx="156">
                  <c:v>142.25</c:v>
                </c:pt>
                <c:pt idx="157">
                  <c:v>140.97</c:v>
                </c:pt>
                <c:pt idx="158">
                  <c:v>135.78</c:v>
                </c:pt>
                <c:pt idx="159">
                  <c:v>129.18</c:v>
                </c:pt>
                <c:pt idx="160">
                  <c:v>128.61000000000001</c:v>
                </c:pt>
                <c:pt idx="161">
                  <c:v>127.75</c:v>
                </c:pt>
                <c:pt idx="162">
                  <c:v>124.94</c:v>
                </c:pt>
                <c:pt idx="163">
                  <c:v>127.63</c:v>
                </c:pt>
                <c:pt idx="164">
                  <c:v>128.05000000000001</c:v>
                </c:pt>
                <c:pt idx="165">
                  <c:v>127.45</c:v>
                </c:pt>
                <c:pt idx="166">
                  <c:v>126.28</c:v>
                </c:pt>
                <c:pt idx="167">
                  <c:v>125.65</c:v>
                </c:pt>
                <c:pt idx="168">
                  <c:v>122.75</c:v>
                </c:pt>
                <c:pt idx="169">
                  <c:v>120.25</c:v>
                </c:pt>
                <c:pt idx="170">
                  <c:v>121.61</c:v>
                </c:pt>
                <c:pt idx="171">
                  <c:v>118.32</c:v>
                </c:pt>
                <c:pt idx="172">
                  <c:v>117.37</c:v>
                </c:pt>
                <c:pt idx="173">
                  <c:v>117.19</c:v>
                </c:pt>
                <c:pt idx="174">
                  <c:v>115.34</c:v>
                </c:pt>
                <c:pt idx="175">
                  <c:v>113.72</c:v>
                </c:pt>
                <c:pt idx="176">
                  <c:v>110.42</c:v>
                </c:pt>
                <c:pt idx="177">
                  <c:v>109.14</c:v>
                </c:pt>
                <c:pt idx="178">
                  <c:v>107.69</c:v>
                </c:pt>
                <c:pt idx="179">
                  <c:v>105.47</c:v>
                </c:pt>
                <c:pt idx="180">
                  <c:v>104.33</c:v>
                </c:pt>
                <c:pt idx="181">
                  <c:v>104.53</c:v>
                </c:pt>
                <c:pt idx="182">
                  <c:v>103.09</c:v>
                </c:pt>
                <c:pt idx="183">
                  <c:v>102.67</c:v>
                </c:pt>
                <c:pt idx="184">
                  <c:v>104.71</c:v>
                </c:pt>
                <c:pt idx="185">
                  <c:v>104.16</c:v>
                </c:pt>
                <c:pt idx="186">
                  <c:v>100.09</c:v>
                </c:pt>
                <c:pt idx="187">
                  <c:v>97.13</c:v>
                </c:pt>
                <c:pt idx="188">
                  <c:v>95.73</c:v>
                </c:pt>
                <c:pt idx="189">
                  <c:v>95.77</c:v>
                </c:pt>
                <c:pt idx="190">
                  <c:v>94.18</c:v>
                </c:pt>
                <c:pt idx="191">
                  <c:v>93.54</c:v>
                </c:pt>
                <c:pt idx="192">
                  <c:v>91.5</c:v>
                </c:pt>
                <c:pt idx="193">
                  <c:v>91.09</c:v>
                </c:pt>
                <c:pt idx="194">
                  <c:v>94.79</c:v>
                </c:pt>
                <c:pt idx="195">
                  <c:v>100.14</c:v>
                </c:pt>
                <c:pt idx="196">
                  <c:v>99.21</c:v>
                </c:pt>
                <c:pt idx="197">
                  <c:v>98.97</c:v>
                </c:pt>
                <c:pt idx="198">
                  <c:v>100.61</c:v>
                </c:pt>
                <c:pt idx="199">
                  <c:v>100.67</c:v>
                </c:pt>
                <c:pt idx="200">
                  <c:v>100.89</c:v>
                </c:pt>
                <c:pt idx="201">
                  <c:v>102.43</c:v>
                </c:pt>
                <c:pt idx="202">
                  <c:v>104.72</c:v>
                </c:pt>
                <c:pt idx="203">
                  <c:v>108.12</c:v>
                </c:pt>
                <c:pt idx="204">
                  <c:v>113.63</c:v>
                </c:pt>
                <c:pt idx="205">
                  <c:v>115.42</c:v>
                </c:pt>
                <c:pt idx="206">
                  <c:v>112</c:v>
                </c:pt>
                <c:pt idx="207">
                  <c:v>106.06</c:v>
                </c:pt>
                <c:pt idx="208">
                  <c:v>102.59</c:v>
                </c:pt>
                <c:pt idx="209">
                  <c:v>100.13</c:v>
                </c:pt>
                <c:pt idx="210">
                  <c:v>101.01</c:v>
                </c:pt>
                <c:pt idx="211">
                  <c:v>101.25</c:v>
                </c:pt>
                <c:pt idx="212">
                  <c:v>102.38</c:v>
                </c:pt>
                <c:pt idx="213">
                  <c:v>101.03</c:v>
                </c:pt>
                <c:pt idx="214">
                  <c:v>101.89</c:v>
                </c:pt>
                <c:pt idx="215">
                  <c:v>103.69</c:v>
                </c:pt>
                <c:pt idx="216">
                  <c:v>106.34</c:v>
                </c:pt>
                <c:pt idx="217">
                  <c:v>106.19</c:v>
                </c:pt>
                <c:pt idx="218">
                  <c:v>105.2</c:v>
                </c:pt>
                <c:pt idx="219">
                  <c:v>104.26</c:v>
                </c:pt>
                <c:pt idx="220">
                  <c:v>104.03</c:v>
                </c:pt>
                <c:pt idx="221">
                  <c:v>103.92</c:v>
                </c:pt>
                <c:pt idx="222">
                  <c:v>101.72</c:v>
                </c:pt>
                <c:pt idx="223">
                  <c:v>102.41</c:v>
                </c:pt>
                <c:pt idx="224">
                  <c:v>101.86</c:v>
                </c:pt>
                <c:pt idx="225">
                  <c:v>100.86</c:v>
                </c:pt>
                <c:pt idx="226">
                  <c:v>99.17</c:v>
                </c:pt>
                <c:pt idx="227">
                  <c:v>99.84</c:v>
                </c:pt>
                <c:pt idx="228">
                  <c:v>101.72</c:v>
                </c:pt>
                <c:pt idx="229">
                  <c:v>101.13</c:v>
                </c:pt>
              </c:numCache>
            </c:numRef>
          </c:val>
          <c:smooth val="0"/>
          <c:extLst>
            <c:ext xmlns:c16="http://schemas.microsoft.com/office/drawing/2014/chart" uri="{C3380CC4-5D6E-409C-BE32-E72D297353CC}">
              <c16:uniqueId val="{00000002-EA41-4A0B-AE80-4FD403130A2E}"/>
            </c:ext>
          </c:extLst>
        </c:ser>
        <c:ser>
          <c:idx val="3"/>
          <c:order val="3"/>
          <c:tx>
            <c:strRef>
              <c:f>'Figure 1_a'!$E$6</c:f>
              <c:strCache>
                <c:ptCount val="1"/>
                <c:pt idx="0">
                  <c:v>Minerals, ores and metals</c:v>
                </c:pt>
              </c:strCache>
            </c:strRef>
          </c:tx>
          <c:spPr>
            <a:ln w="28575" cap="rnd">
              <a:solidFill>
                <a:schemeClr val="accent4"/>
              </a:solidFill>
              <a:round/>
            </a:ln>
            <a:effectLst/>
          </c:spPr>
          <c:marker>
            <c:symbol val="dash"/>
            <c:size val="4"/>
            <c:spPr>
              <a:solidFill>
                <a:schemeClr val="accent4"/>
              </a:solidFill>
              <a:ln w="9525">
                <a:solidFill>
                  <a:schemeClr val="accent4"/>
                </a:solidFill>
              </a:ln>
              <a:effectLst/>
            </c:spPr>
          </c:marker>
          <c:cat>
            <c:strRef>
              <c:f>'Figure 1_a'!$A$7:$A$236</c:f>
              <c:strCache>
                <c:ptCount val="230"/>
                <c:pt idx="0">
                  <c:v>Jan. 2000</c:v>
                </c:pt>
                <c:pt idx="1">
                  <c:v>Feb. 2000</c:v>
                </c:pt>
                <c:pt idx="2">
                  <c:v>Mar. 2000</c:v>
                </c:pt>
                <c:pt idx="3">
                  <c:v>Apr. 2000</c:v>
                </c:pt>
                <c:pt idx="4">
                  <c:v>May  2000</c:v>
                </c:pt>
                <c:pt idx="5">
                  <c:v>June 2000</c:v>
                </c:pt>
                <c:pt idx="6">
                  <c:v>Jul. 2000</c:v>
                </c:pt>
                <c:pt idx="7">
                  <c:v>Aug. 2000</c:v>
                </c:pt>
                <c:pt idx="8">
                  <c:v>Sep. 2000</c:v>
                </c:pt>
                <c:pt idx="9">
                  <c:v>Oct. 2000</c:v>
                </c:pt>
                <c:pt idx="10">
                  <c:v>Nov. 2000</c:v>
                </c:pt>
                <c:pt idx="11">
                  <c:v>Dec. 2000</c:v>
                </c:pt>
                <c:pt idx="12">
                  <c:v>Jan. 2001</c:v>
                </c:pt>
                <c:pt idx="13">
                  <c:v>Feb. 2001</c:v>
                </c:pt>
                <c:pt idx="14">
                  <c:v>Mar. 2001</c:v>
                </c:pt>
                <c:pt idx="15">
                  <c:v>Apr. 2001</c:v>
                </c:pt>
                <c:pt idx="16">
                  <c:v>May  2001</c:v>
                </c:pt>
                <c:pt idx="17">
                  <c:v>June 2001</c:v>
                </c:pt>
                <c:pt idx="18">
                  <c:v>Jul. 2001</c:v>
                </c:pt>
                <c:pt idx="19">
                  <c:v>Aug. 2001</c:v>
                </c:pt>
                <c:pt idx="20">
                  <c:v>Sep. 2001</c:v>
                </c:pt>
                <c:pt idx="21">
                  <c:v>Oct. 2001</c:v>
                </c:pt>
                <c:pt idx="22">
                  <c:v>Nov. 2001</c:v>
                </c:pt>
                <c:pt idx="23">
                  <c:v>Dec. 2001</c:v>
                </c:pt>
                <c:pt idx="24">
                  <c:v>Jan. 2002</c:v>
                </c:pt>
                <c:pt idx="25">
                  <c:v>Feb. 2002</c:v>
                </c:pt>
                <c:pt idx="26">
                  <c:v>Mar. 2002</c:v>
                </c:pt>
                <c:pt idx="27">
                  <c:v>Apr. 2002</c:v>
                </c:pt>
                <c:pt idx="28">
                  <c:v>May  2002</c:v>
                </c:pt>
                <c:pt idx="29">
                  <c:v>June 2002</c:v>
                </c:pt>
                <c:pt idx="30">
                  <c:v>Jul. 2002</c:v>
                </c:pt>
                <c:pt idx="31">
                  <c:v>Aug. 2002</c:v>
                </c:pt>
                <c:pt idx="32">
                  <c:v>Sep. 2002</c:v>
                </c:pt>
                <c:pt idx="33">
                  <c:v>Oct. 2002</c:v>
                </c:pt>
                <c:pt idx="34">
                  <c:v>Nov. 2002</c:v>
                </c:pt>
                <c:pt idx="35">
                  <c:v>Dec. 2002</c:v>
                </c:pt>
                <c:pt idx="36">
                  <c:v>Jan. 2003</c:v>
                </c:pt>
                <c:pt idx="37">
                  <c:v>Feb. 2003</c:v>
                </c:pt>
                <c:pt idx="38">
                  <c:v>Mar. 2003</c:v>
                </c:pt>
                <c:pt idx="39">
                  <c:v>Apr. 2003</c:v>
                </c:pt>
                <c:pt idx="40">
                  <c:v>May  2003</c:v>
                </c:pt>
                <c:pt idx="41">
                  <c:v>June 2003</c:v>
                </c:pt>
                <c:pt idx="42">
                  <c:v>Jul. 2003</c:v>
                </c:pt>
                <c:pt idx="43">
                  <c:v>Aug. 2003</c:v>
                </c:pt>
                <c:pt idx="44">
                  <c:v>Sep. 2003</c:v>
                </c:pt>
                <c:pt idx="45">
                  <c:v>Oct. 2003</c:v>
                </c:pt>
                <c:pt idx="46">
                  <c:v>Nov. 2003</c:v>
                </c:pt>
                <c:pt idx="47">
                  <c:v>Dec. 2003</c:v>
                </c:pt>
                <c:pt idx="48">
                  <c:v>Jan. 2004</c:v>
                </c:pt>
                <c:pt idx="49">
                  <c:v>Feb. 2004</c:v>
                </c:pt>
                <c:pt idx="50">
                  <c:v>Mar. 2004</c:v>
                </c:pt>
                <c:pt idx="51">
                  <c:v>Apr. 2004</c:v>
                </c:pt>
                <c:pt idx="52">
                  <c:v>May  2004</c:v>
                </c:pt>
                <c:pt idx="53">
                  <c:v>June 2004</c:v>
                </c:pt>
                <c:pt idx="54">
                  <c:v>Jul. 2004</c:v>
                </c:pt>
                <c:pt idx="55">
                  <c:v>Aug. 2004</c:v>
                </c:pt>
                <c:pt idx="56">
                  <c:v>Sep. 2004</c:v>
                </c:pt>
                <c:pt idx="57">
                  <c:v>Oct. 2004</c:v>
                </c:pt>
                <c:pt idx="58">
                  <c:v>Nov. 2004</c:v>
                </c:pt>
                <c:pt idx="59">
                  <c:v>Dec. 2004</c:v>
                </c:pt>
                <c:pt idx="60">
                  <c:v>Jan. 2005</c:v>
                </c:pt>
                <c:pt idx="61">
                  <c:v>Feb. 2005</c:v>
                </c:pt>
                <c:pt idx="62">
                  <c:v>Mar. 2005</c:v>
                </c:pt>
                <c:pt idx="63">
                  <c:v>Apr. 2005</c:v>
                </c:pt>
                <c:pt idx="64">
                  <c:v>May  2005</c:v>
                </c:pt>
                <c:pt idx="65">
                  <c:v>June 2005</c:v>
                </c:pt>
                <c:pt idx="66">
                  <c:v>Jul. 2005</c:v>
                </c:pt>
                <c:pt idx="67">
                  <c:v>Aug. 2005</c:v>
                </c:pt>
                <c:pt idx="68">
                  <c:v>Sep. 2005</c:v>
                </c:pt>
                <c:pt idx="69">
                  <c:v>Oct. 2005</c:v>
                </c:pt>
                <c:pt idx="70">
                  <c:v>Nov. 2005</c:v>
                </c:pt>
                <c:pt idx="71">
                  <c:v>Dec. 2005</c:v>
                </c:pt>
                <c:pt idx="72">
                  <c:v>Jan. 2006</c:v>
                </c:pt>
                <c:pt idx="73">
                  <c:v>Feb. 2006</c:v>
                </c:pt>
                <c:pt idx="74">
                  <c:v>Mar. 2006</c:v>
                </c:pt>
                <c:pt idx="75">
                  <c:v>Apr. 2006</c:v>
                </c:pt>
                <c:pt idx="76">
                  <c:v>May  2006</c:v>
                </c:pt>
                <c:pt idx="77">
                  <c:v>June 2006</c:v>
                </c:pt>
                <c:pt idx="78">
                  <c:v>Jul. 2006</c:v>
                </c:pt>
                <c:pt idx="79">
                  <c:v>Aug. 2006</c:v>
                </c:pt>
                <c:pt idx="80">
                  <c:v>Sep. 2006</c:v>
                </c:pt>
                <c:pt idx="81">
                  <c:v>Oct. 2006</c:v>
                </c:pt>
                <c:pt idx="82">
                  <c:v>Nov. 2006</c:v>
                </c:pt>
                <c:pt idx="83">
                  <c:v>Dec. 2006</c:v>
                </c:pt>
                <c:pt idx="84">
                  <c:v>Jan. 2007</c:v>
                </c:pt>
                <c:pt idx="85">
                  <c:v>Feb. 2007</c:v>
                </c:pt>
                <c:pt idx="86">
                  <c:v>Mar. 2007</c:v>
                </c:pt>
                <c:pt idx="87">
                  <c:v>Apr. 2007</c:v>
                </c:pt>
                <c:pt idx="88">
                  <c:v>May  2007</c:v>
                </c:pt>
                <c:pt idx="89">
                  <c:v>June 2007</c:v>
                </c:pt>
                <c:pt idx="90">
                  <c:v>Jul. 2007</c:v>
                </c:pt>
                <c:pt idx="91">
                  <c:v>Aug. 2007</c:v>
                </c:pt>
                <c:pt idx="92">
                  <c:v>Sep. 2007</c:v>
                </c:pt>
                <c:pt idx="93">
                  <c:v>Oct. 2007</c:v>
                </c:pt>
                <c:pt idx="94">
                  <c:v>Nov. 2007</c:v>
                </c:pt>
                <c:pt idx="95">
                  <c:v>Dec. 2007</c:v>
                </c:pt>
                <c:pt idx="96">
                  <c:v>Jan. 2008</c:v>
                </c:pt>
                <c:pt idx="97">
                  <c:v>Feb. 2008</c:v>
                </c:pt>
                <c:pt idx="98">
                  <c:v>Mar. 2008</c:v>
                </c:pt>
                <c:pt idx="99">
                  <c:v>Apr. 2008</c:v>
                </c:pt>
                <c:pt idx="100">
                  <c:v>May  2008</c:v>
                </c:pt>
                <c:pt idx="101">
                  <c:v>June 2008</c:v>
                </c:pt>
                <c:pt idx="102">
                  <c:v>Jul. 2008</c:v>
                </c:pt>
                <c:pt idx="103">
                  <c:v>Aug. 2008</c:v>
                </c:pt>
                <c:pt idx="104">
                  <c:v>Sep. 2008</c:v>
                </c:pt>
                <c:pt idx="105">
                  <c:v>Oct. 2008</c:v>
                </c:pt>
                <c:pt idx="106">
                  <c:v>Nov. 2008</c:v>
                </c:pt>
                <c:pt idx="107">
                  <c:v>Dec. 2008</c:v>
                </c:pt>
                <c:pt idx="108">
                  <c:v>Jan. 2009</c:v>
                </c:pt>
                <c:pt idx="109">
                  <c:v>Feb. 2009</c:v>
                </c:pt>
                <c:pt idx="110">
                  <c:v>Mar. 2009</c:v>
                </c:pt>
                <c:pt idx="111">
                  <c:v>Apr. 2009</c:v>
                </c:pt>
                <c:pt idx="112">
                  <c:v>May  2009</c:v>
                </c:pt>
                <c:pt idx="113">
                  <c:v>June 2009</c:v>
                </c:pt>
                <c:pt idx="114">
                  <c:v>Jul. 2009</c:v>
                </c:pt>
                <c:pt idx="115">
                  <c:v>Aug. 2009</c:v>
                </c:pt>
                <c:pt idx="116">
                  <c:v>Sep. 2009</c:v>
                </c:pt>
                <c:pt idx="117">
                  <c:v>Oct. 2009</c:v>
                </c:pt>
                <c:pt idx="118">
                  <c:v>Nov. 2009</c:v>
                </c:pt>
                <c:pt idx="119">
                  <c:v>Dec. 2009</c:v>
                </c:pt>
                <c:pt idx="120">
                  <c:v>Jan. 2010</c:v>
                </c:pt>
                <c:pt idx="121">
                  <c:v>Feb. 2010</c:v>
                </c:pt>
                <c:pt idx="122">
                  <c:v>Mar. 2010</c:v>
                </c:pt>
                <c:pt idx="123">
                  <c:v>Apr. 2010</c:v>
                </c:pt>
                <c:pt idx="124">
                  <c:v>May  2010</c:v>
                </c:pt>
                <c:pt idx="125">
                  <c:v>June 2010</c:v>
                </c:pt>
                <c:pt idx="126">
                  <c:v>Jul. 2010</c:v>
                </c:pt>
                <c:pt idx="127">
                  <c:v>Aug. 2010</c:v>
                </c:pt>
                <c:pt idx="128">
                  <c:v>Sep. 2010</c:v>
                </c:pt>
                <c:pt idx="129">
                  <c:v>Oct. 2010</c:v>
                </c:pt>
                <c:pt idx="130">
                  <c:v>Nov. 2010</c:v>
                </c:pt>
                <c:pt idx="131">
                  <c:v>Dec. 2010</c:v>
                </c:pt>
                <c:pt idx="132">
                  <c:v>Jan. 2011</c:v>
                </c:pt>
                <c:pt idx="133">
                  <c:v>Feb. 2011</c:v>
                </c:pt>
                <c:pt idx="134">
                  <c:v>Mar. 2011</c:v>
                </c:pt>
                <c:pt idx="135">
                  <c:v>Apr. 2011</c:v>
                </c:pt>
                <c:pt idx="136">
                  <c:v>May  2011</c:v>
                </c:pt>
                <c:pt idx="137">
                  <c:v>June 2011</c:v>
                </c:pt>
                <c:pt idx="138">
                  <c:v>Jul. 2011</c:v>
                </c:pt>
                <c:pt idx="139">
                  <c:v>Aug. 2011</c:v>
                </c:pt>
                <c:pt idx="140">
                  <c:v>Sep. 2011</c:v>
                </c:pt>
                <c:pt idx="141">
                  <c:v>Oct. 2011</c:v>
                </c:pt>
                <c:pt idx="142">
                  <c:v>Nov. 2011</c:v>
                </c:pt>
                <c:pt idx="143">
                  <c:v>Dec. 2011</c:v>
                </c:pt>
                <c:pt idx="144">
                  <c:v>Jan. 2012</c:v>
                </c:pt>
                <c:pt idx="145">
                  <c:v>Feb. 2012</c:v>
                </c:pt>
                <c:pt idx="146">
                  <c:v>Mar. 2012</c:v>
                </c:pt>
                <c:pt idx="147">
                  <c:v>Apr. 2012</c:v>
                </c:pt>
                <c:pt idx="148">
                  <c:v>May  2012</c:v>
                </c:pt>
                <c:pt idx="149">
                  <c:v>June 2012</c:v>
                </c:pt>
                <c:pt idx="150">
                  <c:v>Jul. 2012</c:v>
                </c:pt>
                <c:pt idx="151">
                  <c:v>Aug. 2012</c:v>
                </c:pt>
                <c:pt idx="152">
                  <c:v>Sep. 2012</c:v>
                </c:pt>
                <c:pt idx="153">
                  <c:v>Oct. 2012</c:v>
                </c:pt>
                <c:pt idx="154">
                  <c:v>Nov. 2012</c:v>
                </c:pt>
                <c:pt idx="155">
                  <c:v>Dec. 2012</c:v>
                </c:pt>
                <c:pt idx="156">
                  <c:v>Jan. 2013</c:v>
                </c:pt>
                <c:pt idx="157">
                  <c:v>Feb. 2013</c:v>
                </c:pt>
                <c:pt idx="158">
                  <c:v>Mar. 2013</c:v>
                </c:pt>
                <c:pt idx="159">
                  <c:v>Apr. 2013</c:v>
                </c:pt>
                <c:pt idx="160">
                  <c:v>May  2013</c:v>
                </c:pt>
                <c:pt idx="161">
                  <c:v>June 2013</c:v>
                </c:pt>
                <c:pt idx="162">
                  <c:v>Jul. 2013</c:v>
                </c:pt>
                <c:pt idx="163">
                  <c:v>Aug. 2013</c:v>
                </c:pt>
                <c:pt idx="164">
                  <c:v>Sep. 2013</c:v>
                </c:pt>
                <c:pt idx="165">
                  <c:v>Oct. 2013</c:v>
                </c:pt>
                <c:pt idx="166">
                  <c:v>Nov. 2013</c:v>
                </c:pt>
                <c:pt idx="167">
                  <c:v>Dec. 2013</c:v>
                </c:pt>
                <c:pt idx="168">
                  <c:v>Jan. 2014</c:v>
                </c:pt>
                <c:pt idx="169">
                  <c:v>Feb. 2014</c:v>
                </c:pt>
                <c:pt idx="170">
                  <c:v>Mar. 2014</c:v>
                </c:pt>
                <c:pt idx="171">
                  <c:v>Apr. 2014</c:v>
                </c:pt>
                <c:pt idx="172">
                  <c:v>May  2014</c:v>
                </c:pt>
                <c:pt idx="173">
                  <c:v>June 2014</c:v>
                </c:pt>
                <c:pt idx="174">
                  <c:v>Jul. 2014</c:v>
                </c:pt>
                <c:pt idx="175">
                  <c:v>Aug. 2014</c:v>
                </c:pt>
                <c:pt idx="176">
                  <c:v>Sep. 2014</c:v>
                </c:pt>
                <c:pt idx="177">
                  <c:v>Oct. 2014</c:v>
                </c:pt>
                <c:pt idx="178">
                  <c:v>Nov. 2014</c:v>
                </c:pt>
                <c:pt idx="179">
                  <c:v>Dec. 2014</c:v>
                </c:pt>
                <c:pt idx="180">
                  <c:v>Jan. 2015</c:v>
                </c:pt>
                <c:pt idx="181">
                  <c:v>Feb. 2015</c:v>
                </c:pt>
                <c:pt idx="182">
                  <c:v>Mar. 2015</c:v>
                </c:pt>
                <c:pt idx="183">
                  <c:v>Apr. 2015</c:v>
                </c:pt>
                <c:pt idx="184">
                  <c:v>May  2015</c:v>
                </c:pt>
                <c:pt idx="185">
                  <c:v>June 2015</c:v>
                </c:pt>
                <c:pt idx="186">
                  <c:v>Jul. 2015</c:v>
                </c:pt>
                <c:pt idx="187">
                  <c:v>Aug. 2015</c:v>
                </c:pt>
                <c:pt idx="188">
                  <c:v>Sep. 2015</c:v>
                </c:pt>
                <c:pt idx="189">
                  <c:v>Oct. 2015</c:v>
                </c:pt>
                <c:pt idx="190">
                  <c:v>Nov. 2015</c:v>
                </c:pt>
                <c:pt idx="191">
                  <c:v>Dec. 2015</c:v>
                </c:pt>
                <c:pt idx="192">
                  <c:v>Jan. 2016</c:v>
                </c:pt>
                <c:pt idx="193">
                  <c:v>Feb. 2016</c:v>
                </c:pt>
                <c:pt idx="194">
                  <c:v>Mar. 2016</c:v>
                </c:pt>
                <c:pt idx="195">
                  <c:v>Apr. 2016</c:v>
                </c:pt>
                <c:pt idx="196">
                  <c:v>May  2016</c:v>
                </c:pt>
                <c:pt idx="197">
                  <c:v>June 2016</c:v>
                </c:pt>
                <c:pt idx="198">
                  <c:v>Jul. 2016</c:v>
                </c:pt>
                <c:pt idx="199">
                  <c:v>Aug. 2016</c:v>
                </c:pt>
                <c:pt idx="200">
                  <c:v>Sep. 2016</c:v>
                </c:pt>
                <c:pt idx="201">
                  <c:v>Oct. 2016</c:v>
                </c:pt>
                <c:pt idx="202">
                  <c:v>Nov. 2016</c:v>
                </c:pt>
                <c:pt idx="203">
                  <c:v>Dec. 2016</c:v>
                </c:pt>
                <c:pt idx="204">
                  <c:v>Jan. 2017</c:v>
                </c:pt>
                <c:pt idx="205">
                  <c:v>Feb. 2017</c:v>
                </c:pt>
                <c:pt idx="206">
                  <c:v>Mar. 2017</c:v>
                </c:pt>
                <c:pt idx="207">
                  <c:v>Apr. 2017</c:v>
                </c:pt>
                <c:pt idx="208">
                  <c:v>May  2017</c:v>
                </c:pt>
                <c:pt idx="209">
                  <c:v>June 2017</c:v>
                </c:pt>
                <c:pt idx="210">
                  <c:v>Jul. 2017</c:v>
                </c:pt>
                <c:pt idx="211">
                  <c:v>Aug. 2017</c:v>
                </c:pt>
                <c:pt idx="212">
                  <c:v>Sep. 2017</c:v>
                </c:pt>
                <c:pt idx="213">
                  <c:v>Oct. 2017</c:v>
                </c:pt>
                <c:pt idx="214">
                  <c:v>Nov. 2017</c:v>
                </c:pt>
                <c:pt idx="215">
                  <c:v>Dec. 2017</c:v>
                </c:pt>
                <c:pt idx="216">
                  <c:v>Jan. 2018</c:v>
                </c:pt>
                <c:pt idx="217">
                  <c:v>Feb. 2018</c:v>
                </c:pt>
                <c:pt idx="218">
                  <c:v>Mar. 2018</c:v>
                </c:pt>
                <c:pt idx="219">
                  <c:v>Apr. 2018</c:v>
                </c:pt>
                <c:pt idx="220">
                  <c:v>May  2018</c:v>
                </c:pt>
                <c:pt idx="221">
                  <c:v>June 2018</c:v>
                </c:pt>
                <c:pt idx="222">
                  <c:v>Jul. 2018</c:v>
                </c:pt>
                <c:pt idx="223">
                  <c:v>Aug. 2018</c:v>
                </c:pt>
                <c:pt idx="224">
                  <c:v>Sep. 2018</c:v>
                </c:pt>
                <c:pt idx="225">
                  <c:v>Oct. 2018</c:v>
                </c:pt>
                <c:pt idx="226">
                  <c:v>Nov. 2018</c:v>
                </c:pt>
                <c:pt idx="227">
                  <c:v>Dec. 2018</c:v>
                </c:pt>
                <c:pt idx="228">
                  <c:v>Jan. 2019</c:v>
                </c:pt>
                <c:pt idx="229">
                  <c:v>Feb. 2019</c:v>
                </c:pt>
              </c:strCache>
            </c:strRef>
          </c:cat>
          <c:val>
            <c:numRef>
              <c:f>'Figure 1_a'!$E$7:$E$236</c:f>
              <c:numCache>
                <c:formatCode>General</c:formatCode>
                <c:ptCount val="230"/>
                <c:pt idx="0">
                  <c:v>36.53</c:v>
                </c:pt>
                <c:pt idx="1">
                  <c:v>37.51</c:v>
                </c:pt>
                <c:pt idx="2">
                  <c:v>36.54</c:v>
                </c:pt>
                <c:pt idx="3">
                  <c:v>35.6</c:v>
                </c:pt>
                <c:pt idx="4">
                  <c:v>36.21</c:v>
                </c:pt>
                <c:pt idx="5">
                  <c:v>36.32</c:v>
                </c:pt>
                <c:pt idx="6">
                  <c:v>36.46</c:v>
                </c:pt>
                <c:pt idx="7">
                  <c:v>36.340000000000003</c:v>
                </c:pt>
                <c:pt idx="8">
                  <c:v>37.409999999999997</c:v>
                </c:pt>
                <c:pt idx="9">
                  <c:v>36.200000000000003</c:v>
                </c:pt>
                <c:pt idx="10">
                  <c:v>35.57</c:v>
                </c:pt>
                <c:pt idx="11">
                  <c:v>36.119999999999997</c:v>
                </c:pt>
                <c:pt idx="12">
                  <c:v>36</c:v>
                </c:pt>
                <c:pt idx="13">
                  <c:v>35.659999999999997</c:v>
                </c:pt>
                <c:pt idx="14">
                  <c:v>35.15</c:v>
                </c:pt>
                <c:pt idx="15">
                  <c:v>34.799999999999997</c:v>
                </c:pt>
                <c:pt idx="16">
                  <c:v>35.68</c:v>
                </c:pt>
                <c:pt idx="17">
                  <c:v>34.94</c:v>
                </c:pt>
                <c:pt idx="18">
                  <c:v>33.950000000000003</c:v>
                </c:pt>
                <c:pt idx="19">
                  <c:v>33.409999999999997</c:v>
                </c:pt>
                <c:pt idx="20">
                  <c:v>33.43</c:v>
                </c:pt>
                <c:pt idx="21">
                  <c:v>32.96</c:v>
                </c:pt>
                <c:pt idx="22">
                  <c:v>33.07</c:v>
                </c:pt>
                <c:pt idx="23">
                  <c:v>33.39</c:v>
                </c:pt>
                <c:pt idx="24">
                  <c:v>34.08</c:v>
                </c:pt>
                <c:pt idx="25">
                  <c:v>34.799999999999997</c:v>
                </c:pt>
                <c:pt idx="26">
                  <c:v>35.31</c:v>
                </c:pt>
                <c:pt idx="27">
                  <c:v>35.619999999999997</c:v>
                </c:pt>
                <c:pt idx="28">
                  <c:v>35.89</c:v>
                </c:pt>
                <c:pt idx="29">
                  <c:v>36.46</c:v>
                </c:pt>
                <c:pt idx="30">
                  <c:v>35.630000000000003</c:v>
                </c:pt>
                <c:pt idx="31">
                  <c:v>34.79</c:v>
                </c:pt>
                <c:pt idx="32">
                  <c:v>35.17</c:v>
                </c:pt>
                <c:pt idx="33">
                  <c:v>35.15</c:v>
                </c:pt>
                <c:pt idx="34">
                  <c:v>35.89</c:v>
                </c:pt>
                <c:pt idx="35">
                  <c:v>36.51</c:v>
                </c:pt>
                <c:pt idx="36">
                  <c:v>38.49</c:v>
                </c:pt>
                <c:pt idx="37">
                  <c:v>39.11</c:v>
                </c:pt>
                <c:pt idx="38">
                  <c:v>38.119999999999997</c:v>
                </c:pt>
                <c:pt idx="39">
                  <c:v>36.94</c:v>
                </c:pt>
                <c:pt idx="40">
                  <c:v>38.619999999999997</c:v>
                </c:pt>
                <c:pt idx="41">
                  <c:v>38.79</c:v>
                </c:pt>
                <c:pt idx="42">
                  <c:v>39.049999999999997</c:v>
                </c:pt>
                <c:pt idx="43">
                  <c:v>39.9</c:v>
                </c:pt>
                <c:pt idx="44">
                  <c:v>40.86</c:v>
                </c:pt>
                <c:pt idx="45">
                  <c:v>41.65</c:v>
                </c:pt>
                <c:pt idx="46">
                  <c:v>42.98</c:v>
                </c:pt>
                <c:pt idx="47">
                  <c:v>44.95</c:v>
                </c:pt>
                <c:pt idx="48">
                  <c:v>47.64</c:v>
                </c:pt>
                <c:pt idx="49">
                  <c:v>48.4</c:v>
                </c:pt>
                <c:pt idx="50">
                  <c:v>49.34</c:v>
                </c:pt>
                <c:pt idx="51">
                  <c:v>48.99</c:v>
                </c:pt>
                <c:pt idx="52">
                  <c:v>46.58</c:v>
                </c:pt>
                <c:pt idx="53">
                  <c:v>47.39</c:v>
                </c:pt>
                <c:pt idx="54">
                  <c:v>48.38</c:v>
                </c:pt>
                <c:pt idx="55">
                  <c:v>48.54</c:v>
                </c:pt>
                <c:pt idx="56">
                  <c:v>48.94</c:v>
                </c:pt>
                <c:pt idx="57">
                  <c:v>50.68</c:v>
                </c:pt>
                <c:pt idx="58">
                  <c:v>51.61</c:v>
                </c:pt>
                <c:pt idx="59">
                  <c:v>51.46</c:v>
                </c:pt>
                <c:pt idx="60">
                  <c:v>56.86</c:v>
                </c:pt>
                <c:pt idx="61">
                  <c:v>57.68</c:v>
                </c:pt>
                <c:pt idx="62">
                  <c:v>59.45</c:v>
                </c:pt>
                <c:pt idx="63">
                  <c:v>58.85</c:v>
                </c:pt>
                <c:pt idx="64">
                  <c:v>57.99</c:v>
                </c:pt>
                <c:pt idx="65">
                  <c:v>59.14</c:v>
                </c:pt>
                <c:pt idx="66">
                  <c:v>58.92</c:v>
                </c:pt>
                <c:pt idx="67">
                  <c:v>60.28</c:v>
                </c:pt>
                <c:pt idx="68">
                  <c:v>60.97</c:v>
                </c:pt>
                <c:pt idx="69">
                  <c:v>62.46</c:v>
                </c:pt>
                <c:pt idx="70">
                  <c:v>64.11</c:v>
                </c:pt>
                <c:pt idx="71">
                  <c:v>67.900000000000006</c:v>
                </c:pt>
                <c:pt idx="72">
                  <c:v>73.87</c:v>
                </c:pt>
                <c:pt idx="73">
                  <c:v>75.61</c:v>
                </c:pt>
                <c:pt idx="74">
                  <c:v>76.38</c:v>
                </c:pt>
                <c:pt idx="75">
                  <c:v>84.83</c:v>
                </c:pt>
                <c:pt idx="76">
                  <c:v>93.43</c:v>
                </c:pt>
                <c:pt idx="77">
                  <c:v>85.31</c:v>
                </c:pt>
                <c:pt idx="78">
                  <c:v>90.13</c:v>
                </c:pt>
                <c:pt idx="79">
                  <c:v>90.65</c:v>
                </c:pt>
                <c:pt idx="80">
                  <c:v>88.98</c:v>
                </c:pt>
                <c:pt idx="81">
                  <c:v>90.01</c:v>
                </c:pt>
                <c:pt idx="82">
                  <c:v>91.75</c:v>
                </c:pt>
                <c:pt idx="83">
                  <c:v>91.75</c:v>
                </c:pt>
                <c:pt idx="84">
                  <c:v>90.47</c:v>
                </c:pt>
                <c:pt idx="85">
                  <c:v>93.06</c:v>
                </c:pt>
                <c:pt idx="86">
                  <c:v>95.6</c:v>
                </c:pt>
                <c:pt idx="87">
                  <c:v>101.29</c:v>
                </c:pt>
                <c:pt idx="88">
                  <c:v>101.43</c:v>
                </c:pt>
                <c:pt idx="89">
                  <c:v>97.86</c:v>
                </c:pt>
                <c:pt idx="90">
                  <c:v>97.77</c:v>
                </c:pt>
                <c:pt idx="91">
                  <c:v>94.37</c:v>
                </c:pt>
                <c:pt idx="92">
                  <c:v>96.53</c:v>
                </c:pt>
                <c:pt idx="93">
                  <c:v>100.47</c:v>
                </c:pt>
                <c:pt idx="94">
                  <c:v>99.75</c:v>
                </c:pt>
                <c:pt idx="95">
                  <c:v>98.08</c:v>
                </c:pt>
                <c:pt idx="96">
                  <c:v>116.97</c:v>
                </c:pt>
                <c:pt idx="97">
                  <c:v>124.29</c:v>
                </c:pt>
                <c:pt idx="98">
                  <c:v>130.88</c:v>
                </c:pt>
                <c:pt idx="99">
                  <c:v>128.21</c:v>
                </c:pt>
                <c:pt idx="100">
                  <c:v>125.58</c:v>
                </c:pt>
                <c:pt idx="101">
                  <c:v>124.16</c:v>
                </c:pt>
                <c:pt idx="102">
                  <c:v>126.84</c:v>
                </c:pt>
                <c:pt idx="103">
                  <c:v>118.73</c:v>
                </c:pt>
                <c:pt idx="104">
                  <c:v>115.19</c:v>
                </c:pt>
                <c:pt idx="105">
                  <c:v>104.1</c:v>
                </c:pt>
                <c:pt idx="106">
                  <c:v>97.41</c:v>
                </c:pt>
                <c:pt idx="107">
                  <c:v>96.16</c:v>
                </c:pt>
                <c:pt idx="108">
                  <c:v>89.04</c:v>
                </c:pt>
                <c:pt idx="109">
                  <c:v>91.45</c:v>
                </c:pt>
                <c:pt idx="110">
                  <c:v>92.18</c:v>
                </c:pt>
                <c:pt idx="111">
                  <c:v>93.75</c:v>
                </c:pt>
                <c:pt idx="112">
                  <c:v>95.79</c:v>
                </c:pt>
                <c:pt idx="113">
                  <c:v>98.22</c:v>
                </c:pt>
                <c:pt idx="114">
                  <c:v>98.27</c:v>
                </c:pt>
                <c:pt idx="115">
                  <c:v>104.39</c:v>
                </c:pt>
                <c:pt idx="116">
                  <c:v>107.1</c:v>
                </c:pt>
                <c:pt idx="117">
                  <c:v>110.58</c:v>
                </c:pt>
                <c:pt idx="118">
                  <c:v>115.1</c:v>
                </c:pt>
                <c:pt idx="119">
                  <c:v>118.21</c:v>
                </c:pt>
                <c:pt idx="120">
                  <c:v>124.33</c:v>
                </c:pt>
                <c:pt idx="121">
                  <c:v>121.35</c:v>
                </c:pt>
                <c:pt idx="122">
                  <c:v>129.53</c:v>
                </c:pt>
                <c:pt idx="123">
                  <c:v>140.6</c:v>
                </c:pt>
                <c:pt idx="124">
                  <c:v>137.26</c:v>
                </c:pt>
                <c:pt idx="125">
                  <c:v>130.58000000000001</c:v>
                </c:pt>
                <c:pt idx="126">
                  <c:v>125.66</c:v>
                </c:pt>
                <c:pt idx="127">
                  <c:v>133.62</c:v>
                </c:pt>
                <c:pt idx="128">
                  <c:v>137.88</c:v>
                </c:pt>
                <c:pt idx="129">
                  <c:v>146.41</c:v>
                </c:pt>
                <c:pt idx="130">
                  <c:v>150.66999999999999</c:v>
                </c:pt>
                <c:pt idx="131">
                  <c:v>157.06</c:v>
                </c:pt>
                <c:pt idx="132">
                  <c:v>159.91999999999999</c:v>
                </c:pt>
                <c:pt idx="133">
                  <c:v>164.53</c:v>
                </c:pt>
                <c:pt idx="134">
                  <c:v>162.87</c:v>
                </c:pt>
                <c:pt idx="135">
                  <c:v>168.95</c:v>
                </c:pt>
                <c:pt idx="136">
                  <c:v>165.17</c:v>
                </c:pt>
                <c:pt idx="137">
                  <c:v>163.95</c:v>
                </c:pt>
                <c:pt idx="138">
                  <c:v>169.55</c:v>
                </c:pt>
                <c:pt idx="139">
                  <c:v>175.35</c:v>
                </c:pt>
                <c:pt idx="140">
                  <c:v>172.99</c:v>
                </c:pt>
                <c:pt idx="141">
                  <c:v>156.51</c:v>
                </c:pt>
                <c:pt idx="142">
                  <c:v>157.13999999999999</c:v>
                </c:pt>
                <c:pt idx="143">
                  <c:v>152.6</c:v>
                </c:pt>
                <c:pt idx="144">
                  <c:v>156.41999999999999</c:v>
                </c:pt>
                <c:pt idx="145">
                  <c:v>162.69</c:v>
                </c:pt>
                <c:pt idx="146">
                  <c:v>159.46</c:v>
                </c:pt>
                <c:pt idx="147">
                  <c:v>157.07</c:v>
                </c:pt>
                <c:pt idx="148">
                  <c:v>149.5</c:v>
                </c:pt>
                <c:pt idx="149">
                  <c:v>147.63999999999999</c:v>
                </c:pt>
                <c:pt idx="150">
                  <c:v>146.27000000000001</c:v>
                </c:pt>
                <c:pt idx="151">
                  <c:v>143.11000000000001</c:v>
                </c:pt>
                <c:pt idx="152">
                  <c:v>150.99</c:v>
                </c:pt>
                <c:pt idx="153">
                  <c:v>153.72</c:v>
                </c:pt>
                <c:pt idx="154">
                  <c:v>152.38</c:v>
                </c:pt>
                <c:pt idx="155">
                  <c:v>154.27000000000001</c:v>
                </c:pt>
                <c:pt idx="156">
                  <c:v>158.63</c:v>
                </c:pt>
                <c:pt idx="157">
                  <c:v>158.66</c:v>
                </c:pt>
                <c:pt idx="158">
                  <c:v>151.61000000000001</c:v>
                </c:pt>
                <c:pt idx="159">
                  <c:v>142.34</c:v>
                </c:pt>
                <c:pt idx="160">
                  <c:v>135.94</c:v>
                </c:pt>
                <c:pt idx="161">
                  <c:v>129.01</c:v>
                </c:pt>
                <c:pt idx="162">
                  <c:v>128.36000000000001</c:v>
                </c:pt>
                <c:pt idx="163">
                  <c:v>134.85</c:v>
                </c:pt>
                <c:pt idx="164">
                  <c:v>133.27000000000001</c:v>
                </c:pt>
                <c:pt idx="165">
                  <c:v>131.32</c:v>
                </c:pt>
                <c:pt idx="166">
                  <c:v>129.44</c:v>
                </c:pt>
                <c:pt idx="167">
                  <c:v>126.87</c:v>
                </c:pt>
                <c:pt idx="168">
                  <c:v>126.65</c:v>
                </c:pt>
                <c:pt idx="169">
                  <c:v>127.18</c:v>
                </c:pt>
                <c:pt idx="170">
                  <c:v>125.53</c:v>
                </c:pt>
                <c:pt idx="171">
                  <c:v>124.98</c:v>
                </c:pt>
                <c:pt idx="172">
                  <c:v>122.29</c:v>
                </c:pt>
                <c:pt idx="173">
                  <c:v>120.19</c:v>
                </c:pt>
                <c:pt idx="174">
                  <c:v>123.92</c:v>
                </c:pt>
                <c:pt idx="175">
                  <c:v>122.58</c:v>
                </c:pt>
                <c:pt idx="176">
                  <c:v>117.15</c:v>
                </c:pt>
                <c:pt idx="177">
                  <c:v>114.5</c:v>
                </c:pt>
                <c:pt idx="178">
                  <c:v>111.29</c:v>
                </c:pt>
                <c:pt idx="179">
                  <c:v>110.34</c:v>
                </c:pt>
                <c:pt idx="180">
                  <c:v>110.41</c:v>
                </c:pt>
                <c:pt idx="181">
                  <c:v>107.25</c:v>
                </c:pt>
                <c:pt idx="182">
                  <c:v>104.32</c:v>
                </c:pt>
                <c:pt idx="183">
                  <c:v>104.51</c:v>
                </c:pt>
                <c:pt idx="184">
                  <c:v>106.84</c:v>
                </c:pt>
                <c:pt idx="185">
                  <c:v>103.66</c:v>
                </c:pt>
                <c:pt idx="186">
                  <c:v>97.01</c:v>
                </c:pt>
                <c:pt idx="187">
                  <c:v>95.13</c:v>
                </c:pt>
                <c:pt idx="188">
                  <c:v>96.2</c:v>
                </c:pt>
                <c:pt idx="189">
                  <c:v>97.16</c:v>
                </c:pt>
                <c:pt idx="190">
                  <c:v>90.02</c:v>
                </c:pt>
                <c:pt idx="191">
                  <c:v>87.43</c:v>
                </c:pt>
                <c:pt idx="192">
                  <c:v>88.79</c:v>
                </c:pt>
                <c:pt idx="193">
                  <c:v>95.88</c:v>
                </c:pt>
                <c:pt idx="194">
                  <c:v>101.94</c:v>
                </c:pt>
                <c:pt idx="195">
                  <c:v>102.74</c:v>
                </c:pt>
                <c:pt idx="196">
                  <c:v>101.67</c:v>
                </c:pt>
                <c:pt idx="197">
                  <c:v>102.17</c:v>
                </c:pt>
                <c:pt idx="198">
                  <c:v>109.81</c:v>
                </c:pt>
                <c:pt idx="199">
                  <c:v>110.9</c:v>
                </c:pt>
                <c:pt idx="200">
                  <c:v>109.29</c:v>
                </c:pt>
                <c:pt idx="201">
                  <c:v>108.79</c:v>
                </c:pt>
                <c:pt idx="202">
                  <c:v>114.27</c:v>
                </c:pt>
                <c:pt idx="203">
                  <c:v>112.51</c:v>
                </c:pt>
                <c:pt idx="204">
                  <c:v>115.07</c:v>
                </c:pt>
                <c:pt idx="205">
                  <c:v>120.03</c:v>
                </c:pt>
                <c:pt idx="206">
                  <c:v>119.03</c:v>
                </c:pt>
                <c:pt idx="207">
                  <c:v>116.09</c:v>
                </c:pt>
                <c:pt idx="208">
                  <c:v>111.75</c:v>
                </c:pt>
                <c:pt idx="209">
                  <c:v>112.01</c:v>
                </c:pt>
                <c:pt idx="210">
                  <c:v>114.18</c:v>
                </c:pt>
                <c:pt idx="211">
                  <c:v>121.4</c:v>
                </c:pt>
                <c:pt idx="212">
                  <c:v>122.14</c:v>
                </c:pt>
                <c:pt idx="213">
                  <c:v>119.93</c:v>
                </c:pt>
                <c:pt idx="214">
                  <c:v>120.41</c:v>
                </c:pt>
                <c:pt idx="215">
                  <c:v>120.32</c:v>
                </c:pt>
                <c:pt idx="216">
                  <c:v>126.34</c:v>
                </c:pt>
                <c:pt idx="217">
                  <c:v>126.38</c:v>
                </c:pt>
                <c:pt idx="218">
                  <c:v>123</c:v>
                </c:pt>
                <c:pt idx="219">
                  <c:v>122.77</c:v>
                </c:pt>
                <c:pt idx="220">
                  <c:v>122.25</c:v>
                </c:pt>
                <c:pt idx="221">
                  <c:v>122.19</c:v>
                </c:pt>
                <c:pt idx="222">
                  <c:v>115.72</c:v>
                </c:pt>
                <c:pt idx="223">
                  <c:v>113.39</c:v>
                </c:pt>
                <c:pt idx="224">
                  <c:v>112.47</c:v>
                </c:pt>
                <c:pt idx="225">
                  <c:v>114.1</c:v>
                </c:pt>
                <c:pt idx="226">
                  <c:v>113.76</c:v>
                </c:pt>
                <c:pt idx="227">
                  <c:v>114.15</c:v>
                </c:pt>
                <c:pt idx="228">
                  <c:v>116.48</c:v>
                </c:pt>
                <c:pt idx="229">
                  <c:v>121.8</c:v>
                </c:pt>
              </c:numCache>
            </c:numRef>
          </c:val>
          <c:smooth val="0"/>
          <c:extLst>
            <c:ext xmlns:c16="http://schemas.microsoft.com/office/drawing/2014/chart" uri="{C3380CC4-5D6E-409C-BE32-E72D297353CC}">
              <c16:uniqueId val="{00000003-EA41-4A0B-AE80-4FD403130A2E}"/>
            </c:ext>
          </c:extLst>
        </c:ser>
        <c:ser>
          <c:idx val="4"/>
          <c:order val="4"/>
          <c:tx>
            <c:strRef>
              <c:f>'Figure 1_a'!$F$6</c:f>
              <c:strCache>
                <c:ptCount val="1"/>
                <c:pt idx="0">
                  <c:v>Fuels </c:v>
                </c:pt>
              </c:strCache>
            </c:strRef>
          </c:tx>
          <c:spPr>
            <a:ln w="28575" cap="rnd">
              <a:solidFill>
                <a:schemeClr val="accent5"/>
              </a:solidFill>
              <a:round/>
            </a:ln>
            <a:effectLst/>
          </c:spPr>
          <c:marker>
            <c:symbol val="circle"/>
            <c:size val="4"/>
            <c:spPr>
              <a:solidFill>
                <a:schemeClr val="accent5"/>
              </a:solidFill>
              <a:ln w="9525">
                <a:solidFill>
                  <a:schemeClr val="accent5"/>
                </a:solidFill>
              </a:ln>
              <a:effectLst/>
            </c:spPr>
          </c:marker>
          <c:cat>
            <c:strRef>
              <c:f>'Figure 1_a'!$A$7:$A$236</c:f>
              <c:strCache>
                <c:ptCount val="230"/>
                <c:pt idx="0">
                  <c:v>Jan. 2000</c:v>
                </c:pt>
                <c:pt idx="1">
                  <c:v>Feb. 2000</c:v>
                </c:pt>
                <c:pt idx="2">
                  <c:v>Mar. 2000</c:v>
                </c:pt>
                <c:pt idx="3">
                  <c:v>Apr. 2000</c:v>
                </c:pt>
                <c:pt idx="4">
                  <c:v>May  2000</c:v>
                </c:pt>
                <c:pt idx="5">
                  <c:v>June 2000</c:v>
                </c:pt>
                <c:pt idx="6">
                  <c:v>Jul. 2000</c:v>
                </c:pt>
                <c:pt idx="7">
                  <c:v>Aug. 2000</c:v>
                </c:pt>
                <c:pt idx="8">
                  <c:v>Sep. 2000</c:v>
                </c:pt>
                <c:pt idx="9">
                  <c:v>Oct. 2000</c:v>
                </c:pt>
                <c:pt idx="10">
                  <c:v>Nov. 2000</c:v>
                </c:pt>
                <c:pt idx="11">
                  <c:v>Dec. 2000</c:v>
                </c:pt>
                <c:pt idx="12">
                  <c:v>Jan. 2001</c:v>
                </c:pt>
                <c:pt idx="13">
                  <c:v>Feb. 2001</c:v>
                </c:pt>
                <c:pt idx="14">
                  <c:v>Mar. 2001</c:v>
                </c:pt>
                <c:pt idx="15">
                  <c:v>Apr. 2001</c:v>
                </c:pt>
                <c:pt idx="16">
                  <c:v>May  2001</c:v>
                </c:pt>
                <c:pt idx="17">
                  <c:v>June 2001</c:v>
                </c:pt>
                <c:pt idx="18">
                  <c:v>Jul. 2001</c:v>
                </c:pt>
                <c:pt idx="19">
                  <c:v>Aug. 2001</c:v>
                </c:pt>
                <c:pt idx="20">
                  <c:v>Sep. 2001</c:v>
                </c:pt>
                <c:pt idx="21">
                  <c:v>Oct. 2001</c:v>
                </c:pt>
                <c:pt idx="22">
                  <c:v>Nov. 2001</c:v>
                </c:pt>
                <c:pt idx="23">
                  <c:v>Dec. 2001</c:v>
                </c:pt>
                <c:pt idx="24">
                  <c:v>Jan. 2002</c:v>
                </c:pt>
                <c:pt idx="25">
                  <c:v>Feb. 2002</c:v>
                </c:pt>
                <c:pt idx="26">
                  <c:v>Mar. 2002</c:v>
                </c:pt>
                <c:pt idx="27">
                  <c:v>Apr. 2002</c:v>
                </c:pt>
                <c:pt idx="28">
                  <c:v>May  2002</c:v>
                </c:pt>
                <c:pt idx="29">
                  <c:v>June 2002</c:v>
                </c:pt>
                <c:pt idx="30">
                  <c:v>Jul. 2002</c:v>
                </c:pt>
                <c:pt idx="31">
                  <c:v>Aug. 2002</c:v>
                </c:pt>
                <c:pt idx="32">
                  <c:v>Sep. 2002</c:v>
                </c:pt>
                <c:pt idx="33">
                  <c:v>Oct. 2002</c:v>
                </c:pt>
                <c:pt idx="34">
                  <c:v>Nov. 2002</c:v>
                </c:pt>
                <c:pt idx="35">
                  <c:v>Dec. 2002</c:v>
                </c:pt>
                <c:pt idx="36">
                  <c:v>Jan. 2003</c:v>
                </c:pt>
                <c:pt idx="37">
                  <c:v>Feb. 2003</c:v>
                </c:pt>
                <c:pt idx="38">
                  <c:v>Mar. 2003</c:v>
                </c:pt>
                <c:pt idx="39">
                  <c:v>Apr. 2003</c:v>
                </c:pt>
                <c:pt idx="40">
                  <c:v>May  2003</c:v>
                </c:pt>
                <c:pt idx="41">
                  <c:v>June 2003</c:v>
                </c:pt>
                <c:pt idx="42">
                  <c:v>Jul. 2003</c:v>
                </c:pt>
                <c:pt idx="43">
                  <c:v>Aug. 2003</c:v>
                </c:pt>
                <c:pt idx="44">
                  <c:v>Sep. 2003</c:v>
                </c:pt>
                <c:pt idx="45">
                  <c:v>Oct. 2003</c:v>
                </c:pt>
                <c:pt idx="46">
                  <c:v>Nov. 2003</c:v>
                </c:pt>
                <c:pt idx="47">
                  <c:v>Dec. 2003</c:v>
                </c:pt>
                <c:pt idx="48">
                  <c:v>Jan. 2004</c:v>
                </c:pt>
                <c:pt idx="49">
                  <c:v>Feb. 2004</c:v>
                </c:pt>
                <c:pt idx="50">
                  <c:v>Mar. 2004</c:v>
                </c:pt>
                <c:pt idx="51">
                  <c:v>Apr. 2004</c:v>
                </c:pt>
                <c:pt idx="52">
                  <c:v>May  2004</c:v>
                </c:pt>
                <c:pt idx="53">
                  <c:v>June 2004</c:v>
                </c:pt>
                <c:pt idx="54">
                  <c:v>Jul. 2004</c:v>
                </c:pt>
                <c:pt idx="55">
                  <c:v>Aug. 2004</c:v>
                </c:pt>
                <c:pt idx="56">
                  <c:v>Sep. 2004</c:v>
                </c:pt>
                <c:pt idx="57">
                  <c:v>Oct. 2004</c:v>
                </c:pt>
                <c:pt idx="58">
                  <c:v>Nov. 2004</c:v>
                </c:pt>
                <c:pt idx="59">
                  <c:v>Dec. 2004</c:v>
                </c:pt>
                <c:pt idx="60">
                  <c:v>Jan. 2005</c:v>
                </c:pt>
                <c:pt idx="61">
                  <c:v>Feb. 2005</c:v>
                </c:pt>
                <c:pt idx="62">
                  <c:v>Mar. 2005</c:v>
                </c:pt>
                <c:pt idx="63">
                  <c:v>Apr. 2005</c:v>
                </c:pt>
                <c:pt idx="64">
                  <c:v>May  2005</c:v>
                </c:pt>
                <c:pt idx="65">
                  <c:v>June 2005</c:v>
                </c:pt>
                <c:pt idx="66">
                  <c:v>Jul. 2005</c:v>
                </c:pt>
                <c:pt idx="67">
                  <c:v>Aug. 2005</c:v>
                </c:pt>
                <c:pt idx="68">
                  <c:v>Sep. 2005</c:v>
                </c:pt>
                <c:pt idx="69">
                  <c:v>Oct. 2005</c:v>
                </c:pt>
                <c:pt idx="70">
                  <c:v>Nov. 2005</c:v>
                </c:pt>
                <c:pt idx="71">
                  <c:v>Dec. 2005</c:v>
                </c:pt>
                <c:pt idx="72">
                  <c:v>Jan. 2006</c:v>
                </c:pt>
                <c:pt idx="73">
                  <c:v>Feb. 2006</c:v>
                </c:pt>
                <c:pt idx="74">
                  <c:v>Mar. 2006</c:v>
                </c:pt>
                <c:pt idx="75">
                  <c:v>Apr. 2006</c:v>
                </c:pt>
                <c:pt idx="76">
                  <c:v>May  2006</c:v>
                </c:pt>
                <c:pt idx="77">
                  <c:v>June 2006</c:v>
                </c:pt>
                <c:pt idx="78">
                  <c:v>Jul. 2006</c:v>
                </c:pt>
                <c:pt idx="79">
                  <c:v>Aug. 2006</c:v>
                </c:pt>
                <c:pt idx="80">
                  <c:v>Sep. 2006</c:v>
                </c:pt>
                <c:pt idx="81">
                  <c:v>Oct. 2006</c:v>
                </c:pt>
                <c:pt idx="82">
                  <c:v>Nov. 2006</c:v>
                </c:pt>
                <c:pt idx="83">
                  <c:v>Dec. 2006</c:v>
                </c:pt>
                <c:pt idx="84">
                  <c:v>Jan. 2007</c:v>
                </c:pt>
                <c:pt idx="85">
                  <c:v>Feb. 2007</c:v>
                </c:pt>
                <c:pt idx="86">
                  <c:v>Mar. 2007</c:v>
                </c:pt>
                <c:pt idx="87">
                  <c:v>Apr. 2007</c:v>
                </c:pt>
                <c:pt idx="88">
                  <c:v>May  2007</c:v>
                </c:pt>
                <c:pt idx="89">
                  <c:v>June 2007</c:v>
                </c:pt>
                <c:pt idx="90">
                  <c:v>Jul. 2007</c:v>
                </c:pt>
                <c:pt idx="91">
                  <c:v>Aug. 2007</c:v>
                </c:pt>
                <c:pt idx="92">
                  <c:v>Sep. 2007</c:v>
                </c:pt>
                <c:pt idx="93">
                  <c:v>Oct. 2007</c:v>
                </c:pt>
                <c:pt idx="94">
                  <c:v>Nov. 2007</c:v>
                </c:pt>
                <c:pt idx="95">
                  <c:v>Dec. 2007</c:v>
                </c:pt>
                <c:pt idx="96">
                  <c:v>Jan. 2008</c:v>
                </c:pt>
                <c:pt idx="97">
                  <c:v>Feb. 2008</c:v>
                </c:pt>
                <c:pt idx="98">
                  <c:v>Mar. 2008</c:v>
                </c:pt>
                <c:pt idx="99">
                  <c:v>Apr. 2008</c:v>
                </c:pt>
                <c:pt idx="100">
                  <c:v>May  2008</c:v>
                </c:pt>
                <c:pt idx="101">
                  <c:v>June 2008</c:v>
                </c:pt>
                <c:pt idx="102">
                  <c:v>Jul. 2008</c:v>
                </c:pt>
                <c:pt idx="103">
                  <c:v>Aug. 2008</c:v>
                </c:pt>
                <c:pt idx="104">
                  <c:v>Sep. 2008</c:v>
                </c:pt>
                <c:pt idx="105">
                  <c:v>Oct. 2008</c:v>
                </c:pt>
                <c:pt idx="106">
                  <c:v>Nov. 2008</c:v>
                </c:pt>
                <c:pt idx="107">
                  <c:v>Dec. 2008</c:v>
                </c:pt>
                <c:pt idx="108">
                  <c:v>Jan. 2009</c:v>
                </c:pt>
                <c:pt idx="109">
                  <c:v>Feb. 2009</c:v>
                </c:pt>
                <c:pt idx="110">
                  <c:v>Mar. 2009</c:v>
                </c:pt>
                <c:pt idx="111">
                  <c:v>Apr. 2009</c:v>
                </c:pt>
                <c:pt idx="112">
                  <c:v>May  2009</c:v>
                </c:pt>
                <c:pt idx="113">
                  <c:v>June 2009</c:v>
                </c:pt>
                <c:pt idx="114">
                  <c:v>Jul. 2009</c:v>
                </c:pt>
                <c:pt idx="115">
                  <c:v>Aug. 2009</c:v>
                </c:pt>
                <c:pt idx="116">
                  <c:v>Sep. 2009</c:v>
                </c:pt>
                <c:pt idx="117">
                  <c:v>Oct. 2009</c:v>
                </c:pt>
                <c:pt idx="118">
                  <c:v>Nov. 2009</c:v>
                </c:pt>
                <c:pt idx="119">
                  <c:v>Dec. 2009</c:v>
                </c:pt>
                <c:pt idx="120">
                  <c:v>Jan. 2010</c:v>
                </c:pt>
                <c:pt idx="121">
                  <c:v>Feb. 2010</c:v>
                </c:pt>
                <c:pt idx="122">
                  <c:v>Mar. 2010</c:v>
                </c:pt>
                <c:pt idx="123">
                  <c:v>Apr. 2010</c:v>
                </c:pt>
                <c:pt idx="124">
                  <c:v>May  2010</c:v>
                </c:pt>
                <c:pt idx="125">
                  <c:v>June 2010</c:v>
                </c:pt>
                <c:pt idx="126">
                  <c:v>Jul. 2010</c:v>
                </c:pt>
                <c:pt idx="127">
                  <c:v>Aug. 2010</c:v>
                </c:pt>
                <c:pt idx="128">
                  <c:v>Sep. 2010</c:v>
                </c:pt>
                <c:pt idx="129">
                  <c:v>Oct. 2010</c:v>
                </c:pt>
                <c:pt idx="130">
                  <c:v>Nov. 2010</c:v>
                </c:pt>
                <c:pt idx="131">
                  <c:v>Dec. 2010</c:v>
                </c:pt>
                <c:pt idx="132">
                  <c:v>Jan. 2011</c:v>
                </c:pt>
                <c:pt idx="133">
                  <c:v>Feb. 2011</c:v>
                </c:pt>
                <c:pt idx="134">
                  <c:v>Mar. 2011</c:v>
                </c:pt>
                <c:pt idx="135">
                  <c:v>Apr. 2011</c:v>
                </c:pt>
                <c:pt idx="136">
                  <c:v>May  2011</c:v>
                </c:pt>
                <c:pt idx="137">
                  <c:v>June 2011</c:v>
                </c:pt>
                <c:pt idx="138">
                  <c:v>Jul. 2011</c:v>
                </c:pt>
                <c:pt idx="139">
                  <c:v>Aug. 2011</c:v>
                </c:pt>
                <c:pt idx="140">
                  <c:v>Sep. 2011</c:v>
                </c:pt>
                <c:pt idx="141">
                  <c:v>Oct. 2011</c:v>
                </c:pt>
                <c:pt idx="142">
                  <c:v>Nov. 2011</c:v>
                </c:pt>
                <c:pt idx="143">
                  <c:v>Dec. 2011</c:v>
                </c:pt>
                <c:pt idx="144">
                  <c:v>Jan. 2012</c:v>
                </c:pt>
                <c:pt idx="145">
                  <c:v>Feb. 2012</c:v>
                </c:pt>
                <c:pt idx="146">
                  <c:v>Mar. 2012</c:v>
                </c:pt>
                <c:pt idx="147">
                  <c:v>Apr. 2012</c:v>
                </c:pt>
                <c:pt idx="148">
                  <c:v>May  2012</c:v>
                </c:pt>
                <c:pt idx="149">
                  <c:v>June 2012</c:v>
                </c:pt>
                <c:pt idx="150">
                  <c:v>Jul. 2012</c:v>
                </c:pt>
                <c:pt idx="151">
                  <c:v>Aug. 2012</c:v>
                </c:pt>
                <c:pt idx="152">
                  <c:v>Sep. 2012</c:v>
                </c:pt>
                <c:pt idx="153">
                  <c:v>Oct. 2012</c:v>
                </c:pt>
                <c:pt idx="154">
                  <c:v>Nov. 2012</c:v>
                </c:pt>
                <c:pt idx="155">
                  <c:v>Dec. 2012</c:v>
                </c:pt>
                <c:pt idx="156">
                  <c:v>Jan. 2013</c:v>
                </c:pt>
                <c:pt idx="157">
                  <c:v>Feb. 2013</c:v>
                </c:pt>
                <c:pt idx="158">
                  <c:v>Mar. 2013</c:v>
                </c:pt>
                <c:pt idx="159">
                  <c:v>Apr. 2013</c:v>
                </c:pt>
                <c:pt idx="160">
                  <c:v>May  2013</c:v>
                </c:pt>
                <c:pt idx="161">
                  <c:v>June 2013</c:v>
                </c:pt>
                <c:pt idx="162">
                  <c:v>Jul. 2013</c:v>
                </c:pt>
                <c:pt idx="163">
                  <c:v>Aug. 2013</c:v>
                </c:pt>
                <c:pt idx="164">
                  <c:v>Sep. 2013</c:v>
                </c:pt>
                <c:pt idx="165">
                  <c:v>Oct. 2013</c:v>
                </c:pt>
                <c:pt idx="166">
                  <c:v>Nov. 2013</c:v>
                </c:pt>
                <c:pt idx="167">
                  <c:v>Dec. 2013</c:v>
                </c:pt>
                <c:pt idx="168">
                  <c:v>Jan. 2014</c:v>
                </c:pt>
                <c:pt idx="169">
                  <c:v>Feb. 2014</c:v>
                </c:pt>
                <c:pt idx="170">
                  <c:v>Mar. 2014</c:v>
                </c:pt>
                <c:pt idx="171">
                  <c:v>Apr. 2014</c:v>
                </c:pt>
                <c:pt idx="172">
                  <c:v>May  2014</c:v>
                </c:pt>
                <c:pt idx="173">
                  <c:v>June 2014</c:v>
                </c:pt>
                <c:pt idx="174">
                  <c:v>Jul. 2014</c:v>
                </c:pt>
                <c:pt idx="175">
                  <c:v>Aug. 2014</c:v>
                </c:pt>
                <c:pt idx="176">
                  <c:v>Sep. 2014</c:v>
                </c:pt>
                <c:pt idx="177">
                  <c:v>Oct. 2014</c:v>
                </c:pt>
                <c:pt idx="178">
                  <c:v>Nov. 2014</c:v>
                </c:pt>
                <c:pt idx="179">
                  <c:v>Dec. 2014</c:v>
                </c:pt>
                <c:pt idx="180">
                  <c:v>Jan. 2015</c:v>
                </c:pt>
                <c:pt idx="181">
                  <c:v>Feb. 2015</c:v>
                </c:pt>
                <c:pt idx="182">
                  <c:v>Mar. 2015</c:v>
                </c:pt>
                <c:pt idx="183">
                  <c:v>Apr. 2015</c:v>
                </c:pt>
                <c:pt idx="184">
                  <c:v>May  2015</c:v>
                </c:pt>
                <c:pt idx="185">
                  <c:v>June 2015</c:v>
                </c:pt>
                <c:pt idx="186">
                  <c:v>Jul. 2015</c:v>
                </c:pt>
                <c:pt idx="187">
                  <c:v>Aug. 2015</c:v>
                </c:pt>
                <c:pt idx="188">
                  <c:v>Sep. 2015</c:v>
                </c:pt>
                <c:pt idx="189">
                  <c:v>Oct. 2015</c:v>
                </c:pt>
                <c:pt idx="190">
                  <c:v>Nov. 2015</c:v>
                </c:pt>
                <c:pt idx="191">
                  <c:v>Dec. 2015</c:v>
                </c:pt>
                <c:pt idx="192">
                  <c:v>Jan. 2016</c:v>
                </c:pt>
                <c:pt idx="193">
                  <c:v>Feb. 2016</c:v>
                </c:pt>
                <c:pt idx="194">
                  <c:v>Mar. 2016</c:v>
                </c:pt>
                <c:pt idx="195">
                  <c:v>Apr. 2016</c:v>
                </c:pt>
                <c:pt idx="196">
                  <c:v>May  2016</c:v>
                </c:pt>
                <c:pt idx="197">
                  <c:v>June 2016</c:v>
                </c:pt>
                <c:pt idx="198">
                  <c:v>Jul. 2016</c:v>
                </c:pt>
                <c:pt idx="199">
                  <c:v>Aug. 2016</c:v>
                </c:pt>
                <c:pt idx="200">
                  <c:v>Sep. 2016</c:v>
                </c:pt>
                <c:pt idx="201">
                  <c:v>Oct. 2016</c:v>
                </c:pt>
                <c:pt idx="202">
                  <c:v>Nov. 2016</c:v>
                </c:pt>
                <c:pt idx="203">
                  <c:v>Dec. 2016</c:v>
                </c:pt>
                <c:pt idx="204">
                  <c:v>Jan. 2017</c:v>
                </c:pt>
                <c:pt idx="205">
                  <c:v>Feb. 2017</c:v>
                </c:pt>
                <c:pt idx="206">
                  <c:v>Mar. 2017</c:v>
                </c:pt>
                <c:pt idx="207">
                  <c:v>Apr. 2017</c:v>
                </c:pt>
                <c:pt idx="208">
                  <c:v>May  2017</c:v>
                </c:pt>
                <c:pt idx="209">
                  <c:v>June 2017</c:v>
                </c:pt>
                <c:pt idx="210">
                  <c:v>Jul. 2017</c:v>
                </c:pt>
                <c:pt idx="211">
                  <c:v>Aug. 2017</c:v>
                </c:pt>
                <c:pt idx="212">
                  <c:v>Sep. 2017</c:v>
                </c:pt>
                <c:pt idx="213">
                  <c:v>Oct. 2017</c:v>
                </c:pt>
                <c:pt idx="214">
                  <c:v>Nov. 2017</c:v>
                </c:pt>
                <c:pt idx="215">
                  <c:v>Dec. 2017</c:v>
                </c:pt>
                <c:pt idx="216">
                  <c:v>Jan. 2018</c:v>
                </c:pt>
                <c:pt idx="217">
                  <c:v>Feb. 2018</c:v>
                </c:pt>
                <c:pt idx="218">
                  <c:v>Mar. 2018</c:v>
                </c:pt>
                <c:pt idx="219">
                  <c:v>Apr. 2018</c:v>
                </c:pt>
                <c:pt idx="220">
                  <c:v>May  2018</c:v>
                </c:pt>
                <c:pt idx="221">
                  <c:v>June 2018</c:v>
                </c:pt>
                <c:pt idx="222">
                  <c:v>Jul. 2018</c:v>
                </c:pt>
                <c:pt idx="223">
                  <c:v>Aug. 2018</c:v>
                </c:pt>
                <c:pt idx="224">
                  <c:v>Sep. 2018</c:v>
                </c:pt>
                <c:pt idx="225">
                  <c:v>Oct. 2018</c:v>
                </c:pt>
                <c:pt idx="226">
                  <c:v>Nov. 2018</c:v>
                </c:pt>
                <c:pt idx="227">
                  <c:v>Dec. 2018</c:v>
                </c:pt>
                <c:pt idx="228">
                  <c:v>Jan. 2019</c:v>
                </c:pt>
                <c:pt idx="229">
                  <c:v>Feb. 2019</c:v>
                </c:pt>
              </c:strCache>
            </c:strRef>
          </c:cat>
          <c:val>
            <c:numRef>
              <c:f>'Figure 1_a'!$F$7:$F$236</c:f>
              <c:numCache>
                <c:formatCode>General</c:formatCode>
                <c:ptCount val="230"/>
                <c:pt idx="0">
                  <c:v>50.14</c:v>
                </c:pt>
                <c:pt idx="1">
                  <c:v>53.77</c:v>
                </c:pt>
                <c:pt idx="2">
                  <c:v>54.44</c:v>
                </c:pt>
                <c:pt idx="3">
                  <c:v>49.55</c:v>
                </c:pt>
                <c:pt idx="4">
                  <c:v>57.17</c:v>
                </c:pt>
                <c:pt idx="5">
                  <c:v>62.68</c:v>
                </c:pt>
                <c:pt idx="6">
                  <c:v>60.35</c:v>
                </c:pt>
                <c:pt idx="7">
                  <c:v>63.28</c:v>
                </c:pt>
                <c:pt idx="8">
                  <c:v>69.760000000000005</c:v>
                </c:pt>
                <c:pt idx="9">
                  <c:v>69.11</c:v>
                </c:pt>
                <c:pt idx="10">
                  <c:v>72.11</c:v>
                </c:pt>
                <c:pt idx="11">
                  <c:v>71.69</c:v>
                </c:pt>
                <c:pt idx="12">
                  <c:v>70.239999999999995</c:v>
                </c:pt>
                <c:pt idx="13">
                  <c:v>65</c:v>
                </c:pt>
                <c:pt idx="14">
                  <c:v>60.35</c:v>
                </c:pt>
                <c:pt idx="15">
                  <c:v>61.66</c:v>
                </c:pt>
                <c:pt idx="16">
                  <c:v>61.61</c:v>
                </c:pt>
                <c:pt idx="17">
                  <c:v>59.5</c:v>
                </c:pt>
                <c:pt idx="18">
                  <c:v>52.85</c:v>
                </c:pt>
                <c:pt idx="19">
                  <c:v>53.92</c:v>
                </c:pt>
                <c:pt idx="20">
                  <c:v>50.97</c:v>
                </c:pt>
                <c:pt idx="21">
                  <c:v>44.58</c:v>
                </c:pt>
                <c:pt idx="22">
                  <c:v>41.5</c:v>
                </c:pt>
                <c:pt idx="23">
                  <c:v>41.37</c:v>
                </c:pt>
                <c:pt idx="24">
                  <c:v>41.39</c:v>
                </c:pt>
                <c:pt idx="25">
                  <c:v>42.48</c:v>
                </c:pt>
                <c:pt idx="26">
                  <c:v>50.21</c:v>
                </c:pt>
                <c:pt idx="27">
                  <c:v>53.9</c:v>
                </c:pt>
                <c:pt idx="28">
                  <c:v>54.08</c:v>
                </c:pt>
                <c:pt idx="29">
                  <c:v>51.78</c:v>
                </c:pt>
                <c:pt idx="30">
                  <c:v>52.91</c:v>
                </c:pt>
                <c:pt idx="31">
                  <c:v>54.42</c:v>
                </c:pt>
                <c:pt idx="32">
                  <c:v>58.34</c:v>
                </c:pt>
                <c:pt idx="33">
                  <c:v>59.27</c:v>
                </c:pt>
                <c:pt idx="34">
                  <c:v>54.37</c:v>
                </c:pt>
                <c:pt idx="35">
                  <c:v>61.85</c:v>
                </c:pt>
                <c:pt idx="36">
                  <c:v>68.069999999999993</c:v>
                </c:pt>
                <c:pt idx="37">
                  <c:v>78.41</c:v>
                </c:pt>
                <c:pt idx="38">
                  <c:v>68.88</c:v>
                </c:pt>
                <c:pt idx="39">
                  <c:v>60.23</c:v>
                </c:pt>
                <c:pt idx="40">
                  <c:v>63.17</c:v>
                </c:pt>
                <c:pt idx="41">
                  <c:v>65.13</c:v>
                </c:pt>
                <c:pt idx="42">
                  <c:v>64.11</c:v>
                </c:pt>
                <c:pt idx="43">
                  <c:v>65.73</c:v>
                </c:pt>
                <c:pt idx="44">
                  <c:v>60.84</c:v>
                </c:pt>
                <c:pt idx="45">
                  <c:v>64.05</c:v>
                </c:pt>
                <c:pt idx="46">
                  <c:v>63.45</c:v>
                </c:pt>
                <c:pt idx="47">
                  <c:v>69.97</c:v>
                </c:pt>
                <c:pt idx="48">
                  <c:v>71.56</c:v>
                </c:pt>
                <c:pt idx="49">
                  <c:v>69.14</c:v>
                </c:pt>
                <c:pt idx="50">
                  <c:v>72.98</c:v>
                </c:pt>
                <c:pt idx="51">
                  <c:v>74.819999999999993</c:v>
                </c:pt>
                <c:pt idx="52">
                  <c:v>82.83</c:v>
                </c:pt>
                <c:pt idx="53">
                  <c:v>80.03</c:v>
                </c:pt>
                <c:pt idx="54">
                  <c:v>82.62</c:v>
                </c:pt>
                <c:pt idx="55">
                  <c:v>87.16</c:v>
                </c:pt>
                <c:pt idx="56">
                  <c:v>84.44</c:v>
                </c:pt>
                <c:pt idx="57">
                  <c:v>95.35</c:v>
                </c:pt>
                <c:pt idx="58">
                  <c:v>87.27</c:v>
                </c:pt>
                <c:pt idx="59">
                  <c:v>85.91</c:v>
                </c:pt>
                <c:pt idx="60">
                  <c:v>91.24</c:v>
                </c:pt>
                <c:pt idx="61">
                  <c:v>94.44</c:v>
                </c:pt>
                <c:pt idx="62">
                  <c:v>105.95</c:v>
                </c:pt>
                <c:pt idx="63">
                  <c:v>107.43</c:v>
                </c:pt>
                <c:pt idx="64">
                  <c:v>101.34</c:v>
                </c:pt>
                <c:pt idx="65">
                  <c:v>112.28</c:v>
                </c:pt>
                <c:pt idx="66">
                  <c:v>118.21</c:v>
                </c:pt>
                <c:pt idx="67">
                  <c:v>132.44</c:v>
                </c:pt>
                <c:pt idx="68">
                  <c:v>141.80000000000001</c:v>
                </c:pt>
                <c:pt idx="69">
                  <c:v>139.27000000000001</c:v>
                </c:pt>
                <c:pt idx="70">
                  <c:v>125.4</c:v>
                </c:pt>
                <c:pt idx="71">
                  <c:v>135.16999999999999</c:v>
                </c:pt>
                <c:pt idx="72">
                  <c:v>131.36000000000001</c:v>
                </c:pt>
                <c:pt idx="73">
                  <c:v>124.67</c:v>
                </c:pt>
                <c:pt idx="74">
                  <c:v>124.81</c:v>
                </c:pt>
                <c:pt idx="75">
                  <c:v>136.71</c:v>
                </c:pt>
                <c:pt idx="76">
                  <c:v>134.44999999999999</c:v>
                </c:pt>
                <c:pt idx="77">
                  <c:v>133.57</c:v>
                </c:pt>
                <c:pt idx="78">
                  <c:v>140.72999999999999</c:v>
                </c:pt>
                <c:pt idx="79">
                  <c:v>142.96</c:v>
                </c:pt>
                <c:pt idx="80">
                  <c:v>121.41</c:v>
                </c:pt>
                <c:pt idx="81">
                  <c:v>119.28</c:v>
                </c:pt>
                <c:pt idx="82">
                  <c:v>124.19</c:v>
                </c:pt>
                <c:pt idx="83">
                  <c:v>125.55</c:v>
                </c:pt>
                <c:pt idx="84">
                  <c:v>114.69</c:v>
                </c:pt>
                <c:pt idx="85">
                  <c:v>124.35</c:v>
                </c:pt>
                <c:pt idx="86">
                  <c:v>127.27</c:v>
                </c:pt>
                <c:pt idx="87">
                  <c:v>135.72</c:v>
                </c:pt>
                <c:pt idx="88">
                  <c:v>136.44999999999999</c:v>
                </c:pt>
                <c:pt idx="89">
                  <c:v>139.26</c:v>
                </c:pt>
                <c:pt idx="90">
                  <c:v>143.55000000000001</c:v>
                </c:pt>
                <c:pt idx="91">
                  <c:v>137.54</c:v>
                </c:pt>
                <c:pt idx="92">
                  <c:v>146.86000000000001</c:v>
                </c:pt>
                <c:pt idx="93">
                  <c:v>156.97999999999999</c:v>
                </c:pt>
                <c:pt idx="94">
                  <c:v>173.25</c:v>
                </c:pt>
                <c:pt idx="95">
                  <c:v>172.35</c:v>
                </c:pt>
                <c:pt idx="96">
                  <c:v>178.32</c:v>
                </c:pt>
                <c:pt idx="97">
                  <c:v>184.7</c:v>
                </c:pt>
                <c:pt idx="98">
                  <c:v>201.28</c:v>
                </c:pt>
                <c:pt idx="99">
                  <c:v>214.88</c:v>
                </c:pt>
                <c:pt idx="100">
                  <c:v>240.4</c:v>
                </c:pt>
                <c:pt idx="101">
                  <c:v>259.24</c:v>
                </c:pt>
                <c:pt idx="102">
                  <c:v>261.19</c:v>
                </c:pt>
                <c:pt idx="103">
                  <c:v>225.23</c:v>
                </c:pt>
                <c:pt idx="104">
                  <c:v>199.06</c:v>
                </c:pt>
                <c:pt idx="105">
                  <c:v>156.85</c:v>
                </c:pt>
                <c:pt idx="106">
                  <c:v>127.18</c:v>
                </c:pt>
                <c:pt idx="107">
                  <c:v>106.68</c:v>
                </c:pt>
                <c:pt idx="108">
                  <c:v>107.32</c:v>
                </c:pt>
                <c:pt idx="109">
                  <c:v>98.76</c:v>
                </c:pt>
                <c:pt idx="110">
                  <c:v>100.57</c:v>
                </c:pt>
                <c:pt idx="111">
                  <c:v>101.5</c:v>
                </c:pt>
                <c:pt idx="112">
                  <c:v>112.51</c:v>
                </c:pt>
                <c:pt idx="113">
                  <c:v>129.01</c:v>
                </c:pt>
                <c:pt idx="114">
                  <c:v>120.66</c:v>
                </c:pt>
                <c:pt idx="115">
                  <c:v>130.72</c:v>
                </c:pt>
                <c:pt idx="116">
                  <c:v>124.29</c:v>
                </c:pt>
                <c:pt idx="117">
                  <c:v>136.22</c:v>
                </c:pt>
                <c:pt idx="118">
                  <c:v>141.66999999999999</c:v>
                </c:pt>
                <c:pt idx="119">
                  <c:v>144.5</c:v>
                </c:pt>
                <c:pt idx="120">
                  <c:v>149.19999999999999</c:v>
                </c:pt>
                <c:pt idx="121">
                  <c:v>144.84</c:v>
                </c:pt>
                <c:pt idx="122">
                  <c:v>147.87</c:v>
                </c:pt>
                <c:pt idx="123">
                  <c:v>153.80000000000001</c:v>
                </c:pt>
                <c:pt idx="124">
                  <c:v>143.35</c:v>
                </c:pt>
                <c:pt idx="125">
                  <c:v>143</c:v>
                </c:pt>
                <c:pt idx="126">
                  <c:v>142.25</c:v>
                </c:pt>
                <c:pt idx="127">
                  <c:v>144.27000000000001</c:v>
                </c:pt>
                <c:pt idx="128">
                  <c:v>144.22</c:v>
                </c:pt>
                <c:pt idx="129">
                  <c:v>149.97</c:v>
                </c:pt>
                <c:pt idx="130">
                  <c:v>155.93</c:v>
                </c:pt>
                <c:pt idx="131">
                  <c:v>166.44</c:v>
                </c:pt>
                <c:pt idx="132">
                  <c:v>174.75</c:v>
                </c:pt>
                <c:pt idx="133">
                  <c:v>185.26</c:v>
                </c:pt>
                <c:pt idx="134">
                  <c:v>199.87</c:v>
                </c:pt>
                <c:pt idx="135">
                  <c:v>213.44</c:v>
                </c:pt>
                <c:pt idx="136">
                  <c:v>201.94</c:v>
                </c:pt>
                <c:pt idx="137">
                  <c:v>201.33</c:v>
                </c:pt>
                <c:pt idx="138">
                  <c:v>206.03</c:v>
                </c:pt>
                <c:pt idx="139">
                  <c:v>196.29</c:v>
                </c:pt>
                <c:pt idx="140">
                  <c:v>197.02</c:v>
                </c:pt>
                <c:pt idx="141">
                  <c:v>193.88</c:v>
                </c:pt>
                <c:pt idx="142">
                  <c:v>197.35</c:v>
                </c:pt>
                <c:pt idx="143">
                  <c:v>193.47</c:v>
                </c:pt>
                <c:pt idx="144">
                  <c:v>196.64</c:v>
                </c:pt>
                <c:pt idx="145">
                  <c:v>206.4</c:v>
                </c:pt>
                <c:pt idx="146">
                  <c:v>214.94</c:v>
                </c:pt>
                <c:pt idx="147">
                  <c:v>206.69</c:v>
                </c:pt>
                <c:pt idx="148">
                  <c:v>193.24</c:v>
                </c:pt>
                <c:pt idx="149">
                  <c:v>172.37</c:v>
                </c:pt>
                <c:pt idx="150">
                  <c:v>182.01</c:v>
                </c:pt>
                <c:pt idx="151">
                  <c:v>195.97</c:v>
                </c:pt>
                <c:pt idx="152">
                  <c:v>197.65</c:v>
                </c:pt>
                <c:pt idx="153">
                  <c:v>196.84</c:v>
                </c:pt>
                <c:pt idx="154">
                  <c:v>194.95</c:v>
                </c:pt>
                <c:pt idx="155">
                  <c:v>192.85</c:v>
                </c:pt>
                <c:pt idx="156">
                  <c:v>196.86</c:v>
                </c:pt>
                <c:pt idx="157">
                  <c:v>202.4</c:v>
                </c:pt>
                <c:pt idx="158">
                  <c:v>194.53</c:v>
                </c:pt>
                <c:pt idx="159">
                  <c:v>189.46</c:v>
                </c:pt>
                <c:pt idx="160">
                  <c:v>187.44</c:v>
                </c:pt>
                <c:pt idx="161">
                  <c:v>186.22</c:v>
                </c:pt>
                <c:pt idx="162">
                  <c:v>190.74</c:v>
                </c:pt>
                <c:pt idx="163">
                  <c:v>194.9</c:v>
                </c:pt>
                <c:pt idx="164">
                  <c:v>196.13</c:v>
                </c:pt>
                <c:pt idx="165">
                  <c:v>193.4</c:v>
                </c:pt>
                <c:pt idx="166">
                  <c:v>191.91</c:v>
                </c:pt>
                <c:pt idx="167">
                  <c:v>197.79</c:v>
                </c:pt>
                <c:pt idx="168">
                  <c:v>194.23</c:v>
                </c:pt>
                <c:pt idx="169">
                  <c:v>199.69</c:v>
                </c:pt>
                <c:pt idx="170">
                  <c:v>193.97</c:v>
                </c:pt>
                <c:pt idx="171">
                  <c:v>193.55</c:v>
                </c:pt>
                <c:pt idx="172">
                  <c:v>194.47</c:v>
                </c:pt>
                <c:pt idx="173">
                  <c:v>197.24</c:v>
                </c:pt>
                <c:pt idx="174">
                  <c:v>189.36</c:v>
                </c:pt>
                <c:pt idx="175">
                  <c:v>182.25</c:v>
                </c:pt>
                <c:pt idx="176">
                  <c:v>175.19</c:v>
                </c:pt>
                <c:pt idx="177">
                  <c:v>160.32</c:v>
                </c:pt>
                <c:pt idx="178">
                  <c:v>146.26</c:v>
                </c:pt>
                <c:pt idx="179">
                  <c:v>121.28</c:v>
                </c:pt>
                <c:pt idx="180">
                  <c:v>97.8</c:v>
                </c:pt>
                <c:pt idx="181">
                  <c:v>110.34</c:v>
                </c:pt>
                <c:pt idx="182">
                  <c:v>107.65</c:v>
                </c:pt>
                <c:pt idx="183">
                  <c:v>111.34</c:v>
                </c:pt>
                <c:pt idx="184">
                  <c:v>118.93</c:v>
                </c:pt>
                <c:pt idx="185">
                  <c:v>115.44</c:v>
                </c:pt>
                <c:pt idx="186">
                  <c:v>106.26</c:v>
                </c:pt>
                <c:pt idx="187">
                  <c:v>92.85</c:v>
                </c:pt>
                <c:pt idx="188">
                  <c:v>91.66</c:v>
                </c:pt>
                <c:pt idx="189">
                  <c:v>91.09</c:v>
                </c:pt>
                <c:pt idx="190">
                  <c:v>83.99</c:v>
                </c:pt>
                <c:pt idx="191">
                  <c:v>72.58</c:v>
                </c:pt>
                <c:pt idx="192">
                  <c:v>61.72</c:v>
                </c:pt>
                <c:pt idx="193">
                  <c:v>63.76</c:v>
                </c:pt>
                <c:pt idx="194">
                  <c:v>70.39</c:v>
                </c:pt>
                <c:pt idx="195">
                  <c:v>75.97</c:v>
                </c:pt>
                <c:pt idx="196">
                  <c:v>83.1</c:v>
                </c:pt>
                <c:pt idx="197">
                  <c:v>87.63</c:v>
                </c:pt>
                <c:pt idx="198">
                  <c:v>84.02</c:v>
                </c:pt>
                <c:pt idx="199">
                  <c:v>85.75</c:v>
                </c:pt>
                <c:pt idx="200">
                  <c:v>86.44</c:v>
                </c:pt>
                <c:pt idx="201">
                  <c:v>92.81</c:v>
                </c:pt>
                <c:pt idx="202">
                  <c:v>86.71</c:v>
                </c:pt>
                <c:pt idx="203">
                  <c:v>103.51</c:v>
                </c:pt>
                <c:pt idx="204">
                  <c:v>105.35</c:v>
                </c:pt>
                <c:pt idx="205">
                  <c:v>105.08</c:v>
                </c:pt>
                <c:pt idx="206">
                  <c:v>99.06</c:v>
                </c:pt>
                <c:pt idx="207">
                  <c:v>101.28</c:v>
                </c:pt>
                <c:pt idx="208">
                  <c:v>98.51</c:v>
                </c:pt>
                <c:pt idx="209">
                  <c:v>92.23</c:v>
                </c:pt>
                <c:pt idx="210">
                  <c:v>93.72</c:v>
                </c:pt>
                <c:pt idx="211">
                  <c:v>97.82</c:v>
                </c:pt>
                <c:pt idx="212">
                  <c:v>104</c:v>
                </c:pt>
                <c:pt idx="213">
                  <c:v>107.95</c:v>
                </c:pt>
                <c:pt idx="214">
                  <c:v>115.79</c:v>
                </c:pt>
                <c:pt idx="215">
                  <c:v>117.64</c:v>
                </c:pt>
                <c:pt idx="216">
                  <c:v>129.58000000000001</c:v>
                </c:pt>
                <c:pt idx="217">
                  <c:v>119.92</c:v>
                </c:pt>
                <c:pt idx="218">
                  <c:v>121.7</c:v>
                </c:pt>
                <c:pt idx="219">
                  <c:v>130.61000000000001</c:v>
                </c:pt>
                <c:pt idx="220">
                  <c:v>137.06</c:v>
                </c:pt>
                <c:pt idx="221">
                  <c:v>136.26</c:v>
                </c:pt>
                <c:pt idx="222">
                  <c:v>135.66999999999999</c:v>
                </c:pt>
                <c:pt idx="223">
                  <c:v>135.53</c:v>
                </c:pt>
                <c:pt idx="224">
                  <c:v>143.68</c:v>
                </c:pt>
                <c:pt idx="225">
                  <c:v>148.91999999999999</c:v>
                </c:pt>
                <c:pt idx="226">
                  <c:v>129.36000000000001</c:v>
                </c:pt>
                <c:pt idx="227">
                  <c:v>115.29</c:v>
                </c:pt>
                <c:pt idx="228">
                  <c:v>115.22</c:v>
                </c:pt>
                <c:pt idx="229">
                  <c:v>119.93</c:v>
                </c:pt>
              </c:numCache>
            </c:numRef>
          </c:val>
          <c:smooth val="0"/>
          <c:extLst>
            <c:ext xmlns:c16="http://schemas.microsoft.com/office/drawing/2014/chart" uri="{C3380CC4-5D6E-409C-BE32-E72D297353CC}">
              <c16:uniqueId val="{00000004-EA41-4A0B-AE80-4FD403130A2E}"/>
            </c:ext>
          </c:extLst>
        </c:ser>
        <c:dLbls>
          <c:showLegendKey val="0"/>
          <c:showVal val="0"/>
          <c:showCatName val="0"/>
          <c:showSerName val="0"/>
          <c:showPercent val="0"/>
          <c:showBubbleSize val="0"/>
        </c:dLbls>
        <c:marker val="1"/>
        <c:smooth val="0"/>
        <c:axId val="582684288"/>
        <c:axId val="582684616"/>
      </c:lineChart>
      <c:catAx>
        <c:axId val="58268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582684616"/>
        <c:crosses val="autoZero"/>
        <c:auto val="1"/>
        <c:lblAlgn val="ctr"/>
        <c:lblOffset val="100"/>
        <c:tickLblSkip val="6"/>
        <c:noMultiLvlLbl val="0"/>
      </c:catAx>
      <c:valAx>
        <c:axId val="582684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582684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gency FB" panose="020B0503020202020204" pitchFamily="34" charset="0"/>
              <a:ea typeface="+mn-ea"/>
              <a:cs typeface="+mn-cs"/>
            </a:defRPr>
          </a:pPr>
          <a:endParaRPr lang="en-CH"/>
        </a:p>
      </c:txPr>
    </c:legend>
    <c:plotVisOnly val="1"/>
    <c:dispBlanksAs val="gap"/>
    <c:showDLblsOverMax val="0"/>
  </c:chart>
  <c:spPr>
    <a:noFill/>
    <a:ln>
      <a:noFill/>
    </a:ln>
    <a:effectLst/>
  </c:spPr>
  <c:txPr>
    <a:bodyPr/>
    <a:lstStyle/>
    <a:p>
      <a:pPr>
        <a:defRPr/>
      </a:pPr>
      <a:endParaRPr lang="en-CH"/>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'Figure 1_b'!$B$6</c:f>
              <c:strCache>
                <c:ptCount val="1"/>
                <c:pt idx="0">
                  <c:v>All groups</c:v>
                </c:pt>
              </c:strCache>
            </c:strRef>
          </c:tx>
          <c:spPr>
            <a:ln w="28575" cap="rnd">
              <a:solidFill>
                <a:schemeClr val="accent1"/>
              </a:solidFill>
              <a:round/>
            </a:ln>
            <a:effectLst/>
          </c:spPr>
          <c:marker>
            <c:symbol val="circle"/>
            <c:size val="4"/>
            <c:spPr>
              <a:solidFill>
                <a:schemeClr val="accent1"/>
              </a:solidFill>
              <a:ln w="9525">
                <a:solidFill>
                  <a:schemeClr val="accent1"/>
                </a:solidFill>
              </a:ln>
              <a:effectLst/>
            </c:spPr>
          </c:marker>
          <c:trendline>
            <c:spPr>
              <a:ln w="31750" cap="rnd">
                <a:solidFill>
                  <a:srgbClr val="FF0000"/>
                </a:solidFill>
                <a:prstDash val="solid"/>
              </a:ln>
              <a:effectLst/>
            </c:spPr>
            <c:trendlineType val="linear"/>
            <c:dispRSqr val="0"/>
            <c:dispEq val="0"/>
          </c:trendline>
          <c:cat>
            <c:strRef>
              <c:f>'Figure 1_b'!$A$7:$A$134</c:f>
              <c:strCache>
                <c:ptCount val="128"/>
                <c:pt idx="0">
                  <c:v>Jul. 2008</c:v>
                </c:pt>
                <c:pt idx="1">
                  <c:v>Aug. 2008</c:v>
                </c:pt>
                <c:pt idx="2">
                  <c:v>Sep. 2008</c:v>
                </c:pt>
                <c:pt idx="3">
                  <c:v>Oct. 2008</c:v>
                </c:pt>
                <c:pt idx="4">
                  <c:v>Nov. 2008</c:v>
                </c:pt>
                <c:pt idx="5">
                  <c:v>Dec. 2008</c:v>
                </c:pt>
                <c:pt idx="6">
                  <c:v>Jan. 2009</c:v>
                </c:pt>
                <c:pt idx="7">
                  <c:v>Feb. 2009</c:v>
                </c:pt>
                <c:pt idx="8">
                  <c:v>Mar. 2009</c:v>
                </c:pt>
                <c:pt idx="9">
                  <c:v>Apr. 2009</c:v>
                </c:pt>
                <c:pt idx="10">
                  <c:v>May  2009</c:v>
                </c:pt>
                <c:pt idx="11">
                  <c:v>June 2009</c:v>
                </c:pt>
                <c:pt idx="12">
                  <c:v>Jul. 2009</c:v>
                </c:pt>
                <c:pt idx="13">
                  <c:v>Aug. 2009</c:v>
                </c:pt>
                <c:pt idx="14">
                  <c:v>Sep. 2009</c:v>
                </c:pt>
                <c:pt idx="15">
                  <c:v>Oct. 2009</c:v>
                </c:pt>
                <c:pt idx="16">
                  <c:v>Nov. 2009</c:v>
                </c:pt>
                <c:pt idx="17">
                  <c:v>Dec. 2009</c:v>
                </c:pt>
                <c:pt idx="18">
                  <c:v>Jan. 2010</c:v>
                </c:pt>
                <c:pt idx="19">
                  <c:v>Feb. 2010</c:v>
                </c:pt>
                <c:pt idx="20">
                  <c:v>Mar. 2010</c:v>
                </c:pt>
                <c:pt idx="21">
                  <c:v>Apr. 2010</c:v>
                </c:pt>
                <c:pt idx="22">
                  <c:v>May  2010</c:v>
                </c:pt>
                <c:pt idx="23">
                  <c:v>June 2010</c:v>
                </c:pt>
                <c:pt idx="24">
                  <c:v>Jul. 2010</c:v>
                </c:pt>
                <c:pt idx="25">
                  <c:v>Aug. 2010</c:v>
                </c:pt>
                <c:pt idx="26">
                  <c:v>Sep. 2010</c:v>
                </c:pt>
                <c:pt idx="27">
                  <c:v>Oct. 2010</c:v>
                </c:pt>
                <c:pt idx="28">
                  <c:v>Nov. 2010</c:v>
                </c:pt>
                <c:pt idx="29">
                  <c:v>Dec. 2010</c:v>
                </c:pt>
                <c:pt idx="30">
                  <c:v>Jan. 2011</c:v>
                </c:pt>
                <c:pt idx="31">
                  <c:v>Feb. 2011</c:v>
                </c:pt>
                <c:pt idx="32">
                  <c:v>Mar. 2011</c:v>
                </c:pt>
                <c:pt idx="33">
                  <c:v>Apr. 2011</c:v>
                </c:pt>
                <c:pt idx="34">
                  <c:v>May  2011</c:v>
                </c:pt>
                <c:pt idx="35">
                  <c:v>June 2011</c:v>
                </c:pt>
                <c:pt idx="36">
                  <c:v>Jul. 2011</c:v>
                </c:pt>
                <c:pt idx="37">
                  <c:v>Aug. 2011</c:v>
                </c:pt>
                <c:pt idx="38">
                  <c:v>Sep. 2011</c:v>
                </c:pt>
                <c:pt idx="39">
                  <c:v>Oct. 2011</c:v>
                </c:pt>
                <c:pt idx="40">
                  <c:v>Nov. 2011</c:v>
                </c:pt>
                <c:pt idx="41">
                  <c:v>Dec. 2011</c:v>
                </c:pt>
                <c:pt idx="42">
                  <c:v>Jan. 2012</c:v>
                </c:pt>
                <c:pt idx="43">
                  <c:v>Feb. 2012</c:v>
                </c:pt>
                <c:pt idx="44">
                  <c:v>Mar. 2012</c:v>
                </c:pt>
                <c:pt idx="45">
                  <c:v>Apr. 2012</c:v>
                </c:pt>
                <c:pt idx="46">
                  <c:v>May  2012</c:v>
                </c:pt>
                <c:pt idx="47">
                  <c:v>June 2012</c:v>
                </c:pt>
                <c:pt idx="48">
                  <c:v>Jul. 2012</c:v>
                </c:pt>
                <c:pt idx="49">
                  <c:v>Aug. 2012</c:v>
                </c:pt>
                <c:pt idx="50">
                  <c:v>Sep. 2012</c:v>
                </c:pt>
                <c:pt idx="51">
                  <c:v>Oct. 2012</c:v>
                </c:pt>
                <c:pt idx="52">
                  <c:v>Nov. 2012</c:v>
                </c:pt>
                <c:pt idx="53">
                  <c:v>Dec. 2012</c:v>
                </c:pt>
                <c:pt idx="54">
                  <c:v>Jan. 2013</c:v>
                </c:pt>
                <c:pt idx="55">
                  <c:v>Feb. 2013</c:v>
                </c:pt>
                <c:pt idx="56">
                  <c:v>Mar. 2013</c:v>
                </c:pt>
                <c:pt idx="57">
                  <c:v>Apr. 2013</c:v>
                </c:pt>
                <c:pt idx="58">
                  <c:v>May  2013</c:v>
                </c:pt>
                <c:pt idx="59">
                  <c:v>June 2013</c:v>
                </c:pt>
                <c:pt idx="60">
                  <c:v>Jul. 2013</c:v>
                </c:pt>
                <c:pt idx="61">
                  <c:v>Aug. 2013</c:v>
                </c:pt>
                <c:pt idx="62">
                  <c:v>Sep. 2013</c:v>
                </c:pt>
                <c:pt idx="63">
                  <c:v>Oct. 2013</c:v>
                </c:pt>
                <c:pt idx="64">
                  <c:v>Nov. 2013</c:v>
                </c:pt>
                <c:pt idx="65">
                  <c:v>Dec. 2013</c:v>
                </c:pt>
                <c:pt idx="66">
                  <c:v>Jan. 2014</c:v>
                </c:pt>
                <c:pt idx="67">
                  <c:v>Feb. 2014</c:v>
                </c:pt>
                <c:pt idx="68">
                  <c:v>Mar. 2014</c:v>
                </c:pt>
                <c:pt idx="69">
                  <c:v>Apr. 2014</c:v>
                </c:pt>
                <c:pt idx="70">
                  <c:v>May  2014</c:v>
                </c:pt>
                <c:pt idx="71">
                  <c:v>June 2014</c:v>
                </c:pt>
                <c:pt idx="72">
                  <c:v>Jul. 2014</c:v>
                </c:pt>
                <c:pt idx="73">
                  <c:v>Aug. 2014</c:v>
                </c:pt>
                <c:pt idx="74">
                  <c:v>Sep. 2014</c:v>
                </c:pt>
                <c:pt idx="75">
                  <c:v>Oct. 2014</c:v>
                </c:pt>
                <c:pt idx="76">
                  <c:v>Nov. 2014</c:v>
                </c:pt>
                <c:pt idx="77">
                  <c:v>Dec. 2014</c:v>
                </c:pt>
                <c:pt idx="78">
                  <c:v>Jan. 2015</c:v>
                </c:pt>
                <c:pt idx="79">
                  <c:v>Feb. 2015</c:v>
                </c:pt>
                <c:pt idx="80">
                  <c:v>Mar. 2015</c:v>
                </c:pt>
                <c:pt idx="81">
                  <c:v>Apr. 2015</c:v>
                </c:pt>
                <c:pt idx="82">
                  <c:v>May  2015</c:v>
                </c:pt>
                <c:pt idx="83">
                  <c:v>June 2015</c:v>
                </c:pt>
                <c:pt idx="84">
                  <c:v>Jul. 2015</c:v>
                </c:pt>
                <c:pt idx="85">
                  <c:v>Aug. 2015</c:v>
                </c:pt>
                <c:pt idx="86">
                  <c:v>Sep. 2015</c:v>
                </c:pt>
                <c:pt idx="87">
                  <c:v>Oct. 2015</c:v>
                </c:pt>
                <c:pt idx="88">
                  <c:v>Nov. 2015</c:v>
                </c:pt>
                <c:pt idx="89">
                  <c:v>Dec. 2015</c:v>
                </c:pt>
                <c:pt idx="90">
                  <c:v>Jan. 2016</c:v>
                </c:pt>
                <c:pt idx="91">
                  <c:v>Feb. 2016</c:v>
                </c:pt>
                <c:pt idx="92">
                  <c:v>Mar. 2016</c:v>
                </c:pt>
                <c:pt idx="93">
                  <c:v>Apr. 2016</c:v>
                </c:pt>
                <c:pt idx="94">
                  <c:v>May  2016</c:v>
                </c:pt>
                <c:pt idx="95">
                  <c:v>June 2016</c:v>
                </c:pt>
                <c:pt idx="96">
                  <c:v>Jul. 2016</c:v>
                </c:pt>
                <c:pt idx="97">
                  <c:v>Aug. 2016</c:v>
                </c:pt>
                <c:pt idx="98">
                  <c:v>Sep. 2016</c:v>
                </c:pt>
                <c:pt idx="99">
                  <c:v>Oct. 2016</c:v>
                </c:pt>
                <c:pt idx="100">
                  <c:v>Nov. 2016</c:v>
                </c:pt>
                <c:pt idx="101">
                  <c:v>Dec. 2016</c:v>
                </c:pt>
                <c:pt idx="102">
                  <c:v>Jan. 2017</c:v>
                </c:pt>
                <c:pt idx="103">
                  <c:v>Feb. 2017</c:v>
                </c:pt>
                <c:pt idx="104">
                  <c:v>Mar. 2017</c:v>
                </c:pt>
                <c:pt idx="105">
                  <c:v>Apr. 2017</c:v>
                </c:pt>
                <c:pt idx="106">
                  <c:v>May  2017</c:v>
                </c:pt>
                <c:pt idx="107">
                  <c:v>June 2017</c:v>
                </c:pt>
                <c:pt idx="108">
                  <c:v>Jul. 2017</c:v>
                </c:pt>
                <c:pt idx="109">
                  <c:v>Aug. 2017</c:v>
                </c:pt>
                <c:pt idx="110">
                  <c:v>Sep. 2017</c:v>
                </c:pt>
                <c:pt idx="111">
                  <c:v>Oct. 2017</c:v>
                </c:pt>
                <c:pt idx="112">
                  <c:v>Nov. 2017</c:v>
                </c:pt>
                <c:pt idx="113">
                  <c:v>Dec. 2017</c:v>
                </c:pt>
                <c:pt idx="114">
                  <c:v>Jan. 2018</c:v>
                </c:pt>
                <c:pt idx="115">
                  <c:v>Feb. 2018</c:v>
                </c:pt>
                <c:pt idx="116">
                  <c:v>Mar. 2018</c:v>
                </c:pt>
                <c:pt idx="117">
                  <c:v>Apr. 2018</c:v>
                </c:pt>
                <c:pt idx="118">
                  <c:v>May  2018</c:v>
                </c:pt>
                <c:pt idx="119">
                  <c:v>June 2018</c:v>
                </c:pt>
                <c:pt idx="120">
                  <c:v>Jul. 2018</c:v>
                </c:pt>
                <c:pt idx="121">
                  <c:v>Aug. 2018</c:v>
                </c:pt>
                <c:pt idx="122">
                  <c:v>Sep. 2018</c:v>
                </c:pt>
                <c:pt idx="123">
                  <c:v>Oct. 2018</c:v>
                </c:pt>
                <c:pt idx="124">
                  <c:v>Nov. 2018</c:v>
                </c:pt>
                <c:pt idx="125">
                  <c:v>Dec. 2018</c:v>
                </c:pt>
                <c:pt idx="126">
                  <c:v>Jan. 2019</c:v>
                </c:pt>
                <c:pt idx="127">
                  <c:v>Feb. 2019</c:v>
                </c:pt>
              </c:strCache>
            </c:strRef>
          </c:cat>
          <c:val>
            <c:numRef>
              <c:f>'Figure 1_b'!$B$7:$B$134</c:f>
              <c:numCache>
                <c:formatCode>General</c:formatCode>
                <c:ptCount val="128"/>
                <c:pt idx="0">
                  <c:v>210.89</c:v>
                </c:pt>
                <c:pt idx="1">
                  <c:v>185.4</c:v>
                </c:pt>
                <c:pt idx="2">
                  <c:v>167.42</c:v>
                </c:pt>
                <c:pt idx="3">
                  <c:v>135.79</c:v>
                </c:pt>
                <c:pt idx="4">
                  <c:v>114.99</c:v>
                </c:pt>
                <c:pt idx="5">
                  <c:v>101.36</c:v>
                </c:pt>
                <c:pt idx="6">
                  <c:v>101.22</c:v>
                </c:pt>
                <c:pt idx="7">
                  <c:v>96.26</c:v>
                </c:pt>
                <c:pt idx="8">
                  <c:v>97.48</c:v>
                </c:pt>
                <c:pt idx="9">
                  <c:v>99.03</c:v>
                </c:pt>
                <c:pt idx="10">
                  <c:v>107.38</c:v>
                </c:pt>
                <c:pt idx="11">
                  <c:v>118.31</c:v>
                </c:pt>
                <c:pt idx="12">
                  <c:v>112.87</c:v>
                </c:pt>
                <c:pt idx="13">
                  <c:v>121.17</c:v>
                </c:pt>
                <c:pt idx="14">
                  <c:v>117.59</c:v>
                </c:pt>
                <c:pt idx="15">
                  <c:v>125.89</c:v>
                </c:pt>
                <c:pt idx="16">
                  <c:v>130.80000000000001</c:v>
                </c:pt>
                <c:pt idx="17">
                  <c:v>134.04</c:v>
                </c:pt>
                <c:pt idx="18">
                  <c:v>138.65</c:v>
                </c:pt>
                <c:pt idx="19">
                  <c:v>134.94999999999999</c:v>
                </c:pt>
                <c:pt idx="20">
                  <c:v>137.87</c:v>
                </c:pt>
                <c:pt idx="21">
                  <c:v>143.72999999999999</c:v>
                </c:pt>
                <c:pt idx="22">
                  <c:v>136.1</c:v>
                </c:pt>
                <c:pt idx="23">
                  <c:v>134.82</c:v>
                </c:pt>
                <c:pt idx="24">
                  <c:v>133.94999999999999</c:v>
                </c:pt>
                <c:pt idx="25">
                  <c:v>137.80000000000001</c:v>
                </c:pt>
                <c:pt idx="26">
                  <c:v>139.75</c:v>
                </c:pt>
                <c:pt idx="27">
                  <c:v>146.29</c:v>
                </c:pt>
                <c:pt idx="28">
                  <c:v>152.26</c:v>
                </c:pt>
                <c:pt idx="29">
                  <c:v>161.44999999999999</c:v>
                </c:pt>
                <c:pt idx="30">
                  <c:v>168.72</c:v>
                </c:pt>
                <c:pt idx="31">
                  <c:v>177.04</c:v>
                </c:pt>
                <c:pt idx="32">
                  <c:v>184.68</c:v>
                </c:pt>
                <c:pt idx="33">
                  <c:v>194.4</c:v>
                </c:pt>
                <c:pt idx="34">
                  <c:v>185.41</c:v>
                </c:pt>
                <c:pt idx="35">
                  <c:v>184.98</c:v>
                </c:pt>
                <c:pt idx="36">
                  <c:v>189.1</c:v>
                </c:pt>
                <c:pt idx="37">
                  <c:v>184.28</c:v>
                </c:pt>
                <c:pt idx="38">
                  <c:v>183.75</c:v>
                </c:pt>
                <c:pt idx="39">
                  <c:v>177</c:v>
                </c:pt>
                <c:pt idx="40">
                  <c:v>178.7</c:v>
                </c:pt>
                <c:pt idx="41">
                  <c:v>174.78</c:v>
                </c:pt>
                <c:pt idx="42">
                  <c:v>177.87</c:v>
                </c:pt>
                <c:pt idx="43">
                  <c:v>185.78</c:v>
                </c:pt>
                <c:pt idx="44">
                  <c:v>190.57</c:v>
                </c:pt>
                <c:pt idx="45">
                  <c:v>184.78</c:v>
                </c:pt>
                <c:pt idx="46">
                  <c:v>174.15</c:v>
                </c:pt>
                <c:pt idx="47">
                  <c:v>159.97</c:v>
                </c:pt>
                <c:pt idx="48">
                  <c:v>167.09</c:v>
                </c:pt>
                <c:pt idx="49">
                  <c:v>174.64</c:v>
                </c:pt>
                <c:pt idx="50">
                  <c:v>177.18</c:v>
                </c:pt>
                <c:pt idx="51">
                  <c:v>176.66</c:v>
                </c:pt>
                <c:pt idx="52">
                  <c:v>174.76</c:v>
                </c:pt>
                <c:pt idx="53">
                  <c:v>173.94</c:v>
                </c:pt>
                <c:pt idx="54">
                  <c:v>177.46</c:v>
                </c:pt>
                <c:pt idx="55">
                  <c:v>180.8</c:v>
                </c:pt>
                <c:pt idx="56">
                  <c:v>173.64</c:v>
                </c:pt>
                <c:pt idx="57">
                  <c:v>167.97</c:v>
                </c:pt>
                <c:pt idx="58">
                  <c:v>165.42</c:v>
                </c:pt>
                <c:pt idx="59">
                  <c:v>163.04</c:v>
                </c:pt>
                <c:pt idx="60">
                  <c:v>165.35</c:v>
                </c:pt>
                <c:pt idx="61">
                  <c:v>169.18</c:v>
                </c:pt>
                <c:pt idx="62">
                  <c:v>169.72</c:v>
                </c:pt>
                <c:pt idx="63">
                  <c:v>167.67</c:v>
                </c:pt>
                <c:pt idx="64">
                  <c:v>166.4</c:v>
                </c:pt>
                <c:pt idx="65">
                  <c:v>169.58</c:v>
                </c:pt>
                <c:pt idx="66">
                  <c:v>167.11</c:v>
                </c:pt>
                <c:pt idx="67">
                  <c:v>171.35</c:v>
                </c:pt>
                <c:pt idx="68">
                  <c:v>167.53</c:v>
                </c:pt>
                <c:pt idx="69">
                  <c:v>167.06</c:v>
                </c:pt>
                <c:pt idx="70">
                  <c:v>166.94</c:v>
                </c:pt>
                <c:pt idx="71">
                  <c:v>167.87</c:v>
                </c:pt>
                <c:pt idx="72">
                  <c:v>163.66</c:v>
                </c:pt>
                <c:pt idx="73">
                  <c:v>158.86000000000001</c:v>
                </c:pt>
                <c:pt idx="74">
                  <c:v>152.62</c:v>
                </c:pt>
                <c:pt idx="75">
                  <c:v>142.88999999999999</c:v>
                </c:pt>
                <c:pt idx="76">
                  <c:v>133.4</c:v>
                </c:pt>
                <c:pt idx="77">
                  <c:v>117.3</c:v>
                </c:pt>
                <c:pt idx="78">
                  <c:v>102.44</c:v>
                </c:pt>
                <c:pt idx="79">
                  <c:v>109.24</c:v>
                </c:pt>
                <c:pt idx="80">
                  <c:v>106.38</c:v>
                </c:pt>
                <c:pt idx="81">
                  <c:v>108.52</c:v>
                </c:pt>
                <c:pt idx="82">
                  <c:v>113.61</c:v>
                </c:pt>
                <c:pt idx="83">
                  <c:v>110.47</c:v>
                </c:pt>
                <c:pt idx="84">
                  <c:v>103.29</c:v>
                </c:pt>
                <c:pt idx="85">
                  <c:v>93.76</c:v>
                </c:pt>
                <c:pt idx="86">
                  <c:v>92.78</c:v>
                </c:pt>
                <c:pt idx="87">
                  <c:v>93.06</c:v>
                </c:pt>
                <c:pt idx="88">
                  <c:v>86.97</c:v>
                </c:pt>
                <c:pt idx="89">
                  <c:v>79.41</c:v>
                </c:pt>
                <c:pt idx="90">
                  <c:v>72.7</c:v>
                </c:pt>
                <c:pt idx="91">
                  <c:v>75.61</c:v>
                </c:pt>
                <c:pt idx="92">
                  <c:v>81.55</c:v>
                </c:pt>
                <c:pt idx="93">
                  <c:v>85.62</c:v>
                </c:pt>
                <c:pt idx="94">
                  <c:v>90.35</c:v>
                </c:pt>
                <c:pt idx="95">
                  <c:v>94.09</c:v>
                </c:pt>
                <c:pt idx="96">
                  <c:v>93.37</c:v>
                </c:pt>
                <c:pt idx="97">
                  <c:v>94.47</c:v>
                </c:pt>
                <c:pt idx="98">
                  <c:v>94.66</c:v>
                </c:pt>
                <c:pt idx="99">
                  <c:v>98.65</c:v>
                </c:pt>
                <c:pt idx="100">
                  <c:v>96.02</c:v>
                </c:pt>
                <c:pt idx="101">
                  <c:v>105.92</c:v>
                </c:pt>
                <c:pt idx="102">
                  <c:v>108.3</c:v>
                </c:pt>
                <c:pt idx="103">
                  <c:v>109.16</c:v>
                </c:pt>
                <c:pt idx="104">
                  <c:v>104.5</c:v>
                </c:pt>
                <c:pt idx="105">
                  <c:v>104.63</c:v>
                </c:pt>
                <c:pt idx="106">
                  <c:v>102.07</c:v>
                </c:pt>
                <c:pt idx="107">
                  <c:v>97.95</c:v>
                </c:pt>
                <c:pt idx="108">
                  <c:v>99.38</c:v>
                </c:pt>
                <c:pt idx="109">
                  <c:v>103</c:v>
                </c:pt>
                <c:pt idx="110">
                  <c:v>107.06</c:v>
                </c:pt>
                <c:pt idx="111">
                  <c:v>109.11</c:v>
                </c:pt>
                <c:pt idx="112">
                  <c:v>114.17</c:v>
                </c:pt>
                <c:pt idx="113">
                  <c:v>115.06</c:v>
                </c:pt>
                <c:pt idx="114">
                  <c:v>124.11</c:v>
                </c:pt>
                <c:pt idx="115">
                  <c:v>118.49</c:v>
                </c:pt>
                <c:pt idx="116">
                  <c:v>118.91</c:v>
                </c:pt>
                <c:pt idx="117">
                  <c:v>124.28</c:v>
                </c:pt>
                <c:pt idx="118">
                  <c:v>127.93</c:v>
                </c:pt>
                <c:pt idx="119">
                  <c:v>126.85</c:v>
                </c:pt>
                <c:pt idx="120">
                  <c:v>124.54</c:v>
                </c:pt>
                <c:pt idx="121">
                  <c:v>123.79</c:v>
                </c:pt>
                <c:pt idx="122">
                  <c:v>128.34</c:v>
                </c:pt>
                <c:pt idx="123">
                  <c:v>132.24</c:v>
                </c:pt>
                <c:pt idx="124">
                  <c:v>119.89</c:v>
                </c:pt>
                <c:pt idx="125">
                  <c:v>111.33</c:v>
                </c:pt>
                <c:pt idx="126">
                  <c:v>112.01</c:v>
                </c:pt>
                <c:pt idx="127">
                  <c:v>116.04</c:v>
                </c:pt>
              </c:numCache>
            </c:numRef>
          </c:val>
          <c:smooth val="0"/>
          <c:extLst>
            <c:ext xmlns:c16="http://schemas.microsoft.com/office/drawing/2014/chart" uri="{C3380CC4-5D6E-409C-BE32-E72D297353CC}">
              <c16:uniqueId val="{00000001-477B-42E7-9ECD-9270B6271E09}"/>
            </c:ext>
          </c:extLst>
        </c:ser>
        <c:ser>
          <c:idx val="1"/>
          <c:order val="1"/>
          <c:tx>
            <c:strRef>
              <c:f>'Figure 1_b'!$C$6</c:f>
              <c:strCache>
                <c:ptCount val="1"/>
                <c:pt idx="0">
                  <c:v>All food </c:v>
                </c:pt>
              </c:strCache>
            </c:strRef>
          </c:tx>
          <c:spPr>
            <a:ln w="28575" cap="rnd">
              <a:solidFill>
                <a:schemeClr val="accent2"/>
              </a:solidFill>
              <a:round/>
            </a:ln>
            <a:effectLst/>
          </c:spPr>
          <c:marker>
            <c:symbol val="diamond"/>
            <c:size val="4"/>
            <c:spPr>
              <a:solidFill>
                <a:schemeClr val="accent2"/>
              </a:solidFill>
              <a:ln w="9525">
                <a:solidFill>
                  <a:schemeClr val="accent2"/>
                </a:solidFill>
              </a:ln>
              <a:effectLst/>
            </c:spPr>
          </c:marker>
          <c:cat>
            <c:strRef>
              <c:f>'Figure 1_b'!$A$7:$A$134</c:f>
              <c:strCache>
                <c:ptCount val="128"/>
                <c:pt idx="0">
                  <c:v>Jul. 2008</c:v>
                </c:pt>
                <c:pt idx="1">
                  <c:v>Aug. 2008</c:v>
                </c:pt>
                <c:pt idx="2">
                  <c:v>Sep. 2008</c:v>
                </c:pt>
                <c:pt idx="3">
                  <c:v>Oct. 2008</c:v>
                </c:pt>
                <c:pt idx="4">
                  <c:v>Nov. 2008</c:v>
                </c:pt>
                <c:pt idx="5">
                  <c:v>Dec. 2008</c:v>
                </c:pt>
                <c:pt idx="6">
                  <c:v>Jan. 2009</c:v>
                </c:pt>
                <c:pt idx="7">
                  <c:v>Feb. 2009</c:v>
                </c:pt>
                <c:pt idx="8">
                  <c:v>Mar. 2009</c:v>
                </c:pt>
                <c:pt idx="9">
                  <c:v>Apr. 2009</c:v>
                </c:pt>
                <c:pt idx="10">
                  <c:v>May  2009</c:v>
                </c:pt>
                <c:pt idx="11">
                  <c:v>June 2009</c:v>
                </c:pt>
                <c:pt idx="12">
                  <c:v>Jul. 2009</c:v>
                </c:pt>
                <c:pt idx="13">
                  <c:v>Aug. 2009</c:v>
                </c:pt>
                <c:pt idx="14">
                  <c:v>Sep. 2009</c:v>
                </c:pt>
                <c:pt idx="15">
                  <c:v>Oct. 2009</c:v>
                </c:pt>
                <c:pt idx="16">
                  <c:v>Nov. 2009</c:v>
                </c:pt>
                <c:pt idx="17">
                  <c:v>Dec. 2009</c:v>
                </c:pt>
                <c:pt idx="18">
                  <c:v>Jan. 2010</c:v>
                </c:pt>
                <c:pt idx="19">
                  <c:v>Feb. 2010</c:v>
                </c:pt>
                <c:pt idx="20">
                  <c:v>Mar. 2010</c:v>
                </c:pt>
                <c:pt idx="21">
                  <c:v>Apr. 2010</c:v>
                </c:pt>
                <c:pt idx="22">
                  <c:v>May  2010</c:v>
                </c:pt>
                <c:pt idx="23">
                  <c:v>June 2010</c:v>
                </c:pt>
                <c:pt idx="24">
                  <c:v>Jul. 2010</c:v>
                </c:pt>
                <c:pt idx="25">
                  <c:v>Aug. 2010</c:v>
                </c:pt>
                <c:pt idx="26">
                  <c:v>Sep. 2010</c:v>
                </c:pt>
                <c:pt idx="27">
                  <c:v>Oct. 2010</c:v>
                </c:pt>
                <c:pt idx="28">
                  <c:v>Nov. 2010</c:v>
                </c:pt>
                <c:pt idx="29">
                  <c:v>Dec. 2010</c:v>
                </c:pt>
                <c:pt idx="30">
                  <c:v>Jan. 2011</c:v>
                </c:pt>
                <c:pt idx="31">
                  <c:v>Feb. 2011</c:v>
                </c:pt>
                <c:pt idx="32">
                  <c:v>Mar. 2011</c:v>
                </c:pt>
                <c:pt idx="33">
                  <c:v>Apr. 2011</c:v>
                </c:pt>
                <c:pt idx="34">
                  <c:v>May  2011</c:v>
                </c:pt>
                <c:pt idx="35">
                  <c:v>June 2011</c:v>
                </c:pt>
                <c:pt idx="36">
                  <c:v>Jul. 2011</c:v>
                </c:pt>
                <c:pt idx="37">
                  <c:v>Aug. 2011</c:v>
                </c:pt>
                <c:pt idx="38">
                  <c:v>Sep. 2011</c:v>
                </c:pt>
                <c:pt idx="39">
                  <c:v>Oct. 2011</c:v>
                </c:pt>
                <c:pt idx="40">
                  <c:v>Nov. 2011</c:v>
                </c:pt>
                <c:pt idx="41">
                  <c:v>Dec. 2011</c:v>
                </c:pt>
                <c:pt idx="42">
                  <c:v>Jan. 2012</c:v>
                </c:pt>
                <c:pt idx="43">
                  <c:v>Feb. 2012</c:v>
                </c:pt>
                <c:pt idx="44">
                  <c:v>Mar. 2012</c:v>
                </c:pt>
                <c:pt idx="45">
                  <c:v>Apr. 2012</c:v>
                </c:pt>
                <c:pt idx="46">
                  <c:v>May  2012</c:v>
                </c:pt>
                <c:pt idx="47">
                  <c:v>June 2012</c:v>
                </c:pt>
                <c:pt idx="48">
                  <c:v>Jul. 2012</c:v>
                </c:pt>
                <c:pt idx="49">
                  <c:v>Aug. 2012</c:v>
                </c:pt>
                <c:pt idx="50">
                  <c:v>Sep. 2012</c:v>
                </c:pt>
                <c:pt idx="51">
                  <c:v>Oct. 2012</c:v>
                </c:pt>
                <c:pt idx="52">
                  <c:v>Nov. 2012</c:v>
                </c:pt>
                <c:pt idx="53">
                  <c:v>Dec. 2012</c:v>
                </c:pt>
                <c:pt idx="54">
                  <c:v>Jan. 2013</c:v>
                </c:pt>
                <c:pt idx="55">
                  <c:v>Feb. 2013</c:v>
                </c:pt>
                <c:pt idx="56">
                  <c:v>Mar. 2013</c:v>
                </c:pt>
                <c:pt idx="57">
                  <c:v>Apr. 2013</c:v>
                </c:pt>
                <c:pt idx="58">
                  <c:v>May  2013</c:v>
                </c:pt>
                <c:pt idx="59">
                  <c:v>June 2013</c:v>
                </c:pt>
                <c:pt idx="60">
                  <c:v>Jul. 2013</c:v>
                </c:pt>
                <c:pt idx="61">
                  <c:v>Aug. 2013</c:v>
                </c:pt>
                <c:pt idx="62">
                  <c:v>Sep. 2013</c:v>
                </c:pt>
                <c:pt idx="63">
                  <c:v>Oct. 2013</c:v>
                </c:pt>
                <c:pt idx="64">
                  <c:v>Nov. 2013</c:v>
                </c:pt>
                <c:pt idx="65">
                  <c:v>Dec. 2013</c:v>
                </c:pt>
                <c:pt idx="66">
                  <c:v>Jan. 2014</c:v>
                </c:pt>
                <c:pt idx="67">
                  <c:v>Feb. 2014</c:v>
                </c:pt>
                <c:pt idx="68">
                  <c:v>Mar. 2014</c:v>
                </c:pt>
                <c:pt idx="69">
                  <c:v>Apr. 2014</c:v>
                </c:pt>
                <c:pt idx="70">
                  <c:v>May  2014</c:v>
                </c:pt>
                <c:pt idx="71">
                  <c:v>June 2014</c:v>
                </c:pt>
                <c:pt idx="72">
                  <c:v>Jul. 2014</c:v>
                </c:pt>
                <c:pt idx="73">
                  <c:v>Aug. 2014</c:v>
                </c:pt>
                <c:pt idx="74">
                  <c:v>Sep. 2014</c:v>
                </c:pt>
                <c:pt idx="75">
                  <c:v>Oct. 2014</c:v>
                </c:pt>
                <c:pt idx="76">
                  <c:v>Nov. 2014</c:v>
                </c:pt>
                <c:pt idx="77">
                  <c:v>Dec. 2014</c:v>
                </c:pt>
                <c:pt idx="78">
                  <c:v>Jan. 2015</c:v>
                </c:pt>
                <c:pt idx="79">
                  <c:v>Feb. 2015</c:v>
                </c:pt>
                <c:pt idx="80">
                  <c:v>Mar. 2015</c:v>
                </c:pt>
                <c:pt idx="81">
                  <c:v>Apr. 2015</c:v>
                </c:pt>
                <c:pt idx="82">
                  <c:v>May  2015</c:v>
                </c:pt>
                <c:pt idx="83">
                  <c:v>June 2015</c:v>
                </c:pt>
                <c:pt idx="84">
                  <c:v>Jul. 2015</c:v>
                </c:pt>
                <c:pt idx="85">
                  <c:v>Aug. 2015</c:v>
                </c:pt>
                <c:pt idx="86">
                  <c:v>Sep. 2015</c:v>
                </c:pt>
                <c:pt idx="87">
                  <c:v>Oct. 2015</c:v>
                </c:pt>
                <c:pt idx="88">
                  <c:v>Nov. 2015</c:v>
                </c:pt>
                <c:pt idx="89">
                  <c:v>Dec. 2015</c:v>
                </c:pt>
                <c:pt idx="90">
                  <c:v>Jan. 2016</c:v>
                </c:pt>
                <c:pt idx="91">
                  <c:v>Feb. 2016</c:v>
                </c:pt>
                <c:pt idx="92">
                  <c:v>Mar. 2016</c:v>
                </c:pt>
                <c:pt idx="93">
                  <c:v>Apr. 2016</c:v>
                </c:pt>
                <c:pt idx="94">
                  <c:v>May  2016</c:v>
                </c:pt>
                <c:pt idx="95">
                  <c:v>June 2016</c:v>
                </c:pt>
                <c:pt idx="96">
                  <c:v>Jul. 2016</c:v>
                </c:pt>
                <c:pt idx="97">
                  <c:v>Aug. 2016</c:v>
                </c:pt>
                <c:pt idx="98">
                  <c:v>Sep. 2016</c:v>
                </c:pt>
                <c:pt idx="99">
                  <c:v>Oct. 2016</c:v>
                </c:pt>
                <c:pt idx="100">
                  <c:v>Nov. 2016</c:v>
                </c:pt>
                <c:pt idx="101">
                  <c:v>Dec. 2016</c:v>
                </c:pt>
                <c:pt idx="102">
                  <c:v>Jan. 2017</c:v>
                </c:pt>
                <c:pt idx="103">
                  <c:v>Feb. 2017</c:v>
                </c:pt>
                <c:pt idx="104">
                  <c:v>Mar. 2017</c:v>
                </c:pt>
                <c:pt idx="105">
                  <c:v>Apr. 2017</c:v>
                </c:pt>
                <c:pt idx="106">
                  <c:v>May  2017</c:v>
                </c:pt>
                <c:pt idx="107">
                  <c:v>June 2017</c:v>
                </c:pt>
                <c:pt idx="108">
                  <c:v>Jul. 2017</c:v>
                </c:pt>
                <c:pt idx="109">
                  <c:v>Aug. 2017</c:v>
                </c:pt>
                <c:pt idx="110">
                  <c:v>Sep. 2017</c:v>
                </c:pt>
                <c:pt idx="111">
                  <c:v>Oct. 2017</c:v>
                </c:pt>
                <c:pt idx="112">
                  <c:v>Nov. 2017</c:v>
                </c:pt>
                <c:pt idx="113">
                  <c:v>Dec. 2017</c:v>
                </c:pt>
                <c:pt idx="114">
                  <c:v>Jan. 2018</c:v>
                </c:pt>
                <c:pt idx="115">
                  <c:v>Feb. 2018</c:v>
                </c:pt>
                <c:pt idx="116">
                  <c:v>Mar. 2018</c:v>
                </c:pt>
                <c:pt idx="117">
                  <c:v>Apr. 2018</c:v>
                </c:pt>
                <c:pt idx="118">
                  <c:v>May  2018</c:v>
                </c:pt>
                <c:pt idx="119">
                  <c:v>June 2018</c:v>
                </c:pt>
                <c:pt idx="120">
                  <c:v>Jul. 2018</c:v>
                </c:pt>
                <c:pt idx="121">
                  <c:v>Aug. 2018</c:v>
                </c:pt>
                <c:pt idx="122">
                  <c:v>Sep. 2018</c:v>
                </c:pt>
                <c:pt idx="123">
                  <c:v>Oct. 2018</c:v>
                </c:pt>
                <c:pt idx="124">
                  <c:v>Nov. 2018</c:v>
                </c:pt>
                <c:pt idx="125">
                  <c:v>Dec. 2018</c:v>
                </c:pt>
                <c:pt idx="126">
                  <c:v>Jan. 2019</c:v>
                </c:pt>
                <c:pt idx="127">
                  <c:v>Feb. 2019</c:v>
                </c:pt>
              </c:strCache>
            </c:strRef>
          </c:cat>
          <c:val>
            <c:numRef>
              <c:f>'Figure 1_b'!$C$7:$C$134</c:f>
              <c:numCache>
                <c:formatCode>General</c:formatCode>
                <c:ptCount val="128"/>
                <c:pt idx="0">
                  <c:v>130.81</c:v>
                </c:pt>
                <c:pt idx="1">
                  <c:v>120.71</c:v>
                </c:pt>
                <c:pt idx="2">
                  <c:v>113.59</c:v>
                </c:pt>
                <c:pt idx="3">
                  <c:v>94.84</c:v>
                </c:pt>
                <c:pt idx="4">
                  <c:v>88.89</c:v>
                </c:pt>
                <c:pt idx="5">
                  <c:v>86.68</c:v>
                </c:pt>
                <c:pt idx="6">
                  <c:v>94.14</c:v>
                </c:pt>
                <c:pt idx="7">
                  <c:v>93.55</c:v>
                </c:pt>
                <c:pt idx="8">
                  <c:v>93.44</c:v>
                </c:pt>
                <c:pt idx="9">
                  <c:v>97.07</c:v>
                </c:pt>
                <c:pt idx="10">
                  <c:v>104.83</c:v>
                </c:pt>
                <c:pt idx="11">
                  <c:v>106.42</c:v>
                </c:pt>
                <c:pt idx="12">
                  <c:v>103.59</c:v>
                </c:pt>
                <c:pt idx="13">
                  <c:v>107.73</c:v>
                </c:pt>
                <c:pt idx="14">
                  <c:v>105.12</c:v>
                </c:pt>
                <c:pt idx="15">
                  <c:v>105.19</c:v>
                </c:pt>
                <c:pt idx="16">
                  <c:v>107.98</c:v>
                </c:pt>
                <c:pt idx="17">
                  <c:v>112.13</c:v>
                </c:pt>
                <c:pt idx="18">
                  <c:v>113.86</c:v>
                </c:pt>
                <c:pt idx="19">
                  <c:v>110.68</c:v>
                </c:pt>
                <c:pt idx="20">
                  <c:v>104.85</c:v>
                </c:pt>
                <c:pt idx="21">
                  <c:v>102.7</c:v>
                </c:pt>
                <c:pt idx="22">
                  <c:v>101.27</c:v>
                </c:pt>
                <c:pt idx="23">
                  <c:v>103.6</c:v>
                </c:pt>
                <c:pt idx="24">
                  <c:v>108.59</c:v>
                </c:pt>
                <c:pt idx="25">
                  <c:v>114.22</c:v>
                </c:pt>
                <c:pt idx="26">
                  <c:v>120.62</c:v>
                </c:pt>
                <c:pt idx="27">
                  <c:v>126.02</c:v>
                </c:pt>
                <c:pt idx="28">
                  <c:v>133.21</c:v>
                </c:pt>
                <c:pt idx="29">
                  <c:v>140.58000000000001</c:v>
                </c:pt>
                <c:pt idx="30">
                  <c:v>147.81</c:v>
                </c:pt>
                <c:pt idx="31">
                  <c:v>151.63</c:v>
                </c:pt>
                <c:pt idx="32">
                  <c:v>146.09</c:v>
                </c:pt>
                <c:pt idx="33">
                  <c:v>146.02000000000001</c:v>
                </c:pt>
                <c:pt idx="34">
                  <c:v>142.18</c:v>
                </c:pt>
                <c:pt idx="35">
                  <c:v>143.63999999999999</c:v>
                </c:pt>
                <c:pt idx="36">
                  <c:v>145.21</c:v>
                </c:pt>
                <c:pt idx="37">
                  <c:v>145.07</c:v>
                </c:pt>
                <c:pt idx="38">
                  <c:v>141.77000000000001</c:v>
                </c:pt>
                <c:pt idx="39">
                  <c:v>134.69999999999999</c:v>
                </c:pt>
                <c:pt idx="40">
                  <c:v>134.02000000000001</c:v>
                </c:pt>
                <c:pt idx="41">
                  <c:v>130.5</c:v>
                </c:pt>
                <c:pt idx="42">
                  <c:v>131.87</c:v>
                </c:pt>
                <c:pt idx="43">
                  <c:v>134.88</c:v>
                </c:pt>
                <c:pt idx="44">
                  <c:v>136.34</c:v>
                </c:pt>
                <c:pt idx="45">
                  <c:v>135.63999999999999</c:v>
                </c:pt>
                <c:pt idx="46">
                  <c:v>131.96</c:v>
                </c:pt>
                <c:pt idx="47">
                  <c:v>128.30000000000001</c:v>
                </c:pt>
                <c:pt idx="48">
                  <c:v>139.15</c:v>
                </c:pt>
                <c:pt idx="49">
                  <c:v>137.46</c:v>
                </c:pt>
                <c:pt idx="50">
                  <c:v>135.44999999999999</c:v>
                </c:pt>
                <c:pt idx="51">
                  <c:v>129.91999999999999</c:v>
                </c:pt>
                <c:pt idx="52">
                  <c:v>127.06</c:v>
                </c:pt>
                <c:pt idx="53">
                  <c:v>126.8</c:v>
                </c:pt>
                <c:pt idx="54">
                  <c:v>126.83</c:v>
                </c:pt>
                <c:pt idx="55">
                  <c:v>126.54</c:v>
                </c:pt>
                <c:pt idx="56">
                  <c:v>121.97</c:v>
                </c:pt>
                <c:pt idx="57">
                  <c:v>119.5</c:v>
                </c:pt>
                <c:pt idx="58">
                  <c:v>120.07</c:v>
                </c:pt>
                <c:pt idx="59">
                  <c:v>119.15</c:v>
                </c:pt>
                <c:pt idx="60">
                  <c:v>117.33</c:v>
                </c:pt>
                <c:pt idx="61">
                  <c:v>115.62</c:v>
                </c:pt>
                <c:pt idx="62">
                  <c:v>116.41</c:v>
                </c:pt>
                <c:pt idx="63">
                  <c:v>116.94</c:v>
                </c:pt>
                <c:pt idx="64">
                  <c:v>117.61</c:v>
                </c:pt>
                <c:pt idx="65">
                  <c:v>118.49</c:v>
                </c:pt>
                <c:pt idx="66">
                  <c:v>117.66</c:v>
                </c:pt>
                <c:pt idx="67">
                  <c:v>124.04</c:v>
                </c:pt>
                <c:pt idx="68">
                  <c:v>124.15</c:v>
                </c:pt>
                <c:pt idx="69">
                  <c:v>124.34</c:v>
                </c:pt>
                <c:pt idx="70">
                  <c:v>123.7</c:v>
                </c:pt>
                <c:pt idx="71">
                  <c:v>121.23</c:v>
                </c:pt>
                <c:pt idx="72">
                  <c:v>120.72</c:v>
                </c:pt>
                <c:pt idx="73">
                  <c:v>120.27</c:v>
                </c:pt>
                <c:pt idx="74">
                  <c:v>115.79</c:v>
                </c:pt>
                <c:pt idx="75">
                  <c:v>116.35</c:v>
                </c:pt>
                <c:pt idx="76">
                  <c:v>115.87</c:v>
                </c:pt>
                <c:pt idx="77">
                  <c:v>113.18</c:v>
                </c:pt>
                <c:pt idx="78">
                  <c:v>110.82</c:v>
                </c:pt>
                <c:pt idx="79">
                  <c:v>108.6</c:v>
                </c:pt>
                <c:pt idx="80">
                  <c:v>104.65</c:v>
                </c:pt>
                <c:pt idx="81">
                  <c:v>103.4</c:v>
                </c:pt>
                <c:pt idx="82">
                  <c:v>102.1</c:v>
                </c:pt>
                <c:pt idx="83">
                  <c:v>99.96</c:v>
                </c:pt>
                <c:pt idx="84">
                  <c:v>100.37</c:v>
                </c:pt>
                <c:pt idx="85">
                  <c:v>94.9</c:v>
                </c:pt>
                <c:pt idx="86">
                  <c:v>91.7</c:v>
                </c:pt>
                <c:pt idx="87">
                  <c:v>94.92</c:v>
                </c:pt>
                <c:pt idx="88">
                  <c:v>93.98</c:v>
                </c:pt>
                <c:pt idx="89">
                  <c:v>94.56</c:v>
                </c:pt>
                <c:pt idx="90">
                  <c:v>93</c:v>
                </c:pt>
                <c:pt idx="91">
                  <c:v>94.14</c:v>
                </c:pt>
                <c:pt idx="92">
                  <c:v>97.32</c:v>
                </c:pt>
                <c:pt idx="93">
                  <c:v>99.24</c:v>
                </c:pt>
                <c:pt idx="94">
                  <c:v>103.65</c:v>
                </c:pt>
                <c:pt idx="95">
                  <c:v>110</c:v>
                </c:pt>
                <c:pt idx="96">
                  <c:v>108.65</c:v>
                </c:pt>
                <c:pt idx="97">
                  <c:v>107.18</c:v>
                </c:pt>
                <c:pt idx="98">
                  <c:v>107.88</c:v>
                </c:pt>
                <c:pt idx="99">
                  <c:v>108.61</c:v>
                </c:pt>
                <c:pt idx="100">
                  <c:v>107.88</c:v>
                </c:pt>
                <c:pt idx="101">
                  <c:v>106.03</c:v>
                </c:pt>
                <c:pt idx="102">
                  <c:v>109.71</c:v>
                </c:pt>
                <c:pt idx="103">
                  <c:v>109.06</c:v>
                </c:pt>
                <c:pt idx="104">
                  <c:v>104.56</c:v>
                </c:pt>
                <c:pt idx="105">
                  <c:v>101.5</c:v>
                </c:pt>
                <c:pt idx="106">
                  <c:v>103.02</c:v>
                </c:pt>
                <c:pt idx="107">
                  <c:v>101.58</c:v>
                </c:pt>
                <c:pt idx="108">
                  <c:v>101.63</c:v>
                </c:pt>
                <c:pt idx="109">
                  <c:v>98.18</c:v>
                </c:pt>
                <c:pt idx="110">
                  <c:v>98.46</c:v>
                </c:pt>
                <c:pt idx="111">
                  <c:v>99.49</c:v>
                </c:pt>
                <c:pt idx="112">
                  <c:v>100.01</c:v>
                </c:pt>
                <c:pt idx="113">
                  <c:v>97.78</c:v>
                </c:pt>
                <c:pt idx="114">
                  <c:v>100.01</c:v>
                </c:pt>
                <c:pt idx="115">
                  <c:v>102.6</c:v>
                </c:pt>
                <c:pt idx="116">
                  <c:v>103.16</c:v>
                </c:pt>
                <c:pt idx="117">
                  <c:v>102.69</c:v>
                </c:pt>
                <c:pt idx="118">
                  <c:v>101.03</c:v>
                </c:pt>
                <c:pt idx="119">
                  <c:v>96.75</c:v>
                </c:pt>
                <c:pt idx="120">
                  <c:v>93.07</c:v>
                </c:pt>
                <c:pt idx="121">
                  <c:v>91.64</c:v>
                </c:pt>
                <c:pt idx="122">
                  <c:v>89.5</c:v>
                </c:pt>
                <c:pt idx="123">
                  <c:v>92.16</c:v>
                </c:pt>
                <c:pt idx="124">
                  <c:v>91.28</c:v>
                </c:pt>
                <c:pt idx="125">
                  <c:v>91.52</c:v>
                </c:pt>
                <c:pt idx="126">
                  <c:v>92.72</c:v>
                </c:pt>
                <c:pt idx="127">
                  <c:v>92.78</c:v>
                </c:pt>
              </c:numCache>
            </c:numRef>
          </c:val>
          <c:smooth val="0"/>
          <c:extLst>
            <c:ext xmlns:c16="http://schemas.microsoft.com/office/drawing/2014/chart" uri="{C3380CC4-5D6E-409C-BE32-E72D297353CC}">
              <c16:uniqueId val="{00000002-477B-42E7-9ECD-9270B6271E09}"/>
            </c:ext>
          </c:extLst>
        </c:ser>
        <c:ser>
          <c:idx val="2"/>
          <c:order val="2"/>
          <c:tx>
            <c:strRef>
              <c:f>'Figure 1_b'!$D$6</c:f>
              <c:strCache>
                <c:ptCount val="1"/>
                <c:pt idx="0">
                  <c:v>Agricultural raw materials</c:v>
                </c:pt>
              </c:strCache>
            </c:strRef>
          </c:tx>
          <c:spPr>
            <a:ln w="28575" cap="rnd">
              <a:solidFill>
                <a:schemeClr val="accent3"/>
              </a:solidFill>
              <a:round/>
            </a:ln>
            <a:effectLst/>
          </c:spPr>
          <c:marker>
            <c:symbol val="triangle"/>
            <c:size val="4"/>
            <c:spPr>
              <a:solidFill>
                <a:schemeClr val="accent3"/>
              </a:solidFill>
              <a:ln w="9525">
                <a:solidFill>
                  <a:schemeClr val="accent3"/>
                </a:solidFill>
              </a:ln>
              <a:effectLst/>
            </c:spPr>
          </c:marker>
          <c:cat>
            <c:strRef>
              <c:f>'Figure 1_b'!$A$7:$A$134</c:f>
              <c:strCache>
                <c:ptCount val="128"/>
                <c:pt idx="0">
                  <c:v>Jul. 2008</c:v>
                </c:pt>
                <c:pt idx="1">
                  <c:v>Aug. 2008</c:v>
                </c:pt>
                <c:pt idx="2">
                  <c:v>Sep. 2008</c:v>
                </c:pt>
                <c:pt idx="3">
                  <c:v>Oct. 2008</c:v>
                </c:pt>
                <c:pt idx="4">
                  <c:v>Nov. 2008</c:v>
                </c:pt>
                <c:pt idx="5">
                  <c:v>Dec. 2008</c:v>
                </c:pt>
                <c:pt idx="6">
                  <c:v>Jan. 2009</c:v>
                </c:pt>
                <c:pt idx="7">
                  <c:v>Feb. 2009</c:v>
                </c:pt>
                <c:pt idx="8">
                  <c:v>Mar. 2009</c:v>
                </c:pt>
                <c:pt idx="9">
                  <c:v>Apr. 2009</c:v>
                </c:pt>
                <c:pt idx="10">
                  <c:v>May  2009</c:v>
                </c:pt>
                <c:pt idx="11">
                  <c:v>June 2009</c:v>
                </c:pt>
                <c:pt idx="12">
                  <c:v>Jul. 2009</c:v>
                </c:pt>
                <c:pt idx="13">
                  <c:v>Aug. 2009</c:v>
                </c:pt>
                <c:pt idx="14">
                  <c:v>Sep. 2009</c:v>
                </c:pt>
                <c:pt idx="15">
                  <c:v>Oct. 2009</c:v>
                </c:pt>
                <c:pt idx="16">
                  <c:v>Nov. 2009</c:v>
                </c:pt>
                <c:pt idx="17">
                  <c:v>Dec. 2009</c:v>
                </c:pt>
                <c:pt idx="18">
                  <c:v>Jan. 2010</c:v>
                </c:pt>
                <c:pt idx="19">
                  <c:v>Feb. 2010</c:v>
                </c:pt>
                <c:pt idx="20">
                  <c:v>Mar. 2010</c:v>
                </c:pt>
                <c:pt idx="21">
                  <c:v>Apr. 2010</c:v>
                </c:pt>
                <c:pt idx="22">
                  <c:v>May  2010</c:v>
                </c:pt>
                <c:pt idx="23">
                  <c:v>June 2010</c:v>
                </c:pt>
                <c:pt idx="24">
                  <c:v>Jul. 2010</c:v>
                </c:pt>
                <c:pt idx="25">
                  <c:v>Aug. 2010</c:v>
                </c:pt>
                <c:pt idx="26">
                  <c:v>Sep. 2010</c:v>
                </c:pt>
                <c:pt idx="27">
                  <c:v>Oct. 2010</c:v>
                </c:pt>
                <c:pt idx="28">
                  <c:v>Nov. 2010</c:v>
                </c:pt>
                <c:pt idx="29">
                  <c:v>Dec. 2010</c:v>
                </c:pt>
                <c:pt idx="30">
                  <c:v>Jan. 2011</c:v>
                </c:pt>
                <c:pt idx="31">
                  <c:v>Feb. 2011</c:v>
                </c:pt>
                <c:pt idx="32">
                  <c:v>Mar. 2011</c:v>
                </c:pt>
                <c:pt idx="33">
                  <c:v>Apr. 2011</c:v>
                </c:pt>
                <c:pt idx="34">
                  <c:v>May  2011</c:v>
                </c:pt>
                <c:pt idx="35">
                  <c:v>June 2011</c:v>
                </c:pt>
                <c:pt idx="36">
                  <c:v>Jul. 2011</c:v>
                </c:pt>
                <c:pt idx="37">
                  <c:v>Aug. 2011</c:v>
                </c:pt>
                <c:pt idx="38">
                  <c:v>Sep. 2011</c:v>
                </c:pt>
                <c:pt idx="39">
                  <c:v>Oct. 2011</c:v>
                </c:pt>
                <c:pt idx="40">
                  <c:v>Nov. 2011</c:v>
                </c:pt>
                <c:pt idx="41">
                  <c:v>Dec. 2011</c:v>
                </c:pt>
                <c:pt idx="42">
                  <c:v>Jan. 2012</c:v>
                </c:pt>
                <c:pt idx="43">
                  <c:v>Feb. 2012</c:v>
                </c:pt>
                <c:pt idx="44">
                  <c:v>Mar. 2012</c:v>
                </c:pt>
                <c:pt idx="45">
                  <c:v>Apr. 2012</c:v>
                </c:pt>
                <c:pt idx="46">
                  <c:v>May  2012</c:v>
                </c:pt>
                <c:pt idx="47">
                  <c:v>June 2012</c:v>
                </c:pt>
                <c:pt idx="48">
                  <c:v>Jul. 2012</c:v>
                </c:pt>
                <c:pt idx="49">
                  <c:v>Aug. 2012</c:v>
                </c:pt>
                <c:pt idx="50">
                  <c:v>Sep. 2012</c:v>
                </c:pt>
                <c:pt idx="51">
                  <c:v>Oct. 2012</c:v>
                </c:pt>
                <c:pt idx="52">
                  <c:v>Nov. 2012</c:v>
                </c:pt>
                <c:pt idx="53">
                  <c:v>Dec. 2012</c:v>
                </c:pt>
                <c:pt idx="54">
                  <c:v>Jan. 2013</c:v>
                </c:pt>
                <c:pt idx="55">
                  <c:v>Feb. 2013</c:v>
                </c:pt>
                <c:pt idx="56">
                  <c:v>Mar. 2013</c:v>
                </c:pt>
                <c:pt idx="57">
                  <c:v>Apr. 2013</c:v>
                </c:pt>
                <c:pt idx="58">
                  <c:v>May  2013</c:v>
                </c:pt>
                <c:pt idx="59">
                  <c:v>June 2013</c:v>
                </c:pt>
                <c:pt idx="60">
                  <c:v>Jul. 2013</c:v>
                </c:pt>
                <c:pt idx="61">
                  <c:v>Aug. 2013</c:v>
                </c:pt>
                <c:pt idx="62">
                  <c:v>Sep. 2013</c:v>
                </c:pt>
                <c:pt idx="63">
                  <c:v>Oct. 2013</c:v>
                </c:pt>
                <c:pt idx="64">
                  <c:v>Nov. 2013</c:v>
                </c:pt>
                <c:pt idx="65">
                  <c:v>Dec. 2013</c:v>
                </c:pt>
                <c:pt idx="66">
                  <c:v>Jan. 2014</c:v>
                </c:pt>
                <c:pt idx="67">
                  <c:v>Feb. 2014</c:v>
                </c:pt>
                <c:pt idx="68">
                  <c:v>Mar. 2014</c:v>
                </c:pt>
                <c:pt idx="69">
                  <c:v>Apr. 2014</c:v>
                </c:pt>
                <c:pt idx="70">
                  <c:v>May  2014</c:v>
                </c:pt>
                <c:pt idx="71">
                  <c:v>June 2014</c:v>
                </c:pt>
                <c:pt idx="72">
                  <c:v>Jul. 2014</c:v>
                </c:pt>
                <c:pt idx="73">
                  <c:v>Aug. 2014</c:v>
                </c:pt>
                <c:pt idx="74">
                  <c:v>Sep. 2014</c:v>
                </c:pt>
                <c:pt idx="75">
                  <c:v>Oct. 2014</c:v>
                </c:pt>
                <c:pt idx="76">
                  <c:v>Nov. 2014</c:v>
                </c:pt>
                <c:pt idx="77">
                  <c:v>Dec. 2014</c:v>
                </c:pt>
                <c:pt idx="78">
                  <c:v>Jan. 2015</c:v>
                </c:pt>
                <c:pt idx="79">
                  <c:v>Feb. 2015</c:v>
                </c:pt>
                <c:pt idx="80">
                  <c:v>Mar. 2015</c:v>
                </c:pt>
                <c:pt idx="81">
                  <c:v>Apr. 2015</c:v>
                </c:pt>
                <c:pt idx="82">
                  <c:v>May  2015</c:v>
                </c:pt>
                <c:pt idx="83">
                  <c:v>June 2015</c:v>
                </c:pt>
                <c:pt idx="84">
                  <c:v>Jul. 2015</c:v>
                </c:pt>
                <c:pt idx="85">
                  <c:v>Aug. 2015</c:v>
                </c:pt>
                <c:pt idx="86">
                  <c:v>Sep. 2015</c:v>
                </c:pt>
                <c:pt idx="87">
                  <c:v>Oct. 2015</c:v>
                </c:pt>
                <c:pt idx="88">
                  <c:v>Nov. 2015</c:v>
                </c:pt>
                <c:pt idx="89">
                  <c:v>Dec. 2015</c:v>
                </c:pt>
                <c:pt idx="90">
                  <c:v>Jan. 2016</c:v>
                </c:pt>
                <c:pt idx="91">
                  <c:v>Feb. 2016</c:v>
                </c:pt>
                <c:pt idx="92">
                  <c:v>Mar. 2016</c:v>
                </c:pt>
                <c:pt idx="93">
                  <c:v>Apr. 2016</c:v>
                </c:pt>
                <c:pt idx="94">
                  <c:v>May  2016</c:v>
                </c:pt>
                <c:pt idx="95">
                  <c:v>June 2016</c:v>
                </c:pt>
                <c:pt idx="96">
                  <c:v>Jul. 2016</c:v>
                </c:pt>
                <c:pt idx="97">
                  <c:v>Aug. 2016</c:v>
                </c:pt>
                <c:pt idx="98">
                  <c:v>Sep. 2016</c:v>
                </c:pt>
                <c:pt idx="99">
                  <c:v>Oct. 2016</c:v>
                </c:pt>
                <c:pt idx="100">
                  <c:v>Nov. 2016</c:v>
                </c:pt>
                <c:pt idx="101">
                  <c:v>Dec. 2016</c:v>
                </c:pt>
                <c:pt idx="102">
                  <c:v>Jan. 2017</c:v>
                </c:pt>
                <c:pt idx="103">
                  <c:v>Feb. 2017</c:v>
                </c:pt>
                <c:pt idx="104">
                  <c:v>Mar. 2017</c:v>
                </c:pt>
                <c:pt idx="105">
                  <c:v>Apr. 2017</c:v>
                </c:pt>
                <c:pt idx="106">
                  <c:v>May  2017</c:v>
                </c:pt>
                <c:pt idx="107">
                  <c:v>June 2017</c:v>
                </c:pt>
                <c:pt idx="108">
                  <c:v>Jul. 2017</c:v>
                </c:pt>
                <c:pt idx="109">
                  <c:v>Aug. 2017</c:v>
                </c:pt>
                <c:pt idx="110">
                  <c:v>Sep. 2017</c:v>
                </c:pt>
                <c:pt idx="111">
                  <c:v>Oct. 2017</c:v>
                </c:pt>
                <c:pt idx="112">
                  <c:v>Nov. 2017</c:v>
                </c:pt>
                <c:pt idx="113">
                  <c:v>Dec. 2017</c:v>
                </c:pt>
                <c:pt idx="114">
                  <c:v>Jan. 2018</c:v>
                </c:pt>
                <c:pt idx="115">
                  <c:v>Feb. 2018</c:v>
                </c:pt>
                <c:pt idx="116">
                  <c:v>Mar. 2018</c:v>
                </c:pt>
                <c:pt idx="117">
                  <c:v>Apr. 2018</c:v>
                </c:pt>
                <c:pt idx="118">
                  <c:v>May  2018</c:v>
                </c:pt>
                <c:pt idx="119">
                  <c:v>June 2018</c:v>
                </c:pt>
                <c:pt idx="120">
                  <c:v>Jul. 2018</c:v>
                </c:pt>
                <c:pt idx="121">
                  <c:v>Aug. 2018</c:v>
                </c:pt>
                <c:pt idx="122">
                  <c:v>Sep. 2018</c:v>
                </c:pt>
                <c:pt idx="123">
                  <c:v>Oct. 2018</c:v>
                </c:pt>
                <c:pt idx="124">
                  <c:v>Nov. 2018</c:v>
                </c:pt>
                <c:pt idx="125">
                  <c:v>Dec. 2018</c:v>
                </c:pt>
                <c:pt idx="126">
                  <c:v>Jan. 2019</c:v>
                </c:pt>
                <c:pt idx="127">
                  <c:v>Feb. 2019</c:v>
                </c:pt>
              </c:strCache>
            </c:strRef>
          </c:cat>
          <c:val>
            <c:numRef>
              <c:f>'Figure 1_b'!$D$7:$D$134</c:f>
              <c:numCache>
                <c:formatCode>General</c:formatCode>
                <c:ptCount val="128"/>
                <c:pt idx="0">
                  <c:v>138.35</c:v>
                </c:pt>
                <c:pt idx="1">
                  <c:v>133.19</c:v>
                </c:pt>
                <c:pt idx="2">
                  <c:v>130.56</c:v>
                </c:pt>
                <c:pt idx="3">
                  <c:v>111.97</c:v>
                </c:pt>
                <c:pt idx="4">
                  <c:v>105.29</c:v>
                </c:pt>
                <c:pt idx="5">
                  <c:v>94.65</c:v>
                </c:pt>
                <c:pt idx="6">
                  <c:v>94.33</c:v>
                </c:pt>
                <c:pt idx="7">
                  <c:v>91.81</c:v>
                </c:pt>
                <c:pt idx="8">
                  <c:v>90.56</c:v>
                </c:pt>
                <c:pt idx="9">
                  <c:v>95.06</c:v>
                </c:pt>
                <c:pt idx="10">
                  <c:v>97.25</c:v>
                </c:pt>
                <c:pt idx="11">
                  <c:v>96.99</c:v>
                </c:pt>
                <c:pt idx="12">
                  <c:v>99.52</c:v>
                </c:pt>
                <c:pt idx="13">
                  <c:v>105.8</c:v>
                </c:pt>
                <c:pt idx="14">
                  <c:v>110.47</c:v>
                </c:pt>
                <c:pt idx="15">
                  <c:v>115.07</c:v>
                </c:pt>
                <c:pt idx="16">
                  <c:v>120.71</c:v>
                </c:pt>
                <c:pt idx="17">
                  <c:v>128.33000000000001</c:v>
                </c:pt>
                <c:pt idx="18">
                  <c:v>133</c:v>
                </c:pt>
                <c:pt idx="19">
                  <c:v>134.57</c:v>
                </c:pt>
                <c:pt idx="20">
                  <c:v>136.72999999999999</c:v>
                </c:pt>
                <c:pt idx="21">
                  <c:v>140.38</c:v>
                </c:pt>
                <c:pt idx="22">
                  <c:v>133</c:v>
                </c:pt>
                <c:pt idx="23">
                  <c:v>134.18</c:v>
                </c:pt>
                <c:pt idx="24">
                  <c:v>133.49</c:v>
                </c:pt>
                <c:pt idx="25">
                  <c:v>138.06</c:v>
                </c:pt>
                <c:pt idx="26">
                  <c:v>144.27000000000001</c:v>
                </c:pt>
                <c:pt idx="27">
                  <c:v>156.83000000000001</c:v>
                </c:pt>
                <c:pt idx="28">
                  <c:v>168.17</c:v>
                </c:pt>
                <c:pt idx="29">
                  <c:v>177.98</c:v>
                </c:pt>
                <c:pt idx="30">
                  <c:v>193.42</c:v>
                </c:pt>
                <c:pt idx="31">
                  <c:v>202.46</c:v>
                </c:pt>
                <c:pt idx="32">
                  <c:v>193.89</c:v>
                </c:pt>
                <c:pt idx="33">
                  <c:v>195.27</c:v>
                </c:pt>
                <c:pt idx="34">
                  <c:v>179.96</c:v>
                </c:pt>
                <c:pt idx="35">
                  <c:v>180.32</c:v>
                </c:pt>
                <c:pt idx="36">
                  <c:v>175.43</c:v>
                </c:pt>
                <c:pt idx="37">
                  <c:v>175.18</c:v>
                </c:pt>
                <c:pt idx="38">
                  <c:v>173.82</c:v>
                </c:pt>
                <c:pt idx="39">
                  <c:v>163.93</c:v>
                </c:pt>
                <c:pt idx="40">
                  <c:v>150.34</c:v>
                </c:pt>
                <c:pt idx="41">
                  <c:v>147.83000000000001</c:v>
                </c:pt>
                <c:pt idx="42">
                  <c:v>151.82</c:v>
                </c:pt>
                <c:pt idx="43">
                  <c:v>155.72999999999999</c:v>
                </c:pt>
                <c:pt idx="44">
                  <c:v>155.58000000000001</c:v>
                </c:pt>
                <c:pt idx="45">
                  <c:v>153.33000000000001</c:v>
                </c:pt>
                <c:pt idx="46">
                  <c:v>147.27000000000001</c:v>
                </c:pt>
                <c:pt idx="47">
                  <c:v>136.58000000000001</c:v>
                </c:pt>
                <c:pt idx="48">
                  <c:v>137.16</c:v>
                </c:pt>
                <c:pt idx="49">
                  <c:v>131.82</c:v>
                </c:pt>
                <c:pt idx="50">
                  <c:v>134.54</c:v>
                </c:pt>
                <c:pt idx="51">
                  <c:v>138.16999999999999</c:v>
                </c:pt>
                <c:pt idx="52">
                  <c:v>136.19</c:v>
                </c:pt>
                <c:pt idx="53">
                  <c:v>139.16999999999999</c:v>
                </c:pt>
                <c:pt idx="54">
                  <c:v>142.25</c:v>
                </c:pt>
                <c:pt idx="55">
                  <c:v>140.97</c:v>
                </c:pt>
                <c:pt idx="56">
                  <c:v>135.78</c:v>
                </c:pt>
                <c:pt idx="57">
                  <c:v>129.18</c:v>
                </c:pt>
                <c:pt idx="58">
                  <c:v>128.61000000000001</c:v>
                </c:pt>
                <c:pt idx="59">
                  <c:v>127.75</c:v>
                </c:pt>
                <c:pt idx="60">
                  <c:v>124.94</c:v>
                </c:pt>
                <c:pt idx="61">
                  <c:v>127.63</c:v>
                </c:pt>
                <c:pt idx="62">
                  <c:v>128.05000000000001</c:v>
                </c:pt>
                <c:pt idx="63">
                  <c:v>127.45</c:v>
                </c:pt>
                <c:pt idx="64">
                  <c:v>126.28</c:v>
                </c:pt>
                <c:pt idx="65">
                  <c:v>125.65</c:v>
                </c:pt>
                <c:pt idx="66">
                  <c:v>122.75</c:v>
                </c:pt>
                <c:pt idx="67">
                  <c:v>120.25</c:v>
                </c:pt>
                <c:pt idx="68">
                  <c:v>121.61</c:v>
                </c:pt>
                <c:pt idx="69">
                  <c:v>118.32</c:v>
                </c:pt>
                <c:pt idx="70">
                  <c:v>117.37</c:v>
                </c:pt>
                <c:pt idx="71">
                  <c:v>117.19</c:v>
                </c:pt>
                <c:pt idx="72">
                  <c:v>115.34</c:v>
                </c:pt>
                <c:pt idx="73">
                  <c:v>113.72</c:v>
                </c:pt>
                <c:pt idx="74">
                  <c:v>110.42</c:v>
                </c:pt>
                <c:pt idx="75">
                  <c:v>109.14</c:v>
                </c:pt>
                <c:pt idx="76">
                  <c:v>107.69</c:v>
                </c:pt>
                <c:pt idx="77">
                  <c:v>105.47</c:v>
                </c:pt>
                <c:pt idx="78">
                  <c:v>104.33</c:v>
                </c:pt>
                <c:pt idx="79">
                  <c:v>104.53</c:v>
                </c:pt>
                <c:pt idx="80">
                  <c:v>103.09</c:v>
                </c:pt>
                <c:pt idx="81">
                  <c:v>102.67</c:v>
                </c:pt>
                <c:pt idx="82">
                  <c:v>104.71</c:v>
                </c:pt>
                <c:pt idx="83">
                  <c:v>104.16</c:v>
                </c:pt>
                <c:pt idx="84">
                  <c:v>100.09</c:v>
                </c:pt>
                <c:pt idx="85">
                  <c:v>97.13</c:v>
                </c:pt>
                <c:pt idx="86">
                  <c:v>95.73</c:v>
                </c:pt>
                <c:pt idx="87">
                  <c:v>95.77</c:v>
                </c:pt>
                <c:pt idx="88">
                  <c:v>94.18</c:v>
                </c:pt>
                <c:pt idx="89">
                  <c:v>93.54</c:v>
                </c:pt>
                <c:pt idx="90">
                  <c:v>91.5</c:v>
                </c:pt>
                <c:pt idx="91">
                  <c:v>91.09</c:v>
                </c:pt>
                <c:pt idx="92">
                  <c:v>94.79</c:v>
                </c:pt>
                <c:pt idx="93">
                  <c:v>100.14</c:v>
                </c:pt>
                <c:pt idx="94">
                  <c:v>99.21</c:v>
                </c:pt>
                <c:pt idx="95">
                  <c:v>98.97</c:v>
                </c:pt>
                <c:pt idx="96">
                  <c:v>100.61</c:v>
                </c:pt>
                <c:pt idx="97">
                  <c:v>100.67</c:v>
                </c:pt>
                <c:pt idx="98">
                  <c:v>100.89</c:v>
                </c:pt>
                <c:pt idx="99">
                  <c:v>102.43</c:v>
                </c:pt>
                <c:pt idx="100">
                  <c:v>104.72</c:v>
                </c:pt>
                <c:pt idx="101">
                  <c:v>108.12</c:v>
                </c:pt>
                <c:pt idx="102">
                  <c:v>113.63</c:v>
                </c:pt>
                <c:pt idx="103">
                  <c:v>115.42</c:v>
                </c:pt>
                <c:pt idx="104">
                  <c:v>112</c:v>
                </c:pt>
                <c:pt idx="105">
                  <c:v>106.06</c:v>
                </c:pt>
                <c:pt idx="106">
                  <c:v>102.59</c:v>
                </c:pt>
                <c:pt idx="107">
                  <c:v>100.13</c:v>
                </c:pt>
                <c:pt idx="108">
                  <c:v>101.01</c:v>
                </c:pt>
                <c:pt idx="109">
                  <c:v>101.25</c:v>
                </c:pt>
                <c:pt idx="110">
                  <c:v>102.38</c:v>
                </c:pt>
                <c:pt idx="111">
                  <c:v>101.03</c:v>
                </c:pt>
                <c:pt idx="112">
                  <c:v>101.89</c:v>
                </c:pt>
                <c:pt idx="113">
                  <c:v>103.69</c:v>
                </c:pt>
                <c:pt idx="114">
                  <c:v>106.34</c:v>
                </c:pt>
                <c:pt idx="115">
                  <c:v>106.19</c:v>
                </c:pt>
                <c:pt idx="116">
                  <c:v>105.2</c:v>
                </c:pt>
                <c:pt idx="117">
                  <c:v>104.26</c:v>
                </c:pt>
                <c:pt idx="118">
                  <c:v>104.03</c:v>
                </c:pt>
                <c:pt idx="119">
                  <c:v>103.92</c:v>
                </c:pt>
                <c:pt idx="120">
                  <c:v>101.72</c:v>
                </c:pt>
                <c:pt idx="121">
                  <c:v>102.41</c:v>
                </c:pt>
                <c:pt idx="122">
                  <c:v>101.86</c:v>
                </c:pt>
                <c:pt idx="123">
                  <c:v>100.86</c:v>
                </c:pt>
                <c:pt idx="124">
                  <c:v>99.17</c:v>
                </c:pt>
                <c:pt idx="125">
                  <c:v>99.84</c:v>
                </c:pt>
                <c:pt idx="126">
                  <c:v>101.72</c:v>
                </c:pt>
                <c:pt idx="127">
                  <c:v>101.13</c:v>
                </c:pt>
              </c:numCache>
            </c:numRef>
          </c:val>
          <c:smooth val="0"/>
          <c:extLst>
            <c:ext xmlns:c16="http://schemas.microsoft.com/office/drawing/2014/chart" uri="{C3380CC4-5D6E-409C-BE32-E72D297353CC}">
              <c16:uniqueId val="{00000003-477B-42E7-9ECD-9270B6271E09}"/>
            </c:ext>
          </c:extLst>
        </c:ser>
        <c:ser>
          <c:idx val="3"/>
          <c:order val="3"/>
          <c:tx>
            <c:strRef>
              <c:f>'Figure 1_b'!$E$6</c:f>
              <c:strCache>
                <c:ptCount val="1"/>
                <c:pt idx="0">
                  <c:v>Minerals, ores and metals</c:v>
                </c:pt>
              </c:strCache>
            </c:strRef>
          </c:tx>
          <c:spPr>
            <a:ln w="28575" cap="rnd">
              <a:solidFill>
                <a:schemeClr val="accent4"/>
              </a:solidFill>
              <a:round/>
            </a:ln>
            <a:effectLst/>
          </c:spPr>
          <c:marker>
            <c:symbol val="dash"/>
            <c:size val="4"/>
            <c:spPr>
              <a:solidFill>
                <a:schemeClr val="accent4"/>
              </a:solidFill>
              <a:ln w="9525">
                <a:solidFill>
                  <a:schemeClr val="accent4"/>
                </a:solidFill>
              </a:ln>
              <a:effectLst/>
            </c:spPr>
          </c:marker>
          <c:cat>
            <c:strRef>
              <c:f>'Figure 1_b'!$A$7:$A$134</c:f>
              <c:strCache>
                <c:ptCount val="128"/>
                <c:pt idx="0">
                  <c:v>Jul. 2008</c:v>
                </c:pt>
                <c:pt idx="1">
                  <c:v>Aug. 2008</c:v>
                </c:pt>
                <c:pt idx="2">
                  <c:v>Sep. 2008</c:v>
                </c:pt>
                <c:pt idx="3">
                  <c:v>Oct. 2008</c:v>
                </c:pt>
                <c:pt idx="4">
                  <c:v>Nov. 2008</c:v>
                </c:pt>
                <c:pt idx="5">
                  <c:v>Dec. 2008</c:v>
                </c:pt>
                <c:pt idx="6">
                  <c:v>Jan. 2009</c:v>
                </c:pt>
                <c:pt idx="7">
                  <c:v>Feb. 2009</c:v>
                </c:pt>
                <c:pt idx="8">
                  <c:v>Mar. 2009</c:v>
                </c:pt>
                <c:pt idx="9">
                  <c:v>Apr. 2009</c:v>
                </c:pt>
                <c:pt idx="10">
                  <c:v>May  2009</c:v>
                </c:pt>
                <c:pt idx="11">
                  <c:v>June 2009</c:v>
                </c:pt>
                <c:pt idx="12">
                  <c:v>Jul. 2009</c:v>
                </c:pt>
                <c:pt idx="13">
                  <c:v>Aug. 2009</c:v>
                </c:pt>
                <c:pt idx="14">
                  <c:v>Sep. 2009</c:v>
                </c:pt>
                <c:pt idx="15">
                  <c:v>Oct. 2009</c:v>
                </c:pt>
                <c:pt idx="16">
                  <c:v>Nov. 2009</c:v>
                </c:pt>
                <c:pt idx="17">
                  <c:v>Dec. 2009</c:v>
                </c:pt>
                <c:pt idx="18">
                  <c:v>Jan. 2010</c:v>
                </c:pt>
                <c:pt idx="19">
                  <c:v>Feb. 2010</c:v>
                </c:pt>
                <c:pt idx="20">
                  <c:v>Mar. 2010</c:v>
                </c:pt>
                <c:pt idx="21">
                  <c:v>Apr. 2010</c:v>
                </c:pt>
                <c:pt idx="22">
                  <c:v>May  2010</c:v>
                </c:pt>
                <c:pt idx="23">
                  <c:v>June 2010</c:v>
                </c:pt>
                <c:pt idx="24">
                  <c:v>Jul. 2010</c:v>
                </c:pt>
                <c:pt idx="25">
                  <c:v>Aug. 2010</c:v>
                </c:pt>
                <c:pt idx="26">
                  <c:v>Sep. 2010</c:v>
                </c:pt>
                <c:pt idx="27">
                  <c:v>Oct. 2010</c:v>
                </c:pt>
                <c:pt idx="28">
                  <c:v>Nov. 2010</c:v>
                </c:pt>
                <c:pt idx="29">
                  <c:v>Dec. 2010</c:v>
                </c:pt>
                <c:pt idx="30">
                  <c:v>Jan. 2011</c:v>
                </c:pt>
                <c:pt idx="31">
                  <c:v>Feb. 2011</c:v>
                </c:pt>
                <c:pt idx="32">
                  <c:v>Mar. 2011</c:v>
                </c:pt>
                <c:pt idx="33">
                  <c:v>Apr. 2011</c:v>
                </c:pt>
                <c:pt idx="34">
                  <c:v>May  2011</c:v>
                </c:pt>
                <c:pt idx="35">
                  <c:v>June 2011</c:v>
                </c:pt>
                <c:pt idx="36">
                  <c:v>Jul. 2011</c:v>
                </c:pt>
                <c:pt idx="37">
                  <c:v>Aug. 2011</c:v>
                </c:pt>
                <c:pt idx="38">
                  <c:v>Sep. 2011</c:v>
                </c:pt>
                <c:pt idx="39">
                  <c:v>Oct. 2011</c:v>
                </c:pt>
                <c:pt idx="40">
                  <c:v>Nov. 2011</c:v>
                </c:pt>
                <c:pt idx="41">
                  <c:v>Dec. 2011</c:v>
                </c:pt>
                <c:pt idx="42">
                  <c:v>Jan. 2012</c:v>
                </c:pt>
                <c:pt idx="43">
                  <c:v>Feb. 2012</c:v>
                </c:pt>
                <c:pt idx="44">
                  <c:v>Mar. 2012</c:v>
                </c:pt>
                <c:pt idx="45">
                  <c:v>Apr. 2012</c:v>
                </c:pt>
                <c:pt idx="46">
                  <c:v>May  2012</c:v>
                </c:pt>
                <c:pt idx="47">
                  <c:v>June 2012</c:v>
                </c:pt>
                <c:pt idx="48">
                  <c:v>Jul. 2012</c:v>
                </c:pt>
                <c:pt idx="49">
                  <c:v>Aug. 2012</c:v>
                </c:pt>
                <c:pt idx="50">
                  <c:v>Sep. 2012</c:v>
                </c:pt>
                <c:pt idx="51">
                  <c:v>Oct. 2012</c:v>
                </c:pt>
                <c:pt idx="52">
                  <c:v>Nov. 2012</c:v>
                </c:pt>
                <c:pt idx="53">
                  <c:v>Dec. 2012</c:v>
                </c:pt>
                <c:pt idx="54">
                  <c:v>Jan. 2013</c:v>
                </c:pt>
                <c:pt idx="55">
                  <c:v>Feb. 2013</c:v>
                </c:pt>
                <c:pt idx="56">
                  <c:v>Mar. 2013</c:v>
                </c:pt>
                <c:pt idx="57">
                  <c:v>Apr. 2013</c:v>
                </c:pt>
                <c:pt idx="58">
                  <c:v>May  2013</c:v>
                </c:pt>
                <c:pt idx="59">
                  <c:v>June 2013</c:v>
                </c:pt>
                <c:pt idx="60">
                  <c:v>Jul. 2013</c:v>
                </c:pt>
                <c:pt idx="61">
                  <c:v>Aug. 2013</c:v>
                </c:pt>
                <c:pt idx="62">
                  <c:v>Sep. 2013</c:v>
                </c:pt>
                <c:pt idx="63">
                  <c:v>Oct. 2013</c:v>
                </c:pt>
                <c:pt idx="64">
                  <c:v>Nov. 2013</c:v>
                </c:pt>
                <c:pt idx="65">
                  <c:v>Dec. 2013</c:v>
                </c:pt>
                <c:pt idx="66">
                  <c:v>Jan. 2014</c:v>
                </c:pt>
                <c:pt idx="67">
                  <c:v>Feb. 2014</c:v>
                </c:pt>
                <c:pt idx="68">
                  <c:v>Mar. 2014</c:v>
                </c:pt>
                <c:pt idx="69">
                  <c:v>Apr. 2014</c:v>
                </c:pt>
                <c:pt idx="70">
                  <c:v>May  2014</c:v>
                </c:pt>
                <c:pt idx="71">
                  <c:v>June 2014</c:v>
                </c:pt>
                <c:pt idx="72">
                  <c:v>Jul. 2014</c:v>
                </c:pt>
                <c:pt idx="73">
                  <c:v>Aug. 2014</c:v>
                </c:pt>
                <c:pt idx="74">
                  <c:v>Sep. 2014</c:v>
                </c:pt>
                <c:pt idx="75">
                  <c:v>Oct. 2014</c:v>
                </c:pt>
                <c:pt idx="76">
                  <c:v>Nov. 2014</c:v>
                </c:pt>
                <c:pt idx="77">
                  <c:v>Dec. 2014</c:v>
                </c:pt>
                <c:pt idx="78">
                  <c:v>Jan. 2015</c:v>
                </c:pt>
                <c:pt idx="79">
                  <c:v>Feb. 2015</c:v>
                </c:pt>
                <c:pt idx="80">
                  <c:v>Mar. 2015</c:v>
                </c:pt>
                <c:pt idx="81">
                  <c:v>Apr. 2015</c:v>
                </c:pt>
                <c:pt idx="82">
                  <c:v>May  2015</c:v>
                </c:pt>
                <c:pt idx="83">
                  <c:v>June 2015</c:v>
                </c:pt>
                <c:pt idx="84">
                  <c:v>Jul. 2015</c:v>
                </c:pt>
                <c:pt idx="85">
                  <c:v>Aug. 2015</c:v>
                </c:pt>
                <c:pt idx="86">
                  <c:v>Sep. 2015</c:v>
                </c:pt>
                <c:pt idx="87">
                  <c:v>Oct. 2015</c:v>
                </c:pt>
                <c:pt idx="88">
                  <c:v>Nov. 2015</c:v>
                </c:pt>
                <c:pt idx="89">
                  <c:v>Dec. 2015</c:v>
                </c:pt>
                <c:pt idx="90">
                  <c:v>Jan. 2016</c:v>
                </c:pt>
                <c:pt idx="91">
                  <c:v>Feb. 2016</c:v>
                </c:pt>
                <c:pt idx="92">
                  <c:v>Mar. 2016</c:v>
                </c:pt>
                <c:pt idx="93">
                  <c:v>Apr. 2016</c:v>
                </c:pt>
                <c:pt idx="94">
                  <c:v>May  2016</c:v>
                </c:pt>
                <c:pt idx="95">
                  <c:v>June 2016</c:v>
                </c:pt>
                <c:pt idx="96">
                  <c:v>Jul. 2016</c:v>
                </c:pt>
                <c:pt idx="97">
                  <c:v>Aug. 2016</c:v>
                </c:pt>
                <c:pt idx="98">
                  <c:v>Sep. 2016</c:v>
                </c:pt>
                <c:pt idx="99">
                  <c:v>Oct. 2016</c:v>
                </c:pt>
                <c:pt idx="100">
                  <c:v>Nov. 2016</c:v>
                </c:pt>
                <c:pt idx="101">
                  <c:v>Dec. 2016</c:v>
                </c:pt>
                <c:pt idx="102">
                  <c:v>Jan. 2017</c:v>
                </c:pt>
                <c:pt idx="103">
                  <c:v>Feb. 2017</c:v>
                </c:pt>
                <c:pt idx="104">
                  <c:v>Mar. 2017</c:v>
                </c:pt>
                <c:pt idx="105">
                  <c:v>Apr. 2017</c:v>
                </c:pt>
                <c:pt idx="106">
                  <c:v>May  2017</c:v>
                </c:pt>
                <c:pt idx="107">
                  <c:v>June 2017</c:v>
                </c:pt>
                <c:pt idx="108">
                  <c:v>Jul. 2017</c:v>
                </c:pt>
                <c:pt idx="109">
                  <c:v>Aug. 2017</c:v>
                </c:pt>
                <c:pt idx="110">
                  <c:v>Sep. 2017</c:v>
                </c:pt>
                <c:pt idx="111">
                  <c:v>Oct. 2017</c:v>
                </c:pt>
                <c:pt idx="112">
                  <c:v>Nov. 2017</c:v>
                </c:pt>
                <c:pt idx="113">
                  <c:v>Dec. 2017</c:v>
                </c:pt>
                <c:pt idx="114">
                  <c:v>Jan. 2018</c:v>
                </c:pt>
                <c:pt idx="115">
                  <c:v>Feb. 2018</c:v>
                </c:pt>
                <c:pt idx="116">
                  <c:v>Mar. 2018</c:v>
                </c:pt>
                <c:pt idx="117">
                  <c:v>Apr. 2018</c:v>
                </c:pt>
                <c:pt idx="118">
                  <c:v>May  2018</c:v>
                </c:pt>
                <c:pt idx="119">
                  <c:v>June 2018</c:v>
                </c:pt>
                <c:pt idx="120">
                  <c:v>Jul. 2018</c:v>
                </c:pt>
                <c:pt idx="121">
                  <c:v>Aug. 2018</c:v>
                </c:pt>
                <c:pt idx="122">
                  <c:v>Sep. 2018</c:v>
                </c:pt>
                <c:pt idx="123">
                  <c:v>Oct. 2018</c:v>
                </c:pt>
                <c:pt idx="124">
                  <c:v>Nov. 2018</c:v>
                </c:pt>
                <c:pt idx="125">
                  <c:v>Dec. 2018</c:v>
                </c:pt>
                <c:pt idx="126">
                  <c:v>Jan. 2019</c:v>
                </c:pt>
                <c:pt idx="127">
                  <c:v>Feb. 2019</c:v>
                </c:pt>
              </c:strCache>
            </c:strRef>
          </c:cat>
          <c:val>
            <c:numRef>
              <c:f>'Figure 1_b'!$E$7:$E$134</c:f>
              <c:numCache>
                <c:formatCode>General</c:formatCode>
                <c:ptCount val="128"/>
                <c:pt idx="0">
                  <c:v>126.84</c:v>
                </c:pt>
                <c:pt idx="1">
                  <c:v>118.73</c:v>
                </c:pt>
                <c:pt idx="2">
                  <c:v>115.19</c:v>
                </c:pt>
                <c:pt idx="3">
                  <c:v>104.1</c:v>
                </c:pt>
                <c:pt idx="4">
                  <c:v>97.41</c:v>
                </c:pt>
                <c:pt idx="5">
                  <c:v>96.16</c:v>
                </c:pt>
                <c:pt idx="6">
                  <c:v>89.04</c:v>
                </c:pt>
                <c:pt idx="7">
                  <c:v>91.45</c:v>
                </c:pt>
                <c:pt idx="8">
                  <c:v>92.18</c:v>
                </c:pt>
                <c:pt idx="9">
                  <c:v>93.75</c:v>
                </c:pt>
                <c:pt idx="10">
                  <c:v>95.79</c:v>
                </c:pt>
                <c:pt idx="11">
                  <c:v>98.22</c:v>
                </c:pt>
                <c:pt idx="12">
                  <c:v>98.27</c:v>
                </c:pt>
                <c:pt idx="13">
                  <c:v>104.39</c:v>
                </c:pt>
                <c:pt idx="14">
                  <c:v>107.1</c:v>
                </c:pt>
                <c:pt idx="15">
                  <c:v>110.58</c:v>
                </c:pt>
                <c:pt idx="16">
                  <c:v>115.1</c:v>
                </c:pt>
                <c:pt idx="17">
                  <c:v>118.21</c:v>
                </c:pt>
                <c:pt idx="18">
                  <c:v>124.33</c:v>
                </c:pt>
                <c:pt idx="19">
                  <c:v>121.35</c:v>
                </c:pt>
                <c:pt idx="20">
                  <c:v>129.53</c:v>
                </c:pt>
                <c:pt idx="21">
                  <c:v>140.6</c:v>
                </c:pt>
                <c:pt idx="22">
                  <c:v>137.26</c:v>
                </c:pt>
                <c:pt idx="23">
                  <c:v>130.58000000000001</c:v>
                </c:pt>
                <c:pt idx="24">
                  <c:v>125.66</c:v>
                </c:pt>
                <c:pt idx="25">
                  <c:v>133.62</c:v>
                </c:pt>
                <c:pt idx="26">
                  <c:v>137.88</c:v>
                </c:pt>
                <c:pt idx="27">
                  <c:v>146.41</c:v>
                </c:pt>
                <c:pt idx="28">
                  <c:v>150.66999999999999</c:v>
                </c:pt>
                <c:pt idx="29">
                  <c:v>157.06</c:v>
                </c:pt>
                <c:pt idx="30">
                  <c:v>159.91999999999999</c:v>
                </c:pt>
                <c:pt idx="31">
                  <c:v>164.53</c:v>
                </c:pt>
                <c:pt idx="32">
                  <c:v>162.87</c:v>
                </c:pt>
                <c:pt idx="33">
                  <c:v>168.95</c:v>
                </c:pt>
                <c:pt idx="34">
                  <c:v>165.17</c:v>
                </c:pt>
                <c:pt idx="35">
                  <c:v>163.95</c:v>
                </c:pt>
                <c:pt idx="36">
                  <c:v>169.55</c:v>
                </c:pt>
                <c:pt idx="37">
                  <c:v>175.35</c:v>
                </c:pt>
                <c:pt idx="38">
                  <c:v>172.99</c:v>
                </c:pt>
                <c:pt idx="39">
                  <c:v>156.51</c:v>
                </c:pt>
                <c:pt idx="40">
                  <c:v>157.13999999999999</c:v>
                </c:pt>
                <c:pt idx="41">
                  <c:v>152.6</c:v>
                </c:pt>
                <c:pt idx="42">
                  <c:v>156.41999999999999</c:v>
                </c:pt>
                <c:pt idx="43">
                  <c:v>162.69</c:v>
                </c:pt>
                <c:pt idx="44">
                  <c:v>159.46</c:v>
                </c:pt>
                <c:pt idx="45">
                  <c:v>157.07</c:v>
                </c:pt>
                <c:pt idx="46">
                  <c:v>149.5</c:v>
                </c:pt>
                <c:pt idx="47">
                  <c:v>147.63999999999999</c:v>
                </c:pt>
                <c:pt idx="48">
                  <c:v>146.27000000000001</c:v>
                </c:pt>
                <c:pt idx="49">
                  <c:v>143.11000000000001</c:v>
                </c:pt>
                <c:pt idx="50">
                  <c:v>150.99</c:v>
                </c:pt>
                <c:pt idx="51">
                  <c:v>153.72</c:v>
                </c:pt>
                <c:pt idx="52">
                  <c:v>152.38</c:v>
                </c:pt>
                <c:pt idx="53">
                  <c:v>154.27000000000001</c:v>
                </c:pt>
                <c:pt idx="54">
                  <c:v>158.63</c:v>
                </c:pt>
                <c:pt idx="55">
                  <c:v>158.66</c:v>
                </c:pt>
                <c:pt idx="56">
                  <c:v>151.61000000000001</c:v>
                </c:pt>
                <c:pt idx="57">
                  <c:v>142.34</c:v>
                </c:pt>
                <c:pt idx="58">
                  <c:v>135.94</c:v>
                </c:pt>
                <c:pt idx="59">
                  <c:v>129.01</c:v>
                </c:pt>
                <c:pt idx="60">
                  <c:v>128.36000000000001</c:v>
                </c:pt>
                <c:pt idx="61">
                  <c:v>134.85</c:v>
                </c:pt>
                <c:pt idx="62">
                  <c:v>133.27000000000001</c:v>
                </c:pt>
                <c:pt idx="63">
                  <c:v>131.32</c:v>
                </c:pt>
                <c:pt idx="64">
                  <c:v>129.44</c:v>
                </c:pt>
                <c:pt idx="65">
                  <c:v>126.87</c:v>
                </c:pt>
                <c:pt idx="66">
                  <c:v>126.65</c:v>
                </c:pt>
                <c:pt idx="67">
                  <c:v>127.18</c:v>
                </c:pt>
                <c:pt idx="68">
                  <c:v>125.53</c:v>
                </c:pt>
                <c:pt idx="69">
                  <c:v>124.98</c:v>
                </c:pt>
                <c:pt idx="70">
                  <c:v>122.29</c:v>
                </c:pt>
                <c:pt idx="71">
                  <c:v>120.19</c:v>
                </c:pt>
                <c:pt idx="72">
                  <c:v>123.92</c:v>
                </c:pt>
                <c:pt idx="73">
                  <c:v>122.58</c:v>
                </c:pt>
                <c:pt idx="74">
                  <c:v>117.15</c:v>
                </c:pt>
                <c:pt idx="75">
                  <c:v>114.5</c:v>
                </c:pt>
                <c:pt idx="76">
                  <c:v>111.29</c:v>
                </c:pt>
                <c:pt idx="77">
                  <c:v>110.34</c:v>
                </c:pt>
                <c:pt idx="78">
                  <c:v>110.41</c:v>
                </c:pt>
                <c:pt idx="79">
                  <c:v>107.25</c:v>
                </c:pt>
                <c:pt idx="80">
                  <c:v>104.32</c:v>
                </c:pt>
                <c:pt idx="81">
                  <c:v>104.51</c:v>
                </c:pt>
                <c:pt idx="82">
                  <c:v>106.84</c:v>
                </c:pt>
                <c:pt idx="83">
                  <c:v>103.66</c:v>
                </c:pt>
                <c:pt idx="84">
                  <c:v>97.01</c:v>
                </c:pt>
                <c:pt idx="85">
                  <c:v>95.13</c:v>
                </c:pt>
                <c:pt idx="86">
                  <c:v>96.2</c:v>
                </c:pt>
                <c:pt idx="87">
                  <c:v>97.16</c:v>
                </c:pt>
                <c:pt idx="88">
                  <c:v>90.02</c:v>
                </c:pt>
                <c:pt idx="89">
                  <c:v>87.43</c:v>
                </c:pt>
                <c:pt idx="90">
                  <c:v>88.79</c:v>
                </c:pt>
                <c:pt idx="91">
                  <c:v>95.88</c:v>
                </c:pt>
                <c:pt idx="92">
                  <c:v>101.94</c:v>
                </c:pt>
                <c:pt idx="93">
                  <c:v>102.74</c:v>
                </c:pt>
                <c:pt idx="94">
                  <c:v>101.67</c:v>
                </c:pt>
                <c:pt idx="95">
                  <c:v>102.17</c:v>
                </c:pt>
                <c:pt idx="96">
                  <c:v>109.81</c:v>
                </c:pt>
                <c:pt idx="97">
                  <c:v>110.9</c:v>
                </c:pt>
                <c:pt idx="98">
                  <c:v>109.29</c:v>
                </c:pt>
                <c:pt idx="99">
                  <c:v>108.79</c:v>
                </c:pt>
                <c:pt idx="100">
                  <c:v>114.27</c:v>
                </c:pt>
                <c:pt idx="101">
                  <c:v>112.51</c:v>
                </c:pt>
                <c:pt idx="102">
                  <c:v>115.07</c:v>
                </c:pt>
                <c:pt idx="103">
                  <c:v>120.03</c:v>
                </c:pt>
                <c:pt idx="104">
                  <c:v>119.03</c:v>
                </c:pt>
                <c:pt idx="105">
                  <c:v>116.09</c:v>
                </c:pt>
                <c:pt idx="106">
                  <c:v>111.75</c:v>
                </c:pt>
                <c:pt idx="107">
                  <c:v>112.01</c:v>
                </c:pt>
                <c:pt idx="108">
                  <c:v>114.18</c:v>
                </c:pt>
                <c:pt idx="109">
                  <c:v>121.4</c:v>
                </c:pt>
                <c:pt idx="110">
                  <c:v>122.14</c:v>
                </c:pt>
                <c:pt idx="111">
                  <c:v>119.93</c:v>
                </c:pt>
                <c:pt idx="112">
                  <c:v>120.41</c:v>
                </c:pt>
                <c:pt idx="113">
                  <c:v>120.32</c:v>
                </c:pt>
                <c:pt idx="114">
                  <c:v>126.34</c:v>
                </c:pt>
                <c:pt idx="115">
                  <c:v>126.38</c:v>
                </c:pt>
                <c:pt idx="116">
                  <c:v>123</c:v>
                </c:pt>
                <c:pt idx="117">
                  <c:v>122.77</c:v>
                </c:pt>
                <c:pt idx="118">
                  <c:v>122.25</c:v>
                </c:pt>
                <c:pt idx="119">
                  <c:v>122.19</c:v>
                </c:pt>
                <c:pt idx="120">
                  <c:v>115.72</c:v>
                </c:pt>
                <c:pt idx="121">
                  <c:v>113.39</c:v>
                </c:pt>
                <c:pt idx="122">
                  <c:v>112.47</c:v>
                </c:pt>
                <c:pt idx="123">
                  <c:v>114.1</c:v>
                </c:pt>
                <c:pt idx="124">
                  <c:v>113.76</c:v>
                </c:pt>
                <c:pt idx="125">
                  <c:v>114.15</c:v>
                </c:pt>
                <c:pt idx="126">
                  <c:v>116.48</c:v>
                </c:pt>
                <c:pt idx="127">
                  <c:v>121.8</c:v>
                </c:pt>
              </c:numCache>
            </c:numRef>
          </c:val>
          <c:smooth val="0"/>
          <c:extLst>
            <c:ext xmlns:c16="http://schemas.microsoft.com/office/drawing/2014/chart" uri="{C3380CC4-5D6E-409C-BE32-E72D297353CC}">
              <c16:uniqueId val="{00000004-477B-42E7-9ECD-9270B6271E09}"/>
            </c:ext>
          </c:extLst>
        </c:ser>
        <c:ser>
          <c:idx val="4"/>
          <c:order val="4"/>
          <c:tx>
            <c:strRef>
              <c:f>'Figure 1_b'!$F$6</c:f>
              <c:strCache>
                <c:ptCount val="1"/>
                <c:pt idx="0">
                  <c:v>Fuels </c:v>
                </c:pt>
              </c:strCache>
            </c:strRef>
          </c:tx>
          <c:spPr>
            <a:ln w="28575" cap="rnd">
              <a:solidFill>
                <a:schemeClr val="accent5"/>
              </a:solidFill>
              <a:round/>
            </a:ln>
            <a:effectLst/>
          </c:spPr>
          <c:marker>
            <c:symbol val="circle"/>
            <c:size val="4"/>
            <c:spPr>
              <a:solidFill>
                <a:schemeClr val="accent5"/>
              </a:solidFill>
              <a:ln w="9525">
                <a:solidFill>
                  <a:schemeClr val="accent5"/>
                </a:solidFill>
              </a:ln>
              <a:effectLst/>
            </c:spPr>
          </c:marker>
          <c:cat>
            <c:strRef>
              <c:f>'Figure 1_b'!$A$7:$A$134</c:f>
              <c:strCache>
                <c:ptCount val="128"/>
                <c:pt idx="0">
                  <c:v>Jul. 2008</c:v>
                </c:pt>
                <c:pt idx="1">
                  <c:v>Aug. 2008</c:v>
                </c:pt>
                <c:pt idx="2">
                  <c:v>Sep. 2008</c:v>
                </c:pt>
                <c:pt idx="3">
                  <c:v>Oct. 2008</c:v>
                </c:pt>
                <c:pt idx="4">
                  <c:v>Nov. 2008</c:v>
                </c:pt>
                <c:pt idx="5">
                  <c:v>Dec. 2008</c:v>
                </c:pt>
                <c:pt idx="6">
                  <c:v>Jan. 2009</c:v>
                </c:pt>
                <c:pt idx="7">
                  <c:v>Feb. 2009</c:v>
                </c:pt>
                <c:pt idx="8">
                  <c:v>Mar. 2009</c:v>
                </c:pt>
                <c:pt idx="9">
                  <c:v>Apr. 2009</c:v>
                </c:pt>
                <c:pt idx="10">
                  <c:v>May  2009</c:v>
                </c:pt>
                <c:pt idx="11">
                  <c:v>June 2009</c:v>
                </c:pt>
                <c:pt idx="12">
                  <c:v>Jul. 2009</c:v>
                </c:pt>
                <c:pt idx="13">
                  <c:v>Aug. 2009</c:v>
                </c:pt>
                <c:pt idx="14">
                  <c:v>Sep. 2009</c:v>
                </c:pt>
                <c:pt idx="15">
                  <c:v>Oct. 2009</c:v>
                </c:pt>
                <c:pt idx="16">
                  <c:v>Nov. 2009</c:v>
                </c:pt>
                <c:pt idx="17">
                  <c:v>Dec. 2009</c:v>
                </c:pt>
                <c:pt idx="18">
                  <c:v>Jan. 2010</c:v>
                </c:pt>
                <c:pt idx="19">
                  <c:v>Feb. 2010</c:v>
                </c:pt>
                <c:pt idx="20">
                  <c:v>Mar. 2010</c:v>
                </c:pt>
                <c:pt idx="21">
                  <c:v>Apr. 2010</c:v>
                </c:pt>
                <c:pt idx="22">
                  <c:v>May  2010</c:v>
                </c:pt>
                <c:pt idx="23">
                  <c:v>June 2010</c:v>
                </c:pt>
                <c:pt idx="24">
                  <c:v>Jul. 2010</c:v>
                </c:pt>
                <c:pt idx="25">
                  <c:v>Aug. 2010</c:v>
                </c:pt>
                <c:pt idx="26">
                  <c:v>Sep. 2010</c:v>
                </c:pt>
                <c:pt idx="27">
                  <c:v>Oct. 2010</c:v>
                </c:pt>
                <c:pt idx="28">
                  <c:v>Nov. 2010</c:v>
                </c:pt>
                <c:pt idx="29">
                  <c:v>Dec. 2010</c:v>
                </c:pt>
                <c:pt idx="30">
                  <c:v>Jan. 2011</c:v>
                </c:pt>
                <c:pt idx="31">
                  <c:v>Feb. 2011</c:v>
                </c:pt>
                <c:pt idx="32">
                  <c:v>Mar. 2011</c:v>
                </c:pt>
                <c:pt idx="33">
                  <c:v>Apr. 2011</c:v>
                </c:pt>
                <c:pt idx="34">
                  <c:v>May  2011</c:v>
                </c:pt>
                <c:pt idx="35">
                  <c:v>June 2011</c:v>
                </c:pt>
                <c:pt idx="36">
                  <c:v>Jul. 2011</c:v>
                </c:pt>
                <c:pt idx="37">
                  <c:v>Aug. 2011</c:v>
                </c:pt>
                <c:pt idx="38">
                  <c:v>Sep. 2011</c:v>
                </c:pt>
                <c:pt idx="39">
                  <c:v>Oct. 2011</c:v>
                </c:pt>
                <c:pt idx="40">
                  <c:v>Nov. 2011</c:v>
                </c:pt>
                <c:pt idx="41">
                  <c:v>Dec. 2011</c:v>
                </c:pt>
                <c:pt idx="42">
                  <c:v>Jan. 2012</c:v>
                </c:pt>
                <c:pt idx="43">
                  <c:v>Feb. 2012</c:v>
                </c:pt>
                <c:pt idx="44">
                  <c:v>Mar. 2012</c:v>
                </c:pt>
                <c:pt idx="45">
                  <c:v>Apr. 2012</c:v>
                </c:pt>
                <c:pt idx="46">
                  <c:v>May  2012</c:v>
                </c:pt>
                <c:pt idx="47">
                  <c:v>June 2012</c:v>
                </c:pt>
                <c:pt idx="48">
                  <c:v>Jul. 2012</c:v>
                </c:pt>
                <c:pt idx="49">
                  <c:v>Aug. 2012</c:v>
                </c:pt>
                <c:pt idx="50">
                  <c:v>Sep. 2012</c:v>
                </c:pt>
                <c:pt idx="51">
                  <c:v>Oct. 2012</c:v>
                </c:pt>
                <c:pt idx="52">
                  <c:v>Nov. 2012</c:v>
                </c:pt>
                <c:pt idx="53">
                  <c:v>Dec. 2012</c:v>
                </c:pt>
                <c:pt idx="54">
                  <c:v>Jan. 2013</c:v>
                </c:pt>
                <c:pt idx="55">
                  <c:v>Feb. 2013</c:v>
                </c:pt>
                <c:pt idx="56">
                  <c:v>Mar. 2013</c:v>
                </c:pt>
                <c:pt idx="57">
                  <c:v>Apr. 2013</c:v>
                </c:pt>
                <c:pt idx="58">
                  <c:v>May  2013</c:v>
                </c:pt>
                <c:pt idx="59">
                  <c:v>June 2013</c:v>
                </c:pt>
                <c:pt idx="60">
                  <c:v>Jul. 2013</c:v>
                </c:pt>
                <c:pt idx="61">
                  <c:v>Aug. 2013</c:v>
                </c:pt>
                <c:pt idx="62">
                  <c:v>Sep. 2013</c:v>
                </c:pt>
                <c:pt idx="63">
                  <c:v>Oct. 2013</c:v>
                </c:pt>
                <c:pt idx="64">
                  <c:v>Nov. 2013</c:v>
                </c:pt>
                <c:pt idx="65">
                  <c:v>Dec. 2013</c:v>
                </c:pt>
                <c:pt idx="66">
                  <c:v>Jan. 2014</c:v>
                </c:pt>
                <c:pt idx="67">
                  <c:v>Feb. 2014</c:v>
                </c:pt>
                <c:pt idx="68">
                  <c:v>Mar. 2014</c:v>
                </c:pt>
                <c:pt idx="69">
                  <c:v>Apr. 2014</c:v>
                </c:pt>
                <c:pt idx="70">
                  <c:v>May  2014</c:v>
                </c:pt>
                <c:pt idx="71">
                  <c:v>June 2014</c:v>
                </c:pt>
                <c:pt idx="72">
                  <c:v>Jul. 2014</c:v>
                </c:pt>
                <c:pt idx="73">
                  <c:v>Aug. 2014</c:v>
                </c:pt>
                <c:pt idx="74">
                  <c:v>Sep. 2014</c:v>
                </c:pt>
                <c:pt idx="75">
                  <c:v>Oct. 2014</c:v>
                </c:pt>
                <c:pt idx="76">
                  <c:v>Nov. 2014</c:v>
                </c:pt>
                <c:pt idx="77">
                  <c:v>Dec. 2014</c:v>
                </c:pt>
                <c:pt idx="78">
                  <c:v>Jan. 2015</c:v>
                </c:pt>
                <c:pt idx="79">
                  <c:v>Feb. 2015</c:v>
                </c:pt>
                <c:pt idx="80">
                  <c:v>Mar. 2015</c:v>
                </c:pt>
                <c:pt idx="81">
                  <c:v>Apr. 2015</c:v>
                </c:pt>
                <c:pt idx="82">
                  <c:v>May  2015</c:v>
                </c:pt>
                <c:pt idx="83">
                  <c:v>June 2015</c:v>
                </c:pt>
                <c:pt idx="84">
                  <c:v>Jul. 2015</c:v>
                </c:pt>
                <c:pt idx="85">
                  <c:v>Aug. 2015</c:v>
                </c:pt>
                <c:pt idx="86">
                  <c:v>Sep. 2015</c:v>
                </c:pt>
                <c:pt idx="87">
                  <c:v>Oct. 2015</c:v>
                </c:pt>
                <c:pt idx="88">
                  <c:v>Nov. 2015</c:v>
                </c:pt>
                <c:pt idx="89">
                  <c:v>Dec. 2015</c:v>
                </c:pt>
                <c:pt idx="90">
                  <c:v>Jan. 2016</c:v>
                </c:pt>
                <c:pt idx="91">
                  <c:v>Feb. 2016</c:v>
                </c:pt>
                <c:pt idx="92">
                  <c:v>Mar. 2016</c:v>
                </c:pt>
                <c:pt idx="93">
                  <c:v>Apr. 2016</c:v>
                </c:pt>
                <c:pt idx="94">
                  <c:v>May  2016</c:v>
                </c:pt>
                <c:pt idx="95">
                  <c:v>June 2016</c:v>
                </c:pt>
                <c:pt idx="96">
                  <c:v>Jul. 2016</c:v>
                </c:pt>
                <c:pt idx="97">
                  <c:v>Aug. 2016</c:v>
                </c:pt>
                <c:pt idx="98">
                  <c:v>Sep. 2016</c:v>
                </c:pt>
                <c:pt idx="99">
                  <c:v>Oct. 2016</c:v>
                </c:pt>
                <c:pt idx="100">
                  <c:v>Nov. 2016</c:v>
                </c:pt>
                <c:pt idx="101">
                  <c:v>Dec. 2016</c:v>
                </c:pt>
                <c:pt idx="102">
                  <c:v>Jan. 2017</c:v>
                </c:pt>
                <c:pt idx="103">
                  <c:v>Feb. 2017</c:v>
                </c:pt>
                <c:pt idx="104">
                  <c:v>Mar. 2017</c:v>
                </c:pt>
                <c:pt idx="105">
                  <c:v>Apr. 2017</c:v>
                </c:pt>
                <c:pt idx="106">
                  <c:v>May  2017</c:v>
                </c:pt>
                <c:pt idx="107">
                  <c:v>June 2017</c:v>
                </c:pt>
                <c:pt idx="108">
                  <c:v>Jul. 2017</c:v>
                </c:pt>
                <c:pt idx="109">
                  <c:v>Aug. 2017</c:v>
                </c:pt>
                <c:pt idx="110">
                  <c:v>Sep. 2017</c:v>
                </c:pt>
                <c:pt idx="111">
                  <c:v>Oct. 2017</c:v>
                </c:pt>
                <c:pt idx="112">
                  <c:v>Nov. 2017</c:v>
                </c:pt>
                <c:pt idx="113">
                  <c:v>Dec. 2017</c:v>
                </c:pt>
                <c:pt idx="114">
                  <c:v>Jan. 2018</c:v>
                </c:pt>
                <c:pt idx="115">
                  <c:v>Feb. 2018</c:v>
                </c:pt>
                <c:pt idx="116">
                  <c:v>Mar. 2018</c:v>
                </c:pt>
                <c:pt idx="117">
                  <c:v>Apr. 2018</c:v>
                </c:pt>
                <c:pt idx="118">
                  <c:v>May  2018</c:v>
                </c:pt>
                <c:pt idx="119">
                  <c:v>June 2018</c:v>
                </c:pt>
                <c:pt idx="120">
                  <c:v>Jul. 2018</c:v>
                </c:pt>
                <c:pt idx="121">
                  <c:v>Aug. 2018</c:v>
                </c:pt>
                <c:pt idx="122">
                  <c:v>Sep. 2018</c:v>
                </c:pt>
                <c:pt idx="123">
                  <c:v>Oct. 2018</c:v>
                </c:pt>
                <c:pt idx="124">
                  <c:v>Nov. 2018</c:v>
                </c:pt>
                <c:pt idx="125">
                  <c:v>Dec. 2018</c:v>
                </c:pt>
                <c:pt idx="126">
                  <c:v>Jan. 2019</c:v>
                </c:pt>
                <c:pt idx="127">
                  <c:v>Feb. 2019</c:v>
                </c:pt>
              </c:strCache>
            </c:strRef>
          </c:cat>
          <c:val>
            <c:numRef>
              <c:f>'Figure 1_b'!$F$7:$F$134</c:f>
              <c:numCache>
                <c:formatCode>General</c:formatCode>
                <c:ptCount val="128"/>
                <c:pt idx="0">
                  <c:v>261.19</c:v>
                </c:pt>
                <c:pt idx="1">
                  <c:v>225.23</c:v>
                </c:pt>
                <c:pt idx="2">
                  <c:v>199.06</c:v>
                </c:pt>
                <c:pt idx="3">
                  <c:v>156.85</c:v>
                </c:pt>
                <c:pt idx="4">
                  <c:v>127.18</c:v>
                </c:pt>
                <c:pt idx="5">
                  <c:v>106.68</c:v>
                </c:pt>
                <c:pt idx="6">
                  <c:v>107.32</c:v>
                </c:pt>
                <c:pt idx="7">
                  <c:v>98.76</c:v>
                </c:pt>
                <c:pt idx="8">
                  <c:v>100.57</c:v>
                </c:pt>
                <c:pt idx="9">
                  <c:v>101.5</c:v>
                </c:pt>
                <c:pt idx="10">
                  <c:v>112.51</c:v>
                </c:pt>
                <c:pt idx="11">
                  <c:v>129.01</c:v>
                </c:pt>
                <c:pt idx="12">
                  <c:v>120.66</c:v>
                </c:pt>
                <c:pt idx="13">
                  <c:v>130.72</c:v>
                </c:pt>
                <c:pt idx="14">
                  <c:v>124.29</c:v>
                </c:pt>
                <c:pt idx="15">
                  <c:v>136.22</c:v>
                </c:pt>
                <c:pt idx="16">
                  <c:v>141.66999999999999</c:v>
                </c:pt>
                <c:pt idx="17">
                  <c:v>144.5</c:v>
                </c:pt>
                <c:pt idx="18">
                  <c:v>149.19999999999999</c:v>
                </c:pt>
                <c:pt idx="19">
                  <c:v>144.84</c:v>
                </c:pt>
                <c:pt idx="20">
                  <c:v>147.87</c:v>
                </c:pt>
                <c:pt idx="21">
                  <c:v>153.80000000000001</c:v>
                </c:pt>
                <c:pt idx="22">
                  <c:v>143.35</c:v>
                </c:pt>
                <c:pt idx="23">
                  <c:v>143</c:v>
                </c:pt>
                <c:pt idx="24">
                  <c:v>142.25</c:v>
                </c:pt>
                <c:pt idx="25">
                  <c:v>144.27000000000001</c:v>
                </c:pt>
                <c:pt idx="26">
                  <c:v>144.22</c:v>
                </c:pt>
                <c:pt idx="27">
                  <c:v>149.97</c:v>
                </c:pt>
                <c:pt idx="28">
                  <c:v>155.93</c:v>
                </c:pt>
                <c:pt idx="29">
                  <c:v>166.44</c:v>
                </c:pt>
                <c:pt idx="30">
                  <c:v>174.75</c:v>
                </c:pt>
                <c:pt idx="31">
                  <c:v>185.26</c:v>
                </c:pt>
                <c:pt idx="32">
                  <c:v>199.87</c:v>
                </c:pt>
                <c:pt idx="33">
                  <c:v>213.44</c:v>
                </c:pt>
                <c:pt idx="34">
                  <c:v>201.94</c:v>
                </c:pt>
                <c:pt idx="35">
                  <c:v>201.33</c:v>
                </c:pt>
                <c:pt idx="36">
                  <c:v>206.03</c:v>
                </c:pt>
                <c:pt idx="37">
                  <c:v>196.29</c:v>
                </c:pt>
                <c:pt idx="38">
                  <c:v>197.02</c:v>
                </c:pt>
                <c:pt idx="39">
                  <c:v>193.88</c:v>
                </c:pt>
                <c:pt idx="40">
                  <c:v>197.35</c:v>
                </c:pt>
                <c:pt idx="41">
                  <c:v>193.47</c:v>
                </c:pt>
                <c:pt idx="42">
                  <c:v>196.64</c:v>
                </c:pt>
                <c:pt idx="43">
                  <c:v>206.4</c:v>
                </c:pt>
                <c:pt idx="44">
                  <c:v>214.94</c:v>
                </c:pt>
                <c:pt idx="45">
                  <c:v>206.69</c:v>
                </c:pt>
                <c:pt idx="46">
                  <c:v>193.24</c:v>
                </c:pt>
                <c:pt idx="47">
                  <c:v>172.37</c:v>
                </c:pt>
                <c:pt idx="48">
                  <c:v>182.01</c:v>
                </c:pt>
                <c:pt idx="49">
                  <c:v>195.97</c:v>
                </c:pt>
                <c:pt idx="50">
                  <c:v>197.65</c:v>
                </c:pt>
                <c:pt idx="51">
                  <c:v>196.84</c:v>
                </c:pt>
                <c:pt idx="52">
                  <c:v>194.95</c:v>
                </c:pt>
                <c:pt idx="53">
                  <c:v>192.85</c:v>
                </c:pt>
                <c:pt idx="54">
                  <c:v>196.86</c:v>
                </c:pt>
                <c:pt idx="55">
                  <c:v>202.4</c:v>
                </c:pt>
                <c:pt idx="56">
                  <c:v>194.53</c:v>
                </c:pt>
                <c:pt idx="57">
                  <c:v>189.46</c:v>
                </c:pt>
                <c:pt idx="58">
                  <c:v>187.44</c:v>
                </c:pt>
                <c:pt idx="59">
                  <c:v>186.22</c:v>
                </c:pt>
                <c:pt idx="60">
                  <c:v>190.74</c:v>
                </c:pt>
                <c:pt idx="61">
                  <c:v>194.9</c:v>
                </c:pt>
                <c:pt idx="62">
                  <c:v>196.13</c:v>
                </c:pt>
                <c:pt idx="63">
                  <c:v>193.4</c:v>
                </c:pt>
                <c:pt idx="64">
                  <c:v>191.91</c:v>
                </c:pt>
                <c:pt idx="65">
                  <c:v>197.79</c:v>
                </c:pt>
                <c:pt idx="66">
                  <c:v>194.23</c:v>
                </c:pt>
                <c:pt idx="67">
                  <c:v>199.69</c:v>
                </c:pt>
                <c:pt idx="68">
                  <c:v>193.97</c:v>
                </c:pt>
                <c:pt idx="69">
                  <c:v>193.55</c:v>
                </c:pt>
                <c:pt idx="70">
                  <c:v>194.47</c:v>
                </c:pt>
                <c:pt idx="71">
                  <c:v>197.24</c:v>
                </c:pt>
                <c:pt idx="72">
                  <c:v>189.36</c:v>
                </c:pt>
                <c:pt idx="73">
                  <c:v>182.25</c:v>
                </c:pt>
                <c:pt idx="74">
                  <c:v>175.19</c:v>
                </c:pt>
                <c:pt idx="75">
                  <c:v>160.32</c:v>
                </c:pt>
                <c:pt idx="76">
                  <c:v>146.26</c:v>
                </c:pt>
                <c:pt idx="77">
                  <c:v>121.28</c:v>
                </c:pt>
                <c:pt idx="78">
                  <c:v>97.8</c:v>
                </c:pt>
                <c:pt idx="79">
                  <c:v>110.34</c:v>
                </c:pt>
                <c:pt idx="80">
                  <c:v>107.65</c:v>
                </c:pt>
                <c:pt idx="81">
                  <c:v>111.34</c:v>
                </c:pt>
                <c:pt idx="82">
                  <c:v>118.93</c:v>
                </c:pt>
                <c:pt idx="83">
                  <c:v>115.44</c:v>
                </c:pt>
                <c:pt idx="84">
                  <c:v>106.26</c:v>
                </c:pt>
                <c:pt idx="85">
                  <c:v>92.85</c:v>
                </c:pt>
                <c:pt idx="86">
                  <c:v>91.66</c:v>
                </c:pt>
                <c:pt idx="87">
                  <c:v>91.09</c:v>
                </c:pt>
                <c:pt idx="88">
                  <c:v>83.99</c:v>
                </c:pt>
                <c:pt idx="89">
                  <c:v>72.58</c:v>
                </c:pt>
                <c:pt idx="90">
                  <c:v>61.72</c:v>
                </c:pt>
                <c:pt idx="91">
                  <c:v>63.76</c:v>
                </c:pt>
                <c:pt idx="92">
                  <c:v>70.39</c:v>
                </c:pt>
                <c:pt idx="93">
                  <c:v>75.97</c:v>
                </c:pt>
                <c:pt idx="94">
                  <c:v>83.1</c:v>
                </c:pt>
                <c:pt idx="95">
                  <c:v>87.63</c:v>
                </c:pt>
                <c:pt idx="96">
                  <c:v>84.02</c:v>
                </c:pt>
                <c:pt idx="97">
                  <c:v>85.75</c:v>
                </c:pt>
                <c:pt idx="98">
                  <c:v>86.44</c:v>
                </c:pt>
                <c:pt idx="99">
                  <c:v>92.81</c:v>
                </c:pt>
                <c:pt idx="100">
                  <c:v>86.71</c:v>
                </c:pt>
                <c:pt idx="101">
                  <c:v>103.51</c:v>
                </c:pt>
                <c:pt idx="102">
                  <c:v>105.35</c:v>
                </c:pt>
                <c:pt idx="103">
                  <c:v>105.08</c:v>
                </c:pt>
                <c:pt idx="104">
                  <c:v>99.06</c:v>
                </c:pt>
                <c:pt idx="105">
                  <c:v>101.28</c:v>
                </c:pt>
                <c:pt idx="106">
                  <c:v>98.51</c:v>
                </c:pt>
                <c:pt idx="107">
                  <c:v>92.23</c:v>
                </c:pt>
                <c:pt idx="108">
                  <c:v>93.72</c:v>
                </c:pt>
                <c:pt idx="109">
                  <c:v>97.82</c:v>
                </c:pt>
                <c:pt idx="110">
                  <c:v>104</c:v>
                </c:pt>
                <c:pt idx="111">
                  <c:v>107.95</c:v>
                </c:pt>
                <c:pt idx="112">
                  <c:v>115.79</c:v>
                </c:pt>
                <c:pt idx="113">
                  <c:v>117.64</c:v>
                </c:pt>
                <c:pt idx="114">
                  <c:v>129.58000000000001</c:v>
                </c:pt>
                <c:pt idx="115">
                  <c:v>119.92</c:v>
                </c:pt>
                <c:pt idx="116">
                  <c:v>121.7</c:v>
                </c:pt>
                <c:pt idx="117">
                  <c:v>130.61000000000001</c:v>
                </c:pt>
                <c:pt idx="118">
                  <c:v>137.06</c:v>
                </c:pt>
                <c:pt idx="119">
                  <c:v>136.26</c:v>
                </c:pt>
                <c:pt idx="120">
                  <c:v>135.66999999999999</c:v>
                </c:pt>
                <c:pt idx="121">
                  <c:v>135.53</c:v>
                </c:pt>
                <c:pt idx="122">
                  <c:v>143.68</c:v>
                </c:pt>
                <c:pt idx="123">
                  <c:v>148.91999999999999</c:v>
                </c:pt>
                <c:pt idx="124">
                  <c:v>129.36000000000001</c:v>
                </c:pt>
                <c:pt idx="125">
                  <c:v>115.29</c:v>
                </c:pt>
                <c:pt idx="126">
                  <c:v>115.22</c:v>
                </c:pt>
                <c:pt idx="127">
                  <c:v>119.93</c:v>
                </c:pt>
              </c:numCache>
            </c:numRef>
          </c:val>
          <c:smooth val="0"/>
          <c:extLst>
            <c:ext xmlns:c16="http://schemas.microsoft.com/office/drawing/2014/chart" uri="{C3380CC4-5D6E-409C-BE32-E72D297353CC}">
              <c16:uniqueId val="{00000005-477B-42E7-9ECD-9270B6271E09}"/>
            </c:ext>
          </c:extLst>
        </c:ser>
        <c:dLbls>
          <c:showLegendKey val="0"/>
          <c:showVal val="0"/>
          <c:showCatName val="0"/>
          <c:showSerName val="0"/>
          <c:showPercent val="0"/>
          <c:showBubbleSize val="0"/>
        </c:dLbls>
        <c:marker val="1"/>
        <c:smooth val="0"/>
        <c:axId val="582684288"/>
        <c:axId val="582684616"/>
      </c:lineChart>
      <c:catAx>
        <c:axId val="58268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582684616"/>
        <c:crosses val="autoZero"/>
        <c:auto val="1"/>
        <c:lblAlgn val="ctr"/>
        <c:lblOffset val="100"/>
        <c:tickLblSkip val="6"/>
        <c:noMultiLvlLbl val="0"/>
      </c:catAx>
      <c:valAx>
        <c:axId val="582684616"/>
        <c:scaling>
          <c:orientation val="minMax"/>
          <c:max val="3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582684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CH"/>
        </a:p>
      </c:txPr>
    </c:legend>
    <c:plotVisOnly val="1"/>
    <c:dispBlanksAs val="gap"/>
    <c:showDLblsOverMax val="0"/>
  </c:chart>
  <c:spPr>
    <a:noFill/>
    <a:ln>
      <a:noFill/>
    </a:ln>
    <a:effectLst/>
  </c:spPr>
  <c:txPr>
    <a:bodyPr/>
    <a:lstStyle/>
    <a:p>
      <a:pPr>
        <a:defRPr/>
      </a:pPr>
      <a:endParaRPr lang="en-CH"/>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92D050"/>
            </a:solidFill>
            <a:ln>
              <a:noFill/>
            </a:ln>
            <a:effectLst/>
          </c:spPr>
          <c:invertIfNegative val="0"/>
          <c:cat>
            <c:strRef>
              <c:f>Sheet1!$A$1:$A$18</c:f>
              <c:strCache>
                <c:ptCount val="18"/>
                <c:pt idx="0">
                  <c:v>Phosphate rock</c:v>
                </c:pt>
                <c:pt idx="1">
                  <c:v>Cocoa</c:v>
                </c:pt>
                <c:pt idx="2">
                  <c:v>Wheat</c:v>
                </c:pt>
                <c:pt idx="3">
                  <c:v>Maize</c:v>
                </c:pt>
                <c:pt idx="4">
                  <c:v>Groundnut oil</c:v>
                </c:pt>
                <c:pt idx="5">
                  <c:v>Soybeans</c:v>
                </c:pt>
                <c:pt idx="6">
                  <c:v>Beef</c:v>
                </c:pt>
                <c:pt idx="7">
                  <c:v>Rice</c:v>
                </c:pt>
                <c:pt idx="8">
                  <c:v>Sugar</c:v>
                </c:pt>
                <c:pt idx="9">
                  <c:v>Sunflower oil</c:v>
                </c:pt>
                <c:pt idx="10">
                  <c:v>Soybean oil</c:v>
                </c:pt>
                <c:pt idx="11">
                  <c:v>Rubber</c:v>
                </c:pt>
                <c:pt idx="12">
                  <c:v>Crude oil, Brent</c:v>
                </c:pt>
                <c:pt idx="13">
                  <c:v>Coffee</c:v>
                </c:pt>
                <c:pt idx="14">
                  <c:v>Zinc</c:v>
                </c:pt>
                <c:pt idx="15">
                  <c:v>Tea</c:v>
                </c:pt>
                <c:pt idx="16">
                  <c:v>Palm oil</c:v>
                </c:pt>
                <c:pt idx="17">
                  <c:v>Coconut oil</c:v>
                </c:pt>
              </c:strCache>
            </c:strRef>
          </c:cat>
          <c:val>
            <c:numRef>
              <c:f>Sheet1!$B$1:$B$18</c:f>
              <c:numCache>
                <c:formatCode>General</c:formatCode>
                <c:ptCount val="18"/>
                <c:pt idx="0">
                  <c:v>23.962500000000002</c:v>
                </c:pt>
                <c:pt idx="1">
                  <c:v>13.135306076349668</c:v>
                </c:pt>
                <c:pt idx="2">
                  <c:v>5.7283646442870388</c:v>
                </c:pt>
                <c:pt idx="3">
                  <c:v>4.5674401518398202</c:v>
                </c:pt>
                <c:pt idx="4">
                  <c:v>0.11025819958129289</c:v>
                </c:pt>
                <c:pt idx="5">
                  <c:v>-2.3104767283649528</c:v>
                </c:pt>
                <c:pt idx="6">
                  <c:v>-2.5641025641025719</c:v>
                </c:pt>
                <c:pt idx="7">
                  <c:v>-8.5972850678733028</c:v>
                </c:pt>
                <c:pt idx="8">
                  <c:v>-10.220014194464156</c:v>
                </c:pt>
                <c:pt idx="9">
                  <c:v>-12.019423307969559</c:v>
                </c:pt>
                <c:pt idx="10">
                  <c:v>-16.383687535898908</c:v>
                </c:pt>
                <c:pt idx="11">
                  <c:v>-16.598931723176964</c:v>
                </c:pt>
                <c:pt idx="12">
                  <c:v>-18.162052471372654</c:v>
                </c:pt>
                <c:pt idx="13">
                  <c:v>-21.825107383094259</c:v>
                </c:pt>
                <c:pt idx="14">
                  <c:v>-22.304697006570947</c:v>
                </c:pt>
                <c:pt idx="15">
                  <c:v>-22.372881355932208</c:v>
                </c:pt>
                <c:pt idx="16">
                  <c:v>-23.943421707299745</c:v>
                </c:pt>
                <c:pt idx="17">
                  <c:v>-42.873028855121746</c:v>
                </c:pt>
              </c:numCache>
            </c:numRef>
          </c:val>
          <c:extLst>
            <c:ext xmlns:c16="http://schemas.microsoft.com/office/drawing/2014/chart" uri="{C3380CC4-5D6E-409C-BE32-E72D297353CC}">
              <c16:uniqueId val="{00000000-CEA9-42C5-B731-EFE5F26D8A6E}"/>
            </c:ext>
          </c:extLst>
        </c:ser>
        <c:dLbls>
          <c:showLegendKey val="0"/>
          <c:showVal val="0"/>
          <c:showCatName val="0"/>
          <c:showSerName val="0"/>
          <c:showPercent val="0"/>
          <c:showBubbleSize val="0"/>
        </c:dLbls>
        <c:gapWidth val="182"/>
        <c:axId val="1151233232"/>
        <c:axId val="1151231264"/>
      </c:barChart>
      <c:catAx>
        <c:axId val="1151233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gency FB" panose="020B0503020202020204" pitchFamily="34" charset="0"/>
                <a:ea typeface="+mn-ea"/>
                <a:cs typeface="+mn-cs"/>
              </a:defRPr>
            </a:pPr>
            <a:endParaRPr lang="en-CH"/>
          </a:p>
        </c:txPr>
        <c:crossAx val="1151231264"/>
        <c:crosses val="autoZero"/>
        <c:auto val="1"/>
        <c:lblAlgn val="ctr"/>
        <c:lblOffset val="100"/>
        <c:noMultiLvlLbl val="0"/>
      </c:catAx>
      <c:valAx>
        <c:axId val="1151231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1151233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lumMod val="60000"/>
                <a:lumOff val="40000"/>
              </a:schemeClr>
            </a:solidFill>
            <a:ln>
              <a:noFill/>
            </a:ln>
            <a:effectLst/>
          </c:spPr>
          <c:invertIfNegative val="0"/>
          <c:cat>
            <c:strRef>
              <c:f>Sheet1!$A$27:$A$44</c:f>
              <c:strCache>
                <c:ptCount val="18"/>
                <c:pt idx="0">
                  <c:v>Phosphate rock</c:v>
                </c:pt>
                <c:pt idx="1">
                  <c:v>Cocoa</c:v>
                </c:pt>
                <c:pt idx="2">
                  <c:v>Wheat</c:v>
                </c:pt>
                <c:pt idx="3">
                  <c:v>Maize</c:v>
                </c:pt>
                <c:pt idx="4">
                  <c:v>Groundnut oil</c:v>
                </c:pt>
                <c:pt idx="5">
                  <c:v>Soybeans</c:v>
                </c:pt>
                <c:pt idx="6">
                  <c:v>Beef</c:v>
                </c:pt>
                <c:pt idx="7">
                  <c:v>Rice</c:v>
                </c:pt>
                <c:pt idx="8">
                  <c:v>Sugar</c:v>
                </c:pt>
                <c:pt idx="9">
                  <c:v>Sunflower oil</c:v>
                </c:pt>
                <c:pt idx="10">
                  <c:v>Soybean oil</c:v>
                </c:pt>
                <c:pt idx="11">
                  <c:v>Rubber</c:v>
                </c:pt>
                <c:pt idx="12">
                  <c:v>Crude oil, Brent</c:v>
                </c:pt>
                <c:pt idx="13">
                  <c:v>Coffee</c:v>
                </c:pt>
                <c:pt idx="14">
                  <c:v>Zinc</c:v>
                </c:pt>
                <c:pt idx="15">
                  <c:v>Tea</c:v>
                </c:pt>
                <c:pt idx="16">
                  <c:v>Palm oil</c:v>
                </c:pt>
                <c:pt idx="17">
                  <c:v>Coconut oil</c:v>
                </c:pt>
              </c:strCache>
            </c:strRef>
          </c:cat>
          <c:val>
            <c:numRef>
              <c:f>Sheet1!$B$27:$B$44</c:f>
              <c:numCache>
                <c:formatCode>General</c:formatCode>
                <c:ptCount val="18"/>
                <c:pt idx="0">
                  <c:v>23.962500000000002</c:v>
                </c:pt>
                <c:pt idx="1">
                  <c:v>13.135306076349668</c:v>
                </c:pt>
                <c:pt idx="2">
                  <c:v>5.7283646442870388</c:v>
                </c:pt>
                <c:pt idx="3">
                  <c:v>4.5674401518398202</c:v>
                </c:pt>
                <c:pt idx="4">
                  <c:v>0.11025819958129289</c:v>
                </c:pt>
                <c:pt idx="5">
                  <c:v>-2.3104767283649528</c:v>
                </c:pt>
                <c:pt idx="6">
                  <c:v>-2.5641025641025719</c:v>
                </c:pt>
                <c:pt idx="7">
                  <c:v>-8.5972850678733028</c:v>
                </c:pt>
                <c:pt idx="8">
                  <c:v>-10.220014194464156</c:v>
                </c:pt>
                <c:pt idx="9">
                  <c:v>-12.019423307969559</c:v>
                </c:pt>
                <c:pt idx="10">
                  <c:v>-16.383687535898908</c:v>
                </c:pt>
                <c:pt idx="11">
                  <c:v>-16.598931723176964</c:v>
                </c:pt>
                <c:pt idx="12">
                  <c:v>-18.162052471372654</c:v>
                </c:pt>
                <c:pt idx="13">
                  <c:v>-21.825107383094259</c:v>
                </c:pt>
                <c:pt idx="14">
                  <c:v>-22.304697006570947</c:v>
                </c:pt>
                <c:pt idx="15">
                  <c:v>-22.372881355932208</c:v>
                </c:pt>
                <c:pt idx="16">
                  <c:v>-23.943421707299745</c:v>
                </c:pt>
                <c:pt idx="17">
                  <c:v>-42.873028855121746</c:v>
                </c:pt>
              </c:numCache>
            </c:numRef>
          </c:val>
          <c:extLst>
            <c:ext xmlns:c16="http://schemas.microsoft.com/office/drawing/2014/chart" uri="{C3380CC4-5D6E-409C-BE32-E72D297353CC}">
              <c16:uniqueId val="{00000000-FF0B-411B-9359-E8DC78B7DBC6}"/>
            </c:ext>
          </c:extLst>
        </c:ser>
        <c:ser>
          <c:idx val="1"/>
          <c:order val="1"/>
          <c:spPr>
            <a:solidFill>
              <a:schemeClr val="accent3">
                <a:lumMod val="40000"/>
                <a:lumOff val="60000"/>
              </a:schemeClr>
            </a:solidFill>
            <a:ln>
              <a:noFill/>
            </a:ln>
            <a:effectLst/>
          </c:spPr>
          <c:invertIfNegative val="0"/>
          <c:cat>
            <c:strRef>
              <c:f>Sheet1!$A$27:$A$44</c:f>
              <c:strCache>
                <c:ptCount val="18"/>
                <c:pt idx="0">
                  <c:v>Phosphate rock</c:v>
                </c:pt>
                <c:pt idx="1">
                  <c:v>Cocoa</c:v>
                </c:pt>
                <c:pt idx="2">
                  <c:v>Wheat</c:v>
                </c:pt>
                <c:pt idx="3">
                  <c:v>Maize</c:v>
                </c:pt>
                <c:pt idx="4">
                  <c:v>Groundnut oil</c:v>
                </c:pt>
                <c:pt idx="5">
                  <c:v>Soybeans</c:v>
                </c:pt>
                <c:pt idx="6">
                  <c:v>Beef</c:v>
                </c:pt>
                <c:pt idx="7">
                  <c:v>Rice</c:v>
                </c:pt>
                <c:pt idx="8">
                  <c:v>Sugar</c:v>
                </c:pt>
                <c:pt idx="9">
                  <c:v>Sunflower oil</c:v>
                </c:pt>
                <c:pt idx="10">
                  <c:v>Soybean oil</c:v>
                </c:pt>
                <c:pt idx="11">
                  <c:v>Rubber</c:v>
                </c:pt>
                <c:pt idx="12">
                  <c:v>Crude oil, Brent</c:v>
                </c:pt>
                <c:pt idx="13">
                  <c:v>Coffee</c:v>
                </c:pt>
                <c:pt idx="14">
                  <c:v>Zinc</c:v>
                </c:pt>
                <c:pt idx="15">
                  <c:v>Tea</c:v>
                </c:pt>
                <c:pt idx="16">
                  <c:v>Palm oil</c:v>
                </c:pt>
                <c:pt idx="17">
                  <c:v>Coconut oil</c:v>
                </c:pt>
              </c:strCache>
            </c:strRef>
          </c:cat>
          <c:val>
            <c:numRef>
              <c:f>Sheet1!$C$27:$C$44</c:f>
              <c:numCache>
                <c:formatCode>General</c:formatCode>
                <c:ptCount val="18"/>
                <c:pt idx="0">
                  <c:v>-2.3364485981308536</c:v>
                </c:pt>
                <c:pt idx="1">
                  <c:v>8.4587540483901655</c:v>
                </c:pt>
                <c:pt idx="2">
                  <c:v>-0.49261083743842365</c:v>
                </c:pt>
                <c:pt idx="3">
                  <c:v>-12.030598052851184</c:v>
                </c:pt>
                <c:pt idx="4">
                  <c:v>8.9199111634863826</c:v>
                </c:pt>
                <c:pt idx="5">
                  <c:v>15.164405610485165</c:v>
                </c:pt>
                <c:pt idx="6">
                  <c:v>-18.866178820758687</c:v>
                </c:pt>
                <c:pt idx="7">
                  <c:v>-17.921146953405017</c:v>
                </c:pt>
                <c:pt idx="8">
                  <c:v>-45.109812085533484</c:v>
                </c:pt>
                <c:pt idx="9">
                  <c:v>-5.0053967434130024</c:v>
                </c:pt>
                <c:pt idx="10">
                  <c:v>-21.224435708291001</c:v>
                </c:pt>
                <c:pt idx="11">
                  <c:v>-16.064530264417261</c:v>
                </c:pt>
                <c:pt idx="12">
                  <c:v>-1.7099315510783946</c:v>
                </c:pt>
                <c:pt idx="13">
                  <c:v>-12.20840201808282</c:v>
                </c:pt>
                <c:pt idx="14">
                  <c:v>-13.03953023790786</c:v>
                </c:pt>
                <c:pt idx="15">
                  <c:v>23.962500000000002</c:v>
                </c:pt>
                <c:pt idx="16">
                  <c:v>-16.426701570680631</c:v>
                </c:pt>
                <c:pt idx="17">
                  <c:v>-12.069771063697234</c:v>
                </c:pt>
              </c:numCache>
            </c:numRef>
          </c:val>
          <c:extLst>
            <c:ext xmlns:c16="http://schemas.microsoft.com/office/drawing/2014/chart" uri="{C3380CC4-5D6E-409C-BE32-E72D297353CC}">
              <c16:uniqueId val="{00000001-FF0B-411B-9359-E8DC78B7DBC6}"/>
            </c:ext>
          </c:extLst>
        </c:ser>
        <c:dLbls>
          <c:showLegendKey val="0"/>
          <c:showVal val="0"/>
          <c:showCatName val="0"/>
          <c:showSerName val="0"/>
          <c:showPercent val="0"/>
          <c:showBubbleSize val="0"/>
        </c:dLbls>
        <c:gapWidth val="182"/>
        <c:axId val="1198986896"/>
        <c:axId val="1198992800"/>
      </c:barChart>
      <c:catAx>
        <c:axId val="1198986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gency FB" panose="020B0503020202020204" pitchFamily="34" charset="0"/>
                <a:ea typeface="+mn-ea"/>
                <a:cs typeface="+mn-cs"/>
              </a:defRPr>
            </a:pPr>
            <a:endParaRPr lang="en-CH"/>
          </a:p>
        </c:txPr>
        <c:crossAx val="1198992800"/>
        <c:crosses val="autoZero"/>
        <c:auto val="1"/>
        <c:lblAlgn val="ctr"/>
        <c:lblOffset val="100"/>
        <c:noMultiLvlLbl val="0"/>
      </c:catAx>
      <c:valAx>
        <c:axId val="11989928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1198986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'Figure 3'!$A$15:$A$19</c:f>
              <c:strCache>
                <c:ptCount val="5"/>
                <c:pt idx="0">
                  <c:v>All groups</c:v>
                </c:pt>
                <c:pt idx="1">
                  <c:v>  All food </c:v>
                </c:pt>
                <c:pt idx="2">
                  <c:v>  Agricultural raw materials</c:v>
                </c:pt>
                <c:pt idx="3">
                  <c:v>  Minerals, ores and metals</c:v>
                </c:pt>
                <c:pt idx="4">
                  <c:v>  Fuels </c:v>
                </c:pt>
              </c:strCache>
            </c:strRef>
          </c:cat>
          <c:val>
            <c:numRef>
              <c:f>'Figure 3'!$D$15:$D$19</c:f>
              <c:numCache>
                <c:formatCode>General</c:formatCode>
                <c:ptCount val="5"/>
                <c:pt idx="0">
                  <c:v>0.38859521212274628</c:v>
                </c:pt>
                <c:pt idx="1">
                  <c:v>0.3022395475030456</c:v>
                </c:pt>
                <c:pt idx="2">
                  <c:v>0.28288352184004223</c:v>
                </c:pt>
                <c:pt idx="3">
                  <c:v>0.43109681747598882</c:v>
                </c:pt>
                <c:pt idx="4">
                  <c:v>0.41733463959267325</c:v>
                </c:pt>
              </c:numCache>
            </c:numRef>
          </c:val>
          <c:extLst>
            <c:ext xmlns:c16="http://schemas.microsoft.com/office/drawing/2014/chart" uri="{C3380CC4-5D6E-409C-BE32-E72D297353CC}">
              <c16:uniqueId val="{00000000-3A25-46D3-A47F-5B3ECA5D77DF}"/>
            </c:ext>
          </c:extLst>
        </c:ser>
        <c:dLbls>
          <c:showLegendKey val="0"/>
          <c:showVal val="0"/>
          <c:showCatName val="0"/>
          <c:showSerName val="0"/>
          <c:showPercent val="0"/>
          <c:showBubbleSize val="0"/>
        </c:dLbls>
        <c:gapWidth val="219"/>
        <c:overlap val="-27"/>
        <c:axId val="347617864"/>
        <c:axId val="347619176"/>
      </c:barChart>
      <c:catAx>
        <c:axId val="347617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gency FB" panose="020B0503020202020204" pitchFamily="34" charset="0"/>
                <a:ea typeface="+mn-ea"/>
                <a:cs typeface="+mn-cs"/>
              </a:defRPr>
            </a:pPr>
            <a:endParaRPr lang="en-CH"/>
          </a:p>
        </c:txPr>
        <c:crossAx val="347619176"/>
        <c:crosses val="autoZero"/>
        <c:auto val="1"/>
        <c:lblAlgn val="ctr"/>
        <c:lblOffset val="100"/>
        <c:noMultiLvlLbl val="0"/>
      </c:catAx>
      <c:valAx>
        <c:axId val="347619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gency FB" panose="020B0503020202020204" pitchFamily="34" charset="0"/>
                <a:ea typeface="+mn-ea"/>
                <a:cs typeface="+mn-cs"/>
              </a:defRPr>
            </a:pPr>
            <a:endParaRPr lang="en-CH"/>
          </a:p>
        </c:txPr>
        <c:crossAx val="347617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CH"/>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'Figure 2'!$C$6</c:f>
              <c:strCache>
                <c:ptCount val="1"/>
                <c:pt idx="0">
                  <c:v>Monthly percentage change of UNCTAD commodity price index (all groups)</c:v>
                </c:pt>
              </c:strCache>
            </c:strRef>
          </c:tx>
          <c:spPr>
            <a:solidFill>
              <a:schemeClr val="accent1"/>
            </a:solidFill>
            <a:ln>
              <a:solidFill>
                <a:srgbClr val="002060"/>
              </a:solidFill>
            </a:ln>
            <a:effectLst/>
          </c:spPr>
          <c:invertIfNegative val="0"/>
          <c:cat>
            <c:strRef>
              <c:f>'Figure 2'!$A$8:$A$236</c:f>
              <c:strCache>
                <c:ptCount val="229"/>
                <c:pt idx="0">
                  <c:v>Feb. 2000</c:v>
                </c:pt>
                <c:pt idx="1">
                  <c:v>Mar. 2000</c:v>
                </c:pt>
                <c:pt idx="2">
                  <c:v>Apr. 2000</c:v>
                </c:pt>
                <c:pt idx="3">
                  <c:v>May  2000</c:v>
                </c:pt>
                <c:pt idx="4">
                  <c:v>June 2000</c:v>
                </c:pt>
                <c:pt idx="5">
                  <c:v>Jul. 2000</c:v>
                </c:pt>
                <c:pt idx="6">
                  <c:v>Aug. 2000</c:v>
                </c:pt>
                <c:pt idx="7">
                  <c:v>Sep. 2000</c:v>
                </c:pt>
                <c:pt idx="8">
                  <c:v>Oct. 2000</c:v>
                </c:pt>
                <c:pt idx="9">
                  <c:v>Nov. 2000</c:v>
                </c:pt>
                <c:pt idx="10">
                  <c:v>Dec. 2000</c:v>
                </c:pt>
                <c:pt idx="11">
                  <c:v>Jan. 2001</c:v>
                </c:pt>
                <c:pt idx="12">
                  <c:v>Feb. 2001</c:v>
                </c:pt>
                <c:pt idx="13">
                  <c:v>Mar. 2001</c:v>
                </c:pt>
                <c:pt idx="14">
                  <c:v>Apr. 2001</c:v>
                </c:pt>
                <c:pt idx="15">
                  <c:v>May  2001</c:v>
                </c:pt>
                <c:pt idx="16">
                  <c:v>June 2001</c:v>
                </c:pt>
                <c:pt idx="17">
                  <c:v>Jul. 2001</c:v>
                </c:pt>
                <c:pt idx="18">
                  <c:v>Aug. 2001</c:v>
                </c:pt>
                <c:pt idx="19">
                  <c:v>Sep. 2001</c:v>
                </c:pt>
                <c:pt idx="20">
                  <c:v>Oct. 2001</c:v>
                </c:pt>
                <c:pt idx="21">
                  <c:v>Nov. 2001</c:v>
                </c:pt>
                <c:pt idx="22">
                  <c:v>Dec. 2001</c:v>
                </c:pt>
                <c:pt idx="23">
                  <c:v>Jan. 2002</c:v>
                </c:pt>
                <c:pt idx="24">
                  <c:v>Feb. 2002</c:v>
                </c:pt>
                <c:pt idx="25">
                  <c:v>Mar. 2002</c:v>
                </c:pt>
                <c:pt idx="26">
                  <c:v>Apr. 2002</c:v>
                </c:pt>
                <c:pt idx="27">
                  <c:v>May  2002</c:v>
                </c:pt>
                <c:pt idx="28">
                  <c:v>June 2002</c:v>
                </c:pt>
                <c:pt idx="29">
                  <c:v>Jul. 2002</c:v>
                </c:pt>
                <c:pt idx="30">
                  <c:v>Aug. 2002</c:v>
                </c:pt>
                <c:pt idx="31">
                  <c:v>Sep. 2002</c:v>
                </c:pt>
                <c:pt idx="32">
                  <c:v>Oct. 2002</c:v>
                </c:pt>
                <c:pt idx="33">
                  <c:v>Nov. 2002</c:v>
                </c:pt>
                <c:pt idx="34">
                  <c:v>Dec. 2002</c:v>
                </c:pt>
                <c:pt idx="35">
                  <c:v>Jan. 2003</c:v>
                </c:pt>
                <c:pt idx="36">
                  <c:v>Feb. 2003</c:v>
                </c:pt>
                <c:pt idx="37">
                  <c:v>Mar. 2003</c:v>
                </c:pt>
                <c:pt idx="38">
                  <c:v>Apr. 2003</c:v>
                </c:pt>
                <c:pt idx="39">
                  <c:v>May  2003</c:v>
                </c:pt>
                <c:pt idx="40">
                  <c:v>June 2003</c:v>
                </c:pt>
                <c:pt idx="41">
                  <c:v>Jul. 2003</c:v>
                </c:pt>
                <c:pt idx="42">
                  <c:v>Aug. 2003</c:v>
                </c:pt>
                <c:pt idx="43">
                  <c:v>Sep. 2003</c:v>
                </c:pt>
                <c:pt idx="44">
                  <c:v>Oct. 2003</c:v>
                </c:pt>
                <c:pt idx="45">
                  <c:v>Nov. 2003</c:v>
                </c:pt>
                <c:pt idx="46">
                  <c:v>Dec. 2003</c:v>
                </c:pt>
                <c:pt idx="47">
                  <c:v>Jan. 2004</c:v>
                </c:pt>
                <c:pt idx="48">
                  <c:v>Feb. 2004</c:v>
                </c:pt>
                <c:pt idx="49">
                  <c:v>Mar. 2004</c:v>
                </c:pt>
                <c:pt idx="50">
                  <c:v>Apr. 2004</c:v>
                </c:pt>
                <c:pt idx="51">
                  <c:v>May  2004</c:v>
                </c:pt>
                <c:pt idx="52">
                  <c:v>June 2004</c:v>
                </c:pt>
                <c:pt idx="53">
                  <c:v>Jul. 2004</c:v>
                </c:pt>
                <c:pt idx="54">
                  <c:v>Aug. 2004</c:v>
                </c:pt>
                <c:pt idx="55">
                  <c:v>Sep. 2004</c:v>
                </c:pt>
                <c:pt idx="56">
                  <c:v>Oct. 2004</c:v>
                </c:pt>
                <c:pt idx="57">
                  <c:v>Nov. 2004</c:v>
                </c:pt>
                <c:pt idx="58">
                  <c:v>Dec. 2004</c:v>
                </c:pt>
                <c:pt idx="59">
                  <c:v>Jan. 2005</c:v>
                </c:pt>
                <c:pt idx="60">
                  <c:v>Feb. 2005</c:v>
                </c:pt>
                <c:pt idx="61">
                  <c:v>Mar. 2005</c:v>
                </c:pt>
                <c:pt idx="62">
                  <c:v>Apr. 2005</c:v>
                </c:pt>
                <c:pt idx="63">
                  <c:v>May  2005</c:v>
                </c:pt>
                <c:pt idx="64">
                  <c:v>June 2005</c:v>
                </c:pt>
                <c:pt idx="65">
                  <c:v>Jul. 2005</c:v>
                </c:pt>
                <c:pt idx="66">
                  <c:v>Aug. 2005</c:v>
                </c:pt>
                <c:pt idx="67">
                  <c:v>Sep. 2005</c:v>
                </c:pt>
                <c:pt idx="68">
                  <c:v>Oct. 2005</c:v>
                </c:pt>
                <c:pt idx="69">
                  <c:v>Nov. 2005</c:v>
                </c:pt>
                <c:pt idx="70">
                  <c:v>Dec. 2005</c:v>
                </c:pt>
                <c:pt idx="71">
                  <c:v>Jan. 2006</c:v>
                </c:pt>
                <c:pt idx="72">
                  <c:v>Feb. 2006</c:v>
                </c:pt>
                <c:pt idx="73">
                  <c:v>Mar. 2006</c:v>
                </c:pt>
                <c:pt idx="74">
                  <c:v>Apr. 2006</c:v>
                </c:pt>
                <c:pt idx="75">
                  <c:v>May  2006</c:v>
                </c:pt>
                <c:pt idx="76">
                  <c:v>June 2006</c:v>
                </c:pt>
                <c:pt idx="77">
                  <c:v>Jul. 2006</c:v>
                </c:pt>
                <c:pt idx="78">
                  <c:v>Aug. 2006</c:v>
                </c:pt>
                <c:pt idx="79">
                  <c:v>Sep. 2006</c:v>
                </c:pt>
                <c:pt idx="80">
                  <c:v>Oct. 2006</c:v>
                </c:pt>
                <c:pt idx="81">
                  <c:v>Nov. 2006</c:v>
                </c:pt>
                <c:pt idx="82">
                  <c:v>Dec. 2006</c:v>
                </c:pt>
                <c:pt idx="83">
                  <c:v>Jan. 2007</c:v>
                </c:pt>
                <c:pt idx="84">
                  <c:v>Feb. 2007</c:v>
                </c:pt>
                <c:pt idx="85">
                  <c:v>Mar. 2007</c:v>
                </c:pt>
                <c:pt idx="86">
                  <c:v>Apr. 2007</c:v>
                </c:pt>
                <c:pt idx="87">
                  <c:v>May  2007</c:v>
                </c:pt>
                <c:pt idx="88">
                  <c:v>June 2007</c:v>
                </c:pt>
                <c:pt idx="89">
                  <c:v>Jul. 2007</c:v>
                </c:pt>
                <c:pt idx="90">
                  <c:v>Aug. 2007</c:v>
                </c:pt>
                <c:pt idx="91">
                  <c:v>Sep. 2007</c:v>
                </c:pt>
                <c:pt idx="92">
                  <c:v>Oct. 2007</c:v>
                </c:pt>
                <c:pt idx="93">
                  <c:v>Nov. 2007</c:v>
                </c:pt>
                <c:pt idx="94">
                  <c:v>Dec. 2007</c:v>
                </c:pt>
                <c:pt idx="95">
                  <c:v>Jan. 2008</c:v>
                </c:pt>
                <c:pt idx="96">
                  <c:v>Feb. 2008</c:v>
                </c:pt>
                <c:pt idx="97">
                  <c:v>Mar. 2008</c:v>
                </c:pt>
                <c:pt idx="98">
                  <c:v>Apr. 2008</c:v>
                </c:pt>
                <c:pt idx="99">
                  <c:v>May  2008</c:v>
                </c:pt>
                <c:pt idx="100">
                  <c:v>June 2008</c:v>
                </c:pt>
                <c:pt idx="101">
                  <c:v>Jul. 2008</c:v>
                </c:pt>
                <c:pt idx="102">
                  <c:v>Aug. 2008</c:v>
                </c:pt>
                <c:pt idx="103">
                  <c:v>Sep. 2008</c:v>
                </c:pt>
                <c:pt idx="104">
                  <c:v>Oct. 2008</c:v>
                </c:pt>
                <c:pt idx="105">
                  <c:v>Nov. 2008</c:v>
                </c:pt>
                <c:pt idx="106">
                  <c:v>Dec. 2008</c:v>
                </c:pt>
                <c:pt idx="107">
                  <c:v>Jan. 2009</c:v>
                </c:pt>
                <c:pt idx="108">
                  <c:v>Feb. 2009</c:v>
                </c:pt>
                <c:pt idx="109">
                  <c:v>Mar. 2009</c:v>
                </c:pt>
                <c:pt idx="110">
                  <c:v>Apr. 2009</c:v>
                </c:pt>
                <c:pt idx="111">
                  <c:v>May  2009</c:v>
                </c:pt>
                <c:pt idx="112">
                  <c:v>June 2009</c:v>
                </c:pt>
                <c:pt idx="113">
                  <c:v>Jul. 2009</c:v>
                </c:pt>
                <c:pt idx="114">
                  <c:v>Aug. 2009</c:v>
                </c:pt>
                <c:pt idx="115">
                  <c:v>Sep. 2009</c:v>
                </c:pt>
                <c:pt idx="116">
                  <c:v>Oct. 2009</c:v>
                </c:pt>
                <c:pt idx="117">
                  <c:v>Nov. 2009</c:v>
                </c:pt>
                <c:pt idx="118">
                  <c:v>Dec. 2009</c:v>
                </c:pt>
                <c:pt idx="119">
                  <c:v>Jan. 2010</c:v>
                </c:pt>
                <c:pt idx="120">
                  <c:v>Feb. 2010</c:v>
                </c:pt>
                <c:pt idx="121">
                  <c:v>Mar. 2010</c:v>
                </c:pt>
                <c:pt idx="122">
                  <c:v>Apr. 2010</c:v>
                </c:pt>
                <c:pt idx="123">
                  <c:v>May  2010</c:v>
                </c:pt>
                <c:pt idx="124">
                  <c:v>June 2010</c:v>
                </c:pt>
                <c:pt idx="125">
                  <c:v>Jul. 2010</c:v>
                </c:pt>
                <c:pt idx="126">
                  <c:v>Aug. 2010</c:v>
                </c:pt>
                <c:pt idx="127">
                  <c:v>Sep. 2010</c:v>
                </c:pt>
                <c:pt idx="128">
                  <c:v>Oct. 2010</c:v>
                </c:pt>
                <c:pt idx="129">
                  <c:v>Nov. 2010</c:v>
                </c:pt>
                <c:pt idx="130">
                  <c:v>Dec. 2010</c:v>
                </c:pt>
                <c:pt idx="131">
                  <c:v>Jan. 2011</c:v>
                </c:pt>
                <c:pt idx="132">
                  <c:v>Feb. 2011</c:v>
                </c:pt>
                <c:pt idx="133">
                  <c:v>Mar. 2011</c:v>
                </c:pt>
                <c:pt idx="134">
                  <c:v>Apr. 2011</c:v>
                </c:pt>
                <c:pt idx="135">
                  <c:v>May  2011</c:v>
                </c:pt>
                <c:pt idx="136">
                  <c:v>June 2011</c:v>
                </c:pt>
                <c:pt idx="137">
                  <c:v>Jul. 2011</c:v>
                </c:pt>
                <c:pt idx="138">
                  <c:v>Aug. 2011</c:v>
                </c:pt>
                <c:pt idx="139">
                  <c:v>Sep. 2011</c:v>
                </c:pt>
                <c:pt idx="140">
                  <c:v>Oct. 2011</c:v>
                </c:pt>
                <c:pt idx="141">
                  <c:v>Nov. 2011</c:v>
                </c:pt>
                <c:pt idx="142">
                  <c:v>Dec. 2011</c:v>
                </c:pt>
                <c:pt idx="143">
                  <c:v>Jan. 2012</c:v>
                </c:pt>
                <c:pt idx="144">
                  <c:v>Feb. 2012</c:v>
                </c:pt>
                <c:pt idx="145">
                  <c:v>Mar. 2012</c:v>
                </c:pt>
                <c:pt idx="146">
                  <c:v>Apr. 2012</c:v>
                </c:pt>
                <c:pt idx="147">
                  <c:v>May  2012</c:v>
                </c:pt>
                <c:pt idx="148">
                  <c:v>June 2012</c:v>
                </c:pt>
                <c:pt idx="149">
                  <c:v>Jul. 2012</c:v>
                </c:pt>
                <c:pt idx="150">
                  <c:v>Aug. 2012</c:v>
                </c:pt>
                <c:pt idx="151">
                  <c:v>Sep. 2012</c:v>
                </c:pt>
                <c:pt idx="152">
                  <c:v>Oct. 2012</c:v>
                </c:pt>
                <c:pt idx="153">
                  <c:v>Nov. 2012</c:v>
                </c:pt>
                <c:pt idx="154">
                  <c:v>Dec. 2012</c:v>
                </c:pt>
                <c:pt idx="155">
                  <c:v>Jan. 2013</c:v>
                </c:pt>
                <c:pt idx="156">
                  <c:v>Feb. 2013</c:v>
                </c:pt>
                <c:pt idx="157">
                  <c:v>Mar. 2013</c:v>
                </c:pt>
                <c:pt idx="158">
                  <c:v>Apr. 2013</c:v>
                </c:pt>
                <c:pt idx="159">
                  <c:v>May  2013</c:v>
                </c:pt>
                <c:pt idx="160">
                  <c:v>June 2013</c:v>
                </c:pt>
                <c:pt idx="161">
                  <c:v>Jul. 2013</c:v>
                </c:pt>
                <c:pt idx="162">
                  <c:v>Aug. 2013</c:v>
                </c:pt>
                <c:pt idx="163">
                  <c:v>Sep. 2013</c:v>
                </c:pt>
                <c:pt idx="164">
                  <c:v>Oct. 2013</c:v>
                </c:pt>
                <c:pt idx="165">
                  <c:v>Nov. 2013</c:v>
                </c:pt>
                <c:pt idx="166">
                  <c:v>Dec. 2013</c:v>
                </c:pt>
                <c:pt idx="167">
                  <c:v>Jan. 2014</c:v>
                </c:pt>
                <c:pt idx="168">
                  <c:v>Feb. 2014</c:v>
                </c:pt>
                <c:pt idx="169">
                  <c:v>Mar. 2014</c:v>
                </c:pt>
                <c:pt idx="170">
                  <c:v>Apr. 2014</c:v>
                </c:pt>
                <c:pt idx="171">
                  <c:v>May  2014</c:v>
                </c:pt>
                <c:pt idx="172">
                  <c:v>June 2014</c:v>
                </c:pt>
                <c:pt idx="173">
                  <c:v>Jul. 2014</c:v>
                </c:pt>
                <c:pt idx="174">
                  <c:v>Aug. 2014</c:v>
                </c:pt>
                <c:pt idx="175">
                  <c:v>Sep. 2014</c:v>
                </c:pt>
                <c:pt idx="176">
                  <c:v>Oct. 2014</c:v>
                </c:pt>
                <c:pt idx="177">
                  <c:v>Nov. 2014</c:v>
                </c:pt>
                <c:pt idx="178">
                  <c:v>Dec. 2014</c:v>
                </c:pt>
                <c:pt idx="179">
                  <c:v>Jan. 2015</c:v>
                </c:pt>
                <c:pt idx="180">
                  <c:v>Feb. 2015</c:v>
                </c:pt>
                <c:pt idx="181">
                  <c:v>Mar. 2015</c:v>
                </c:pt>
                <c:pt idx="182">
                  <c:v>Apr. 2015</c:v>
                </c:pt>
                <c:pt idx="183">
                  <c:v>May  2015</c:v>
                </c:pt>
                <c:pt idx="184">
                  <c:v>June 2015</c:v>
                </c:pt>
                <c:pt idx="185">
                  <c:v>Jul. 2015</c:v>
                </c:pt>
                <c:pt idx="186">
                  <c:v>Aug. 2015</c:v>
                </c:pt>
                <c:pt idx="187">
                  <c:v>Sep. 2015</c:v>
                </c:pt>
                <c:pt idx="188">
                  <c:v>Oct. 2015</c:v>
                </c:pt>
                <c:pt idx="189">
                  <c:v>Nov. 2015</c:v>
                </c:pt>
                <c:pt idx="190">
                  <c:v>Dec. 2015</c:v>
                </c:pt>
                <c:pt idx="191">
                  <c:v>Jan. 2016</c:v>
                </c:pt>
                <c:pt idx="192">
                  <c:v>Feb. 2016</c:v>
                </c:pt>
                <c:pt idx="193">
                  <c:v>Mar. 2016</c:v>
                </c:pt>
                <c:pt idx="194">
                  <c:v>Apr. 2016</c:v>
                </c:pt>
                <c:pt idx="195">
                  <c:v>May  2016</c:v>
                </c:pt>
                <c:pt idx="196">
                  <c:v>June 2016</c:v>
                </c:pt>
                <c:pt idx="197">
                  <c:v>Jul. 2016</c:v>
                </c:pt>
                <c:pt idx="198">
                  <c:v>Aug. 2016</c:v>
                </c:pt>
                <c:pt idx="199">
                  <c:v>Sep. 2016</c:v>
                </c:pt>
                <c:pt idx="200">
                  <c:v>Oct. 2016</c:v>
                </c:pt>
                <c:pt idx="201">
                  <c:v>Nov. 2016</c:v>
                </c:pt>
                <c:pt idx="202">
                  <c:v>Dec. 2016</c:v>
                </c:pt>
                <c:pt idx="203">
                  <c:v>Jan. 2017</c:v>
                </c:pt>
                <c:pt idx="204">
                  <c:v>Feb. 2017</c:v>
                </c:pt>
                <c:pt idx="205">
                  <c:v>Mar. 2017</c:v>
                </c:pt>
                <c:pt idx="206">
                  <c:v>Apr. 2017</c:v>
                </c:pt>
                <c:pt idx="207">
                  <c:v>May  2017</c:v>
                </c:pt>
                <c:pt idx="208">
                  <c:v>June 2017</c:v>
                </c:pt>
                <c:pt idx="209">
                  <c:v>Jul. 2017</c:v>
                </c:pt>
                <c:pt idx="210">
                  <c:v>Aug. 2017</c:v>
                </c:pt>
                <c:pt idx="211">
                  <c:v>Sep. 2017</c:v>
                </c:pt>
                <c:pt idx="212">
                  <c:v>Oct. 2017</c:v>
                </c:pt>
                <c:pt idx="213">
                  <c:v>Nov. 2017</c:v>
                </c:pt>
                <c:pt idx="214">
                  <c:v>Dec. 2017</c:v>
                </c:pt>
                <c:pt idx="215">
                  <c:v>Jan. 2018</c:v>
                </c:pt>
                <c:pt idx="216">
                  <c:v>Feb. 2018</c:v>
                </c:pt>
                <c:pt idx="217">
                  <c:v>Mar. 2018</c:v>
                </c:pt>
                <c:pt idx="218">
                  <c:v>Apr. 2018</c:v>
                </c:pt>
                <c:pt idx="219">
                  <c:v>May  2018</c:v>
                </c:pt>
                <c:pt idx="220">
                  <c:v>June 2018</c:v>
                </c:pt>
                <c:pt idx="221">
                  <c:v>Jul. 2018</c:v>
                </c:pt>
                <c:pt idx="222">
                  <c:v>Aug. 2018</c:v>
                </c:pt>
                <c:pt idx="223">
                  <c:v>Sep. 2018</c:v>
                </c:pt>
                <c:pt idx="224">
                  <c:v>Oct. 2018</c:v>
                </c:pt>
                <c:pt idx="225">
                  <c:v>Nov. 2018</c:v>
                </c:pt>
                <c:pt idx="226">
                  <c:v>Dec. 2018</c:v>
                </c:pt>
                <c:pt idx="227">
                  <c:v>Jan. 2019</c:v>
                </c:pt>
                <c:pt idx="228">
                  <c:v>Feb. 2019</c:v>
                </c:pt>
              </c:strCache>
            </c:strRef>
          </c:cat>
          <c:val>
            <c:numRef>
              <c:f>'Figure 2'!$C$8:$C$236</c:f>
              <c:numCache>
                <c:formatCode>General</c:formatCode>
                <c:ptCount val="229"/>
                <c:pt idx="0">
                  <c:v>5.0010206164523279</c:v>
                </c:pt>
                <c:pt idx="1">
                  <c:v>0.33048211508553987</c:v>
                </c:pt>
                <c:pt idx="2">
                  <c:v>-6.0647161402828953</c:v>
                </c:pt>
                <c:pt idx="3">
                  <c:v>9.8391089108910972</c:v>
                </c:pt>
                <c:pt idx="4">
                  <c:v>6.0845070422535255</c:v>
                </c:pt>
                <c:pt idx="5">
                  <c:v>-2.6022304832713732</c:v>
                </c:pt>
                <c:pt idx="6">
                  <c:v>3.1806615776081424</c:v>
                </c:pt>
                <c:pt idx="7">
                  <c:v>7.3982737361282283</c:v>
                </c:pt>
                <c:pt idx="8">
                  <c:v>-1.148105625717559</c:v>
                </c:pt>
                <c:pt idx="9">
                  <c:v>2.6879044300647044</c:v>
                </c:pt>
                <c:pt idx="10">
                  <c:v>-6.4630796574566399E-2</c:v>
                </c:pt>
                <c:pt idx="11">
                  <c:v>-1.3742926434923224</c:v>
                </c:pt>
                <c:pt idx="12">
                  <c:v>-5.5245901639344224</c:v>
                </c:pt>
                <c:pt idx="13">
                  <c:v>-5.5353114697206394</c:v>
                </c:pt>
                <c:pt idx="14">
                  <c:v>0.86333578251285614</c:v>
                </c:pt>
                <c:pt idx="15">
                  <c:v>0.63740666545256131</c:v>
                </c:pt>
                <c:pt idx="16">
                  <c:v>-3.0763662685486715</c:v>
                </c:pt>
                <c:pt idx="17">
                  <c:v>-7.2068707991038075</c:v>
                </c:pt>
                <c:pt idx="18">
                  <c:v>0.82494969818912789</c:v>
                </c:pt>
                <c:pt idx="19">
                  <c:v>-4.4901217321891842</c:v>
                </c:pt>
                <c:pt idx="20">
                  <c:v>-9.632260760551608</c:v>
                </c:pt>
                <c:pt idx="21">
                  <c:v>-3.7225433526011549</c:v>
                </c:pt>
                <c:pt idx="22">
                  <c:v>0.1200768491834706</c:v>
                </c:pt>
                <c:pt idx="23">
                  <c:v>0.4317582153993757</c:v>
                </c:pt>
                <c:pt idx="24">
                  <c:v>1.671841413900174</c:v>
                </c:pt>
                <c:pt idx="25">
                  <c:v>12.191684284707534</c:v>
                </c:pt>
                <c:pt idx="26">
                  <c:v>4.9623115577889543</c:v>
                </c:pt>
                <c:pt idx="27">
                  <c:v>0.2593257530420815</c:v>
                </c:pt>
                <c:pt idx="28">
                  <c:v>-2.1886191802626374</c:v>
                </c:pt>
                <c:pt idx="29">
                  <c:v>1.647681041497157</c:v>
                </c:pt>
                <c:pt idx="30">
                  <c:v>1.4608765259155574</c:v>
                </c:pt>
                <c:pt idx="31">
                  <c:v>5.4832347140039337</c:v>
                </c:pt>
                <c:pt idx="32">
                  <c:v>1.2341062079282044</c:v>
                </c:pt>
                <c:pt idx="33">
                  <c:v>-5.0978943479866965</c:v>
                </c:pt>
                <c:pt idx="34">
                  <c:v>9.5173219151420785</c:v>
                </c:pt>
                <c:pt idx="35">
                  <c:v>7.8016705171494456</c:v>
                </c:pt>
                <c:pt idx="36">
                  <c:v>10.863831190240692</c:v>
                </c:pt>
                <c:pt idx="37">
                  <c:v>-9.4572490706319705</c:v>
                </c:pt>
                <c:pt idx="38">
                  <c:v>-9.1640663491542078</c:v>
                </c:pt>
                <c:pt idx="39">
                  <c:v>3.6883022961489766</c:v>
                </c:pt>
                <c:pt idx="40">
                  <c:v>1.8308631211856969</c:v>
                </c:pt>
                <c:pt idx="41">
                  <c:v>-1.1472602739726057</c:v>
                </c:pt>
                <c:pt idx="42">
                  <c:v>2.2345401004677052</c:v>
                </c:pt>
                <c:pt idx="43">
                  <c:v>-4.2019654354456177</c:v>
                </c:pt>
                <c:pt idx="44">
                  <c:v>4.8991864166961507</c:v>
                </c:pt>
                <c:pt idx="45">
                  <c:v>0.35407182599898979</c:v>
                </c:pt>
                <c:pt idx="46">
                  <c:v>7.6108870967741833</c:v>
                </c:pt>
                <c:pt idx="47">
                  <c:v>2.9352068696331144</c:v>
                </c:pt>
                <c:pt idx="48">
                  <c:v>-1.6229334142272218</c:v>
                </c:pt>
                <c:pt idx="49">
                  <c:v>4.6870181930311539</c:v>
                </c:pt>
                <c:pt idx="50">
                  <c:v>1.0898379970544843</c:v>
                </c:pt>
                <c:pt idx="51">
                  <c:v>5.8712121212121229</c:v>
                </c:pt>
                <c:pt idx="52">
                  <c:v>-2.4494289252786583</c:v>
                </c:pt>
                <c:pt idx="53">
                  <c:v>2.3134433629566944</c:v>
                </c:pt>
                <c:pt idx="54">
                  <c:v>3.7088101475251589</c:v>
                </c:pt>
                <c:pt idx="55">
                  <c:v>-2.166976867854288</c:v>
                </c:pt>
                <c:pt idx="56">
                  <c:v>9.5801059926620429</c:v>
                </c:pt>
                <c:pt idx="57">
                  <c:v>-5.6299603174603252</c:v>
                </c:pt>
                <c:pt idx="58">
                  <c:v>-0.81471747700392949</c:v>
                </c:pt>
                <c:pt idx="59">
                  <c:v>5.9353471118176859</c:v>
                </c:pt>
                <c:pt idx="60">
                  <c:v>3.264132066033016</c:v>
                </c:pt>
                <c:pt idx="61">
                  <c:v>9.6403051955916297</c:v>
                </c:pt>
                <c:pt idx="62">
                  <c:v>0.40870429691815369</c:v>
                </c:pt>
                <c:pt idx="63">
                  <c:v>-4.3564356435643647</c:v>
                </c:pt>
                <c:pt idx="64">
                  <c:v>8.247066942719119</c:v>
                </c:pt>
                <c:pt idx="65">
                  <c:v>3.846562533205828</c:v>
                </c:pt>
                <c:pt idx="66">
                  <c:v>9.0760257853269106</c:v>
                </c:pt>
                <c:pt idx="67">
                  <c:v>5.7035647279549835</c:v>
                </c:pt>
                <c:pt idx="68">
                  <c:v>-0.87859424920128593</c:v>
                </c:pt>
                <c:pt idx="69">
                  <c:v>-7.4312830154892993</c:v>
                </c:pt>
                <c:pt idx="70">
                  <c:v>7.0122835864203497</c:v>
                </c:pt>
                <c:pt idx="71">
                  <c:v>-0.3976861894432373</c:v>
                </c:pt>
                <c:pt idx="72">
                  <c:v>-2.8402903811252354</c:v>
                </c:pt>
                <c:pt idx="73">
                  <c:v>6.5377790230697105E-2</c:v>
                </c:pt>
                <c:pt idx="74">
                  <c:v>8.6335635616949791</c:v>
                </c:pt>
                <c:pt idx="75">
                  <c:v>0.69593607698256055</c:v>
                </c:pt>
                <c:pt idx="76">
                  <c:v>-1.9283276450511988</c:v>
                </c:pt>
                <c:pt idx="77">
                  <c:v>4.802505655124409</c:v>
                </c:pt>
                <c:pt idx="78">
                  <c:v>0.94637223974763462</c:v>
                </c:pt>
                <c:pt idx="79">
                  <c:v>-11.70230263157894</c:v>
                </c:pt>
                <c:pt idx="80">
                  <c:v>-0.95929961814287146</c:v>
                </c:pt>
                <c:pt idx="81">
                  <c:v>3.601655068647732</c:v>
                </c:pt>
                <c:pt idx="82">
                  <c:v>0.94399564309702466</c:v>
                </c:pt>
                <c:pt idx="83">
                  <c:v>-6.1145580433414244</c:v>
                </c:pt>
                <c:pt idx="84">
                  <c:v>6.5702518915812664</c:v>
                </c:pt>
                <c:pt idx="85">
                  <c:v>2.058056978520721</c:v>
                </c:pt>
                <c:pt idx="86">
                  <c:v>5.7150405072208486</c:v>
                </c:pt>
                <c:pt idx="87">
                  <c:v>0.63306955435235746</c:v>
                </c:pt>
                <c:pt idx="88">
                  <c:v>1.1671219269927957</c:v>
                </c:pt>
                <c:pt idx="89">
                  <c:v>2.2582228767795822</c:v>
                </c:pt>
                <c:pt idx="90">
                  <c:v>-3.4885581693070886</c:v>
                </c:pt>
                <c:pt idx="91">
                  <c:v>5.5795058862543438</c:v>
                </c:pt>
                <c:pt idx="92">
                  <c:v>5.9756576364350327</c:v>
                </c:pt>
                <c:pt idx="93">
                  <c:v>7.8097213989330099</c:v>
                </c:pt>
                <c:pt idx="94">
                  <c:v>-0.23367697594501952</c:v>
                </c:pt>
                <c:pt idx="95">
                  <c:v>5.9727197575089663</c:v>
                </c:pt>
                <c:pt idx="96">
                  <c:v>4.5634791653123452</c:v>
                </c:pt>
                <c:pt idx="97">
                  <c:v>7.6903947777432418</c:v>
                </c:pt>
                <c:pt idx="98">
                  <c:v>4.8435515529384681</c:v>
                </c:pt>
                <c:pt idx="99">
                  <c:v>8.4576840482352207</c:v>
                </c:pt>
                <c:pt idx="100">
                  <c:v>6.1430674722038869</c:v>
                </c:pt>
                <c:pt idx="101">
                  <c:v>0.8705218347921716</c:v>
                </c:pt>
                <c:pt idx="102">
                  <c:v>-12.08686993219213</c:v>
                </c:pt>
                <c:pt idx="103">
                  <c:v>-9.6979503775620373</c:v>
                </c:pt>
                <c:pt idx="104">
                  <c:v>-18.892605423485843</c:v>
                </c:pt>
                <c:pt idx="105">
                  <c:v>-15.317770086162454</c:v>
                </c:pt>
                <c:pt idx="106">
                  <c:v>-11.853204626489257</c:v>
                </c:pt>
                <c:pt idx="107">
                  <c:v>-0.13812154696132653</c:v>
                </c:pt>
                <c:pt idx="108">
                  <c:v>-4.9002173483501226</c:v>
                </c:pt>
                <c:pt idx="109">
                  <c:v>1.2674007895283594</c:v>
                </c:pt>
                <c:pt idx="110">
                  <c:v>1.5900697578990532</c:v>
                </c:pt>
                <c:pt idx="111">
                  <c:v>8.4317883469655595</c:v>
                </c:pt>
                <c:pt idx="112">
                  <c:v>10.178804246600864</c:v>
                </c:pt>
                <c:pt idx="113">
                  <c:v>-4.5980897641788498</c:v>
                </c:pt>
                <c:pt idx="114">
                  <c:v>7.3535926286878688</c:v>
                </c:pt>
                <c:pt idx="115">
                  <c:v>-2.9545266980275633</c:v>
                </c:pt>
                <c:pt idx="116">
                  <c:v>7.0584233353176273</c:v>
                </c:pt>
                <c:pt idx="117">
                  <c:v>3.9002303598379622</c:v>
                </c:pt>
                <c:pt idx="118">
                  <c:v>2.4770642201834714</c:v>
                </c:pt>
                <c:pt idx="119">
                  <c:v>3.4392718591465337</c:v>
                </c:pt>
                <c:pt idx="120">
                  <c:v>-2.6685899747565935</c:v>
                </c:pt>
                <c:pt idx="121">
                  <c:v>2.1637643571693341</c:v>
                </c:pt>
                <c:pt idx="122">
                  <c:v>4.2503807935011135</c:v>
                </c:pt>
                <c:pt idx="123">
                  <c:v>-5.308564669867109</c:v>
                </c:pt>
                <c:pt idx="124">
                  <c:v>-0.94048493754592299</c:v>
                </c:pt>
                <c:pt idx="125">
                  <c:v>-0.64530485091233092</c:v>
                </c:pt>
                <c:pt idx="126">
                  <c:v>2.8742067935797113</c:v>
                </c:pt>
                <c:pt idx="127">
                  <c:v>1.4150943396226332</c:v>
                </c:pt>
                <c:pt idx="128">
                  <c:v>4.6797853309481159</c:v>
                </c:pt>
                <c:pt idx="129">
                  <c:v>4.0809351288536462</c:v>
                </c:pt>
                <c:pt idx="130">
                  <c:v>6.0357283593852609</c:v>
                </c:pt>
                <c:pt idx="131">
                  <c:v>4.5029420873335466</c:v>
                </c:pt>
                <c:pt idx="132">
                  <c:v>4.9312470365101904</c:v>
                </c:pt>
                <c:pt idx="133">
                  <c:v>4.3154089471306003</c:v>
                </c:pt>
                <c:pt idx="134">
                  <c:v>5.2631578947368416</c:v>
                </c:pt>
                <c:pt idx="135">
                  <c:v>-4.6244855967078236</c:v>
                </c:pt>
                <c:pt idx="136">
                  <c:v>-0.23191845100048911</c:v>
                </c:pt>
                <c:pt idx="137">
                  <c:v>2.2272678127365144</c:v>
                </c:pt>
                <c:pt idx="138">
                  <c:v>-2.5489159175039626</c:v>
                </c:pt>
                <c:pt idx="139">
                  <c:v>-0.28760581723464357</c:v>
                </c:pt>
                <c:pt idx="140">
                  <c:v>-3.6734693877551021</c:v>
                </c:pt>
                <c:pt idx="141">
                  <c:v>0.96045197740112354</c:v>
                </c:pt>
                <c:pt idx="142">
                  <c:v>-2.1936205931729087</c:v>
                </c:pt>
                <c:pt idx="143">
                  <c:v>1.7679368348781344</c:v>
                </c:pt>
                <c:pt idx="144">
                  <c:v>4.4470680834317173</c:v>
                </c:pt>
                <c:pt idx="145">
                  <c:v>2.5783184411669673</c:v>
                </c:pt>
                <c:pt idx="146">
                  <c:v>-3.0382536600724102</c:v>
                </c:pt>
                <c:pt idx="147">
                  <c:v>-5.7527870981707956</c:v>
                </c:pt>
                <c:pt idx="148">
                  <c:v>-8.1424059718633401</c:v>
                </c:pt>
                <c:pt idx="149">
                  <c:v>4.450834531474654</c:v>
                </c:pt>
                <c:pt idx="150">
                  <c:v>4.518522951702665</c:v>
                </c:pt>
                <c:pt idx="151">
                  <c:v>1.4544205222171442</c:v>
                </c:pt>
                <c:pt idx="152">
                  <c:v>-0.29348684953155563</c:v>
                </c:pt>
                <c:pt idx="153">
                  <c:v>-1.0755122834823987</c:v>
                </c:pt>
                <c:pt idx="154">
                  <c:v>-0.46921492332341108</c:v>
                </c:pt>
                <c:pt idx="155">
                  <c:v>2.0236863286190698</c:v>
                </c:pt>
                <c:pt idx="156">
                  <c:v>1.8821142792742045</c:v>
                </c:pt>
                <c:pt idx="157">
                  <c:v>-3.9601769911504561</c:v>
                </c:pt>
                <c:pt idx="158">
                  <c:v>-3.2653766413268763</c:v>
                </c:pt>
                <c:pt idx="159">
                  <c:v>-1.5181282371852185</c:v>
                </c:pt>
                <c:pt idx="160">
                  <c:v>-1.4387619393060063</c:v>
                </c:pt>
                <c:pt idx="161">
                  <c:v>1.4168302257114833</c:v>
                </c:pt>
                <c:pt idx="162">
                  <c:v>2.316298760205632</c:v>
                </c:pt>
                <c:pt idx="163">
                  <c:v>0.31918666509043153</c:v>
                </c:pt>
                <c:pt idx="164">
                  <c:v>-1.2078717888286656</c:v>
                </c:pt>
                <c:pt idx="165">
                  <c:v>-0.75744020993617334</c:v>
                </c:pt>
                <c:pt idx="166">
                  <c:v>1.9110576923076963</c:v>
                </c:pt>
                <c:pt idx="167">
                  <c:v>-1.4565396862837592</c:v>
                </c:pt>
                <c:pt idx="168">
                  <c:v>2.5372509125725453</c:v>
                </c:pt>
                <c:pt idx="169">
                  <c:v>-2.2293551210971656</c:v>
                </c:pt>
                <c:pt idx="170">
                  <c:v>-0.28054676774309012</c:v>
                </c:pt>
                <c:pt idx="171">
                  <c:v>-7.1830480067044497E-2</c:v>
                </c:pt>
                <c:pt idx="172">
                  <c:v>0.55708637833952723</c:v>
                </c:pt>
                <c:pt idx="173">
                  <c:v>-2.5078930124501149</c:v>
                </c:pt>
                <c:pt idx="174">
                  <c:v>-2.9329096908224264</c:v>
                </c:pt>
                <c:pt idx="175">
                  <c:v>-3.9279869067103164</c:v>
                </c:pt>
                <c:pt idx="176">
                  <c:v>-6.3753112305071538</c:v>
                </c:pt>
                <c:pt idx="177">
                  <c:v>-6.6414724613338807</c:v>
                </c:pt>
                <c:pt idx="178">
                  <c:v>-12.068965517241386</c:v>
                </c:pt>
                <c:pt idx="179">
                  <c:v>-12.668371696504689</c:v>
                </c:pt>
                <c:pt idx="180">
                  <c:v>6.6380320187426767</c:v>
                </c:pt>
                <c:pt idx="181">
                  <c:v>-2.6180886122299518</c:v>
                </c:pt>
                <c:pt idx="182">
                  <c:v>2.011656326377139</c:v>
                </c:pt>
                <c:pt idx="183">
                  <c:v>4.6903796535200915</c:v>
                </c:pt>
                <c:pt idx="184">
                  <c:v>-2.7638412111609898</c:v>
                </c:pt>
                <c:pt idx="185">
                  <c:v>-6.4995021272743667</c:v>
                </c:pt>
                <c:pt idx="186">
                  <c:v>-9.2264498015296734</c:v>
                </c:pt>
                <c:pt idx="187">
                  <c:v>-1.0452218430034173</c:v>
                </c:pt>
                <c:pt idx="188">
                  <c:v>0.30178917870230776</c:v>
                </c:pt>
                <c:pt idx="189">
                  <c:v>-6.5441650548033561</c:v>
                </c:pt>
                <c:pt idx="190">
                  <c:v>-8.6926526388409826</c:v>
                </c:pt>
                <c:pt idx="191">
                  <c:v>-8.4498174033496962</c:v>
                </c:pt>
                <c:pt idx="192">
                  <c:v>4.0027510316368593</c:v>
                </c:pt>
                <c:pt idx="193">
                  <c:v>7.8561036899880943</c:v>
                </c:pt>
                <c:pt idx="194">
                  <c:v>4.9908031882280905</c:v>
                </c:pt>
                <c:pt idx="195">
                  <c:v>5.5244101845363112</c:v>
                </c:pt>
                <c:pt idx="196">
                  <c:v>4.139457664637531</c:v>
                </c:pt>
                <c:pt idx="197">
                  <c:v>-0.76522478478052802</c:v>
                </c:pt>
                <c:pt idx="198">
                  <c:v>1.1781086001927752</c:v>
                </c:pt>
                <c:pt idx="199">
                  <c:v>0.20112204932782654</c:v>
                </c:pt>
                <c:pt idx="200">
                  <c:v>4.2150855694063063</c:v>
                </c:pt>
                <c:pt idx="201">
                  <c:v>-2.6659908768373133</c:v>
                </c:pt>
                <c:pt idx="202">
                  <c:v>10.310352009997924</c:v>
                </c:pt>
                <c:pt idx="203">
                  <c:v>2.2469788519637417</c:v>
                </c:pt>
                <c:pt idx="204">
                  <c:v>0.79409048938134763</c:v>
                </c:pt>
                <c:pt idx="205">
                  <c:v>-4.2689629901062629</c:v>
                </c:pt>
                <c:pt idx="206">
                  <c:v>0.12440191387559374</c:v>
                </c:pt>
                <c:pt idx="207">
                  <c:v>-2.446717002771674</c:v>
                </c:pt>
                <c:pt idx="208">
                  <c:v>-4.0364455765650931</c:v>
                </c:pt>
                <c:pt idx="209">
                  <c:v>1.4599285349668123</c:v>
                </c:pt>
                <c:pt idx="210">
                  <c:v>3.6425840209297693</c:v>
                </c:pt>
                <c:pt idx="211">
                  <c:v>3.9417475728155362</c:v>
                </c:pt>
                <c:pt idx="212">
                  <c:v>1.9148141229217235</c:v>
                </c:pt>
                <c:pt idx="213">
                  <c:v>4.637521767024106</c:v>
                </c:pt>
                <c:pt idx="214">
                  <c:v>0.77953928352456914</c:v>
                </c:pt>
                <c:pt idx="215">
                  <c:v>7.8654614983486857</c:v>
                </c:pt>
                <c:pt idx="216">
                  <c:v>-4.5282410764644307</c:v>
                </c:pt>
                <c:pt idx="217">
                  <c:v>0.3544602920077658</c:v>
                </c:pt>
                <c:pt idx="218">
                  <c:v>4.5160205197208008</c:v>
                </c:pt>
                <c:pt idx="219">
                  <c:v>2.9369166398455149</c:v>
                </c:pt>
                <c:pt idx="220">
                  <c:v>-0.84421167826155896</c:v>
                </c:pt>
                <c:pt idx="221">
                  <c:v>-1.8210484824595887</c:v>
                </c:pt>
                <c:pt idx="222">
                  <c:v>-0.60221615545206353</c:v>
                </c:pt>
                <c:pt idx="223">
                  <c:v>3.6755796106309049</c:v>
                </c:pt>
                <c:pt idx="224">
                  <c:v>3.038803179055638</c:v>
                </c:pt>
                <c:pt idx="225">
                  <c:v>-9.3390804597701216</c:v>
                </c:pt>
                <c:pt idx="226">
                  <c:v>-7.1398782217032295</c:v>
                </c:pt>
                <c:pt idx="227">
                  <c:v>0.61079673044103733</c:v>
                </c:pt>
                <c:pt idx="228">
                  <c:v>3.5978930452638167</c:v>
                </c:pt>
              </c:numCache>
            </c:numRef>
          </c:val>
          <c:extLst>
            <c:ext xmlns:c16="http://schemas.microsoft.com/office/drawing/2014/chart" uri="{C3380CC4-5D6E-409C-BE32-E72D297353CC}">
              <c16:uniqueId val="{00000000-9914-4493-B0E5-83C3110C8AFF}"/>
            </c:ext>
          </c:extLst>
        </c:ser>
        <c:dLbls>
          <c:showLegendKey val="0"/>
          <c:showVal val="0"/>
          <c:showCatName val="0"/>
          <c:showSerName val="0"/>
          <c:showPercent val="0"/>
          <c:showBubbleSize val="0"/>
        </c:dLbls>
        <c:gapWidth val="219"/>
        <c:overlap val="-27"/>
        <c:axId val="560701872"/>
        <c:axId val="560702528"/>
      </c:barChart>
      <c:catAx>
        <c:axId val="5607018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414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560702528"/>
        <c:crosses val="autoZero"/>
        <c:auto val="1"/>
        <c:lblAlgn val="ctr"/>
        <c:lblOffset val="100"/>
        <c:tickLblSkip val="4"/>
        <c:noMultiLvlLbl val="0"/>
      </c:catAx>
      <c:valAx>
        <c:axId val="560702528"/>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560701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747140340686897"/>
          <c:y val="0.28215021607347684"/>
          <c:w val="0.75237145829514707"/>
          <c:h val="0.69528647718866288"/>
        </c:manualLayout>
      </c:layout>
      <c:pie3DChart>
        <c:varyColors val="1"/>
        <c:dLbls>
          <c:showLegendKey val="0"/>
          <c:showVal val="1"/>
          <c:showCatName val="1"/>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CH"/>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'Figure 4'!$A$8</c:f>
              <c:strCache>
                <c:ptCount val="1"/>
                <c:pt idx="0">
                  <c:v>UNCTAD Commodity Price Index, right axis</c:v>
                </c:pt>
              </c:strCache>
            </c:strRef>
          </c:tx>
          <c:spPr>
            <a:ln w="12700" cap="rnd">
              <a:solidFill>
                <a:schemeClr val="bg1">
                  <a:lumMod val="50000"/>
                </a:schemeClr>
              </a:solidFill>
              <a:prstDash val="dash"/>
              <a:round/>
            </a:ln>
            <a:effectLst/>
          </c:spPr>
          <c:marker>
            <c:symbol val="none"/>
          </c:marker>
          <c:cat>
            <c:strRef>
              <c:f>'Figure 4'!$B$6:$R$6</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'Figure 4'!$B$8:$R$8</c:f>
              <c:numCache>
                <c:formatCode>General</c:formatCode>
                <c:ptCount val="17"/>
                <c:pt idx="0">
                  <c:v>55.45</c:v>
                </c:pt>
                <c:pt idx="1">
                  <c:v>50.84</c:v>
                </c:pt>
                <c:pt idx="2">
                  <c:v>49.58</c:v>
                </c:pt>
                <c:pt idx="3">
                  <c:v>59.35</c:v>
                </c:pt>
                <c:pt idx="4">
                  <c:v>71.64</c:v>
                </c:pt>
                <c:pt idx="5">
                  <c:v>96.95</c:v>
                </c:pt>
                <c:pt idx="6">
                  <c:v>112.15</c:v>
                </c:pt>
                <c:pt idx="7">
                  <c:v>123.78</c:v>
                </c:pt>
                <c:pt idx="8">
                  <c:v>165.36</c:v>
                </c:pt>
                <c:pt idx="9">
                  <c:v>113.34</c:v>
                </c:pt>
                <c:pt idx="10">
                  <c:v>141.04</c:v>
                </c:pt>
                <c:pt idx="11">
                  <c:v>181.03</c:v>
                </c:pt>
                <c:pt idx="12">
                  <c:v>176.06</c:v>
                </c:pt>
                <c:pt idx="13">
                  <c:v>169.76</c:v>
                </c:pt>
                <c:pt idx="14">
                  <c:v>156.63999999999999</c:v>
                </c:pt>
                <c:pt idx="15">
                  <c:v>100</c:v>
                </c:pt>
                <c:pt idx="16">
                  <c:v>90.06</c:v>
                </c:pt>
              </c:numCache>
            </c:numRef>
          </c:val>
          <c:smooth val="0"/>
          <c:extLst>
            <c:ext xmlns:c16="http://schemas.microsoft.com/office/drawing/2014/chart" uri="{C3380CC4-5D6E-409C-BE32-E72D297353CC}">
              <c16:uniqueId val="{00000000-C905-4D81-B91E-D48FFA6D72EE}"/>
            </c:ext>
          </c:extLst>
        </c:ser>
        <c:dLbls>
          <c:showLegendKey val="0"/>
          <c:showVal val="0"/>
          <c:showCatName val="0"/>
          <c:showSerName val="0"/>
          <c:showPercent val="0"/>
          <c:showBubbleSize val="0"/>
        </c:dLbls>
        <c:dropLines>
          <c:spPr>
            <a:ln w="9525" cap="flat" cmpd="sng" algn="ctr">
              <a:solidFill>
                <a:schemeClr val="bg1">
                  <a:lumMod val="50000"/>
                </a:schemeClr>
              </a:solidFill>
              <a:round/>
            </a:ln>
            <a:effectLst/>
          </c:spPr>
        </c:dropLines>
        <c:marker val="1"/>
        <c:smooth val="0"/>
        <c:axId val="847712728"/>
        <c:axId val="847711552"/>
      </c:lineChart>
      <c:lineChart>
        <c:grouping val="standard"/>
        <c:varyColors val="0"/>
        <c:ser>
          <c:idx val="1"/>
          <c:order val="1"/>
          <c:tx>
            <c:strRef>
              <c:f>'Figure 4'!$A$10</c:f>
              <c:strCache>
                <c:ptCount val="1"/>
                <c:pt idx="0">
                  <c:v>Total debt service (% of GNI)</c:v>
                </c:pt>
              </c:strCache>
            </c:strRef>
          </c:tx>
          <c:spPr>
            <a:ln w="12700" cap="rnd">
              <a:solidFill>
                <a:schemeClr val="tx1"/>
              </a:solidFill>
              <a:round/>
            </a:ln>
            <a:effectLst/>
          </c:spPr>
          <c:marker>
            <c:symbol val="none"/>
          </c:marker>
          <c:cat>
            <c:strRef>
              <c:f>'Figure 4'!$B$6:$R$6</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'Figure 4'!$B$48:$R$48</c:f>
              <c:numCache>
                <c:formatCode>General</c:formatCode>
                <c:ptCount val="17"/>
                <c:pt idx="0">
                  <c:v>4.5940825159573082</c:v>
                </c:pt>
                <c:pt idx="1">
                  <c:v>4.1495882071168833</c:v>
                </c:pt>
                <c:pt idx="2">
                  <c:v>3.3094657474796567</c:v>
                </c:pt>
                <c:pt idx="3">
                  <c:v>3.0738276354611487</c:v>
                </c:pt>
                <c:pt idx="4">
                  <c:v>3.162573529164634</c:v>
                </c:pt>
                <c:pt idx="5">
                  <c:v>2.8435807612243695</c:v>
                </c:pt>
                <c:pt idx="6">
                  <c:v>2.6276892408274599</c:v>
                </c:pt>
                <c:pt idx="7">
                  <c:v>2.0894411120353418</c:v>
                </c:pt>
                <c:pt idx="8">
                  <c:v>1.7895109243082885</c:v>
                </c:pt>
                <c:pt idx="9">
                  <c:v>1.4676955769135429</c:v>
                </c:pt>
                <c:pt idx="10">
                  <c:v>1.2291685235617733</c:v>
                </c:pt>
                <c:pt idx="11">
                  <c:v>2.1811302395343479</c:v>
                </c:pt>
                <c:pt idx="12">
                  <c:v>2.1374550216075505</c:v>
                </c:pt>
                <c:pt idx="13">
                  <c:v>2.2507029858475445</c:v>
                </c:pt>
                <c:pt idx="14">
                  <c:v>2.4445994543371437</c:v>
                </c:pt>
                <c:pt idx="15">
                  <c:v>2.5047582279640097</c:v>
                </c:pt>
                <c:pt idx="16">
                  <c:v>2.6580780597779752</c:v>
                </c:pt>
              </c:numCache>
            </c:numRef>
          </c:val>
          <c:smooth val="0"/>
          <c:extLst>
            <c:ext xmlns:c16="http://schemas.microsoft.com/office/drawing/2014/chart" uri="{C3380CC4-5D6E-409C-BE32-E72D297353CC}">
              <c16:uniqueId val="{00000001-C905-4D81-B91E-D48FFA6D72EE}"/>
            </c:ext>
          </c:extLst>
        </c:ser>
        <c:dLbls>
          <c:showLegendKey val="0"/>
          <c:showVal val="0"/>
          <c:showCatName val="0"/>
          <c:showSerName val="0"/>
          <c:showPercent val="0"/>
          <c:showBubbleSize val="0"/>
        </c:dLbls>
        <c:dropLines>
          <c:spPr>
            <a:ln w="9525" cap="flat" cmpd="sng" algn="ctr">
              <a:solidFill>
                <a:schemeClr val="dk1">
                  <a:lumMod val="35000"/>
                  <a:lumOff val="65000"/>
                </a:schemeClr>
              </a:solidFill>
              <a:round/>
            </a:ln>
            <a:effectLst/>
          </c:spPr>
        </c:dropLines>
        <c:marker val="1"/>
        <c:smooth val="0"/>
        <c:axId val="847711944"/>
        <c:axId val="847714688"/>
      </c:lineChart>
      <c:valAx>
        <c:axId val="847711552"/>
        <c:scaling>
          <c:orientation val="minMax"/>
        </c:scaling>
        <c:delete val="0"/>
        <c:axPos val="r"/>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n-CH"/>
          </a:p>
        </c:txPr>
        <c:crossAx val="847712728"/>
        <c:crosses val="max"/>
        <c:crossBetween val="between"/>
      </c:valAx>
      <c:catAx>
        <c:axId val="847712728"/>
        <c:scaling>
          <c:orientation val="minMax"/>
        </c:scaling>
        <c:delete val="0"/>
        <c:axPos val="b"/>
        <c:majorGridlines>
          <c:spPr>
            <a:ln w="9525" cap="flat" cmpd="sng" algn="ctr">
              <a:solidFill>
                <a:schemeClr val="bg1"/>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n-CH"/>
          </a:p>
        </c:txPr>
        <c:crossAx val="847711552"/>
        <c:crosses val="autoZero"/>
        <c:auto val="1"/>
        <c:lblAlgn val="ctr"/>
        <c:lblOffset val="100"/>
        <c:tickLblSkip val="2"/>
        <c:noMultiLvlLbl val="0"/>
      </c:catAx>
      <c:valAx>
        <c:axId val="8477146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n-CH"/>
          </a:p>
        </c:txPr>
        <c:crossAx val="847711944"/>
        <c:crosses val="autoZero"/>
        <c:crossBetween val="between"/>
      </c:valAx>
      <c:catAx>
        <c:axId val="847711944"/>
        <c:scaling>
          <c:orientation val="minMax"/>
        </c:scaling>
        <c:delete val="1"/>
        <c:axPos val="b"/>
        <c:numFmt formatCode="General" sourceLinked="1"/>
        <c:majorTickMark val="out"/>
        <c:minorTickMark val="none"/>
        <c:tickLblPos val="nextTo"/>
        <c:crossAx val="84771468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4B8AC5-B1F7-4957-AC02-2EA949E9EFBB}"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4278648E-5171-43A6-B63C-0BEFA2A2E38A}">
      <dgm:prSet phldrT="[Text]" custT="1">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pPr algn="ctr"/>
          <a:r>
            <a:rPr lang="en-US" sz="2800" noProof="0" dirty="0">
              <a:latin typeface="Agency FB" panose="020B0503020202020204" pitchFamily="34" charset="0"/>
            </a:rPr>
            <a:t>Terms of trade &amp; price volatility</a:t>
          </a:r>
        </a:p>
      </dgm:t>
    </dgm:pt>
    <dgm:pt modelId="{8308BC81-ABCF-4510-BE48-1D9DDEAD3BC5}" type="parTrans" cxnId="{B2B5D552-C9BB-45EE-825C-52C9DC17562A}">
      <dgm:prSet/>
      <dgm:spPr/>
      <dgm:t>
        <a:bodyPr/>
        <a:lstStyle/>
        <a:p>
          <a:pPr algn="ctr"/>
          <a:endParaRPr lang="en-GB" sz="1600"/>
        </a:p>
      </dgm:t>
    </dgm:pt>
    <dgm:pt modelId="{DD61C7BC-62A4-4F7E-9212-CCE25E7A8E64}" type="sibTrans" cxnId="{B2B5D552-C9BB-45EE-825C-52C9DC17562A}">
      <dgm:prSet/>
      <dgm:spPr/>
      <dgm:t>
        <a:bodyPr/>
        <a:lstStyle/>
        <a:p>
          <a:pPr algn="ctr"/>
          <a:endParaRPr lang="en-GB" sz="1600"/>
        </a:p>
      </dgm:t>
    </dgm:pt>
    <dgm:pt modelId="{CC214210-9674-45A8-B561-051F61F27BB6}">
      <dgm:prSet phldrT="[Text]" custT="1">
        <dgm:style>
          <a:lnRef idx="3">
            <a:schemeClr val="lt1"/>
          </a:lnRef>
          <a:fillRef idx="1">
            <a:schemeClr val="accent1"/>
          </a:fillRef>
          <a:effectRef idx="1">
            <a:schemeClr val="accent1"/>
          </a:effectRef>
          <a:fontRef idx="minor">
            <a:schemeClr val="lt1"/>
          </a:fontRef>
        </dgm:style>
      </dgm:prSet>
      <dgm:spPr>
        <a:solidFill>
          <a:srgbClr val="00B0F0"/>
        </a:solidFill>
      </dgm:spPr>
      <dgm:t>
        <a:bodyPr/>
        <a:lstStyle/>
        <a:p>
          <a:pPr algn="ctr"/>
          <a:r>
            <a:rPr lang="en-US" sz="2800" noProof="0" dirty="0">
              <a:latin typeface="Agency FB" panose="020B0503020202020204" pitchFamily="34" charset="0"/>
            </a:rPr>
            <a:t>Fiscal and monetary policy</a:t>
          </a:r>
        </a:p>
      </dgm:t>
    </dgm:pt>
    <dgm:pt modelId="{7D77CB7B-EDE0-490F-82F7-8DBF3D8F8800}" type="parTrans" cxnId="{8102F4F8-27CF-4D1A-84B5-723577BE735B}">
      <dgm:prSet/>
      <dgm:spPr/>
      <dgm:t>
        <a:bodyPr/>
        <a:lstStyle/>
        <a:p>
          <a:pPr algn="ctr"/>
          <a:endParaRPr lang="en-GB" sz="1600"/>
        </a:p>
      </dgm:t>
    </dgm:pt>
    <dgm:pt modelId="{E10566BA-9A29-452A-9728-B45A0BD53795}" type="sibTrans" cxnId="{8102F4F8-27CF-4D1A-84B5-723577BE735B}">
      <dgm:prSet/>
      <dgm:spPr/>
      <dgm:t>
        <a:bodyPr/>
        <a:lstStyle/>
        <a:p>
          <a:pPr algn="ctr"/>
          <a:endParaRPr lang="en-GB" sz="1600"/>
        </a:p>
      </dgm:t>
    </dgm:pt>
    <dgm:pt modelId="{5FF0285F-EDF5-4E04-A9E4-3C27CC314561}">
      <dgm:prSet phldrT="[Text]" custT="1">
        <dgm:style>
          <a:lnRef idx="3">
            <a:schemeClr val="lt1"/>
          </a:lnRef>
          <a:fillRef idx="1">
            <a:schemeClr val="accent2"/>
          </a:fillRef>
          <a:effectRef idx="1">
            <a:schemeClr val="accent2"/>
          </a:effectRef>
          <a:fontRef idx="minor">
            <a:schemeClr val="lt1"/>
          </a:fontRef>
        </dgm:style>
      </dgm:prSet>
      <dgm:spPr>
        <a:solidFill>
          <a:schemeClr val="accent6">
            <a:lumMod val="75000"/>
          </a:schemeClr>
        </a:solidFill>
      </dgm:spPr>
      <dgm:t>
        <a:bodyPr/>
        <a:lstStyle/>
        <a:p>
          <a:pPr algn="ctr"/>
          <a:r>
            <a:rPr lang="en-US" sz="2800" noProof="0" dirty="0">
              <a:latin typeface="Agency FB" panose="020B0503020202020204" pitchFamily="34" charset="0"/>
            </a:rPr>
            <a:t>Impacts at the micro level</a:t>
          </a:r>
        </a:p>
      </dgm:t>
    </dgm:pt>
    <dgm:pt modelId="{F14B4227-6DC7-4EE0-86A8-0279E72F2751}" type="parTrans" cxnId="{4F92724B-49EF-474E-9930-69061AA97978}">
      <dgm:prSet/>
      <dgm:spPr/>
      <dgm:t>
        <a:bodyPr/>
        <a:lstStyle/>
        <a:p>
          <a:pPr algn="ctr"/>
          <a:endParaRPr lang="en-GB" sz="1600"/>
        </a:p>
      </dgm:t>
    </dgm:pt>
    <dgm:pt modelId="{F1DC22FA-41E8-4326-9133-CBAB5972C055}" type="sibTrans" cxnId="{4F92724B-49EF-474E-9930-69061AA97978}">
      <dgm:prSet/>
      <dgm:spPr/>
      <dgm:t>
        <a:bodyPr/>
        <a:lstStyle/>
        <a:p>
          <a:pPr algn="ctr"/>
          <a:endParaRPr lang="en-GB" sz="1600"/>
        </a:p>
      </dgm:t>
    </dgm:pt>
    <dgm:pt modelId="{CD97F50E-19F8-43F6-9772-A7A80EF53E89}" type="pres">
      <dgm:prSet presAssocID="{DF4B8AC5-B1F7-4957-AC02-2EA949E9EFBB}" presName="linear" presStyleCnt="0">
        <dgm:presLayoutVars>
          <dgm:animLvl val="lvl"/>
          <dgm:resizeHandles val="exact"/>
        </dgm:presLayoutVars>
      </dgm:prSet>
      <dgm:spPr/>
    </dgm:pt>
    <dgm:pt modelId="{5A7476B1-D869-406F-B9FC-66838F7E76CE}" type="pres">
      <dgm:prSet presAssocID="{4278648E-5171-43A6-B63C-0BEFA2A2E38A}" presName="parentText" presStyleLbl="node1" presStyleIdx="0" presStyleCnt="3">
        <dgm:presLayoutVars>
          <dgm:chMax val="0"/>
          <dgm:bulletEnabled val="1"/>
        </dgm:presLayoutVars>
      </dgm:prSet>
      <dgm:spPr/>
    </dgm:pt>
    <dgm:pt modelId="{B1B574BA-AEBA-441C-8E75-F198D409F993}" type="pres">
      <dgm:prSet presAssocID="{DD61C7BC-62A4-4F7E-9212-CCE25E7A8E64}" presName="spacer" presStyleCnt="0"/>
      <dgm:spPr/>
    </dgm:pt>
    <dgm:pt modelId="{BE2C9656-9604-41B7-8E72-C05984360F6D}" type="pres">
      <dgm:prSet presAssocID="{CC214210-9674-45A8-B561-051F61F27BB6}" presName="parentText" presStyleLbl="node1" presStyleIdx="1" presStyleCnt="3">
        <dgm:presLayoutVars>
          <dgm:chMax val="0"/>
          <dgm:bulletEnabled val="1"/>
        </dgm:presLayoutVars>
      </dgm:prSet>
      <dgm:spPr/>
    </dgm:pt>
    <dgm:pt modelId="{8C712775-C51C-4AF7-ACCF-FB200A6EB417}" type="pres">
      <dgm:prSet presAssocID="{E10566BA-9A29-452A-9728-B45A0BD53795}" presName="spacer" presStyleCnt="0"/>
      <dgm:spPr/>
    </dgm:pt>
    <dgm:pt modelId="{098E8D3A-0327-4F69-AF58-34C2B9049BF7}" type="pres">
      <dgm:prSet presAssocID="{5FF0285F-EDF5-4E04-A9E4-3C27CC314561}" presName="parentText" presStyleLbl="node1" presStyleIdx="2" presStyleCnt="3">
        <dgm:presLayoutVars>
          <dgm:chMax val="0"/>
          <dgm:bulletEnabled val="1"/>
        </dgm:presLayoutVars>
      </dgm:prSet>
      <dgm:spPr/>
    </dgm:pt>
  </dgm:ptLst>
  <dgm:cxnLst>
    <dgm:cxn modelId="{4F92724B-49EF-474E-9930-69061AA97978}" srcId="{DF4B8AC5-B1F7-4957-AC02-2EA949E9EFBB}" destId="{5FF0285F-EDF5-4E04-A9E4-3C27CC314561}" srcOrd="2" destOrd="0" parTransId="{F14B4227-6DC7-4EE0-86A8-0279E72F2751}" sibTransId="{F1DC22FA-41E8-4326-9133-CBAB5972C055}"/>
    <dgm:cxn modelId="{B2B5D552-C9BB-45EE-825C-52C9DC17562A}" srcId="{DF4B8AC5-B1F7-4957-AC02-2EA949E9EFBB}" destId="{4278648E-5171-43A6-B63C-0BEFA2A2E38A}" srcOrd="0" destOrd="0" parTransId="{8308BC81-ABCF-4510-BE48-1D9DDEAD3BC5}" sibTransId="{DD61C7BC-62A4-4F7E-9212-CCE25E7A8E64}"/>
    <dgm:cxn modelId="{8B22C796-E9AA-4E55-AFB9-D88027F9E7BB}" type="presOf" srcId="{CC214210-9674-45A8-B561-051F61F27BB6}" destId="{BE2C9656-9604-41B7-8E72-C05984360F6D}" srcOrd="0" destOrd="0" presId="urn:microsoft.com/office/officeart/2005/8/layout/vList2"/>
    <dgm:cxn modelId="{C646B3A8-FDB4-4106-ACCC-0C8AEB43A3BB}" type="presOf" srcId="{4278648E-5171-43A6-B63C-0BEFA2A2E38A}" destId="{5A7476B1-D869-406F-B9FC-66838F7E76CE}" srcOrd="0" destOrd="0" presId="urn:microsoft.com/office/officeart/2005/8/layout/vList2"/>
    <dgm:cxn modelId="{3AA217C2-DCFE-4EDB-B2FE-31C80EB418E3}" type="presOf" srcId="{5FF0285F-EDF5-4E04-A9E4-3C27CC314561}" destId="{098E8D3A-0327-4F69-AF58-34C2B9049BF7}" srcOrd="0" destOrd="0" presId="urn:microsoft.com/office/officeart/2005/8/layout/vList2"/>
    <dgm:cxn modelId="{EDBFA8C7-6D6E-44FC-A8B1-DE52AD9754B2}" type="presOf" srcId="{DF4B8AC5-B1F7-4957-AC02-2EA949E9EFBB}" destId="{CD97F50E-19F8-43F6-9772-A7A80EF53E89}" srcOrd="0" destOrd="0" presId="urn:microsoft.com/office/officeart/2005/8/layout/vList2"/>
    <dgm:cxn modelId="{8102F4F8-27CF-4D1A-84B5-723577BE735B}" srcId="{DF4B8AC5-B1F7-4957-AC02-2EA949E9EFBB}" destId="{CC214210-9674-45A8-B561-051F61F27BB6}" srcOrd="1" destOrd="0" parTransId="{7D77CB7B-EDE0-490F-82F7-8DBF3D8F8800}" sibTransId="{E10566BA-9A29-452A-9728-B45A0BD53795}"/>
    <dgm:cxn modelId="{61E66D83-9A84-4C36-8E39-54850F010B2E}" type="presParOf" srcId="{CD97F50E-19F8-43F6-9772-A7A80EF53E89}" destId="{5A7476B1-D869-406F-B9FC-66838F7E76CE}" srcOrd="0" destOrd="0" presId="urn:microsoft.com/office/officeart/2005/8/layout/vList2"/>
    <dgm:cxn modelId="{CEA50857-3B4A-420D-8027-01BB57F95555}" type="presParOf" srcId="{CD97F50E-19F8-43F6-9772-A7A80EF53E89}" destId="{B1B574BA-AEBA-441C-8E75-F198D409F993}" srcOrd="1" destOrd="0" presId="urn:microsoft.com/office/officeart/2005/8/layout/vList2"/>
    <dgm:cxn modelId="{3D77620F-974F-4D17-8B9C-FF9A4890FA83}" type="presParOf" srcId="{CD97F50E-19F8-43F6-9772-A7A80EF53E89}" destId="{BE2C9656-9604-41B7-8E72-C05984360F6D}" srcOrd="2" destOrd="0" presId="urn:microsoft.com/office/officeart/2005/8/layout/vList2"/>
    <dgm:cxn modelId="{7334C920-4CA6-43BD-8D24-66973F2F4BD7}" type="presParOf" srcId="{CD97F50E-19F8-43F6-9772-A7A80EF53E89}" destId="{8C712775-C51C-4AF7-ACCF-FB200A6EB417}" srcOrd="3" destOrd="0" presId="urn:microsoft.com/office/officeart/2005/8/layout/vList2"/>
    <dgm:cxn modelId="{03340121-E7F6-40CC-B69B-E76360BF8C23}" type="presParOf" srcId="{CD97F50E-19F8-43F6-9772-A7A80EF53E89}" destId="{098E8D3A-0327-4F69-AF58-34C2B9049BF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DF4CC29-A81F-4E78-B16C-1E146CE66D8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BF0F728-735D-4470-8FA1-B2115A5D7D25}">
      <dgm:prSet custT="1"/>
      <dgm:spPr/>
      <dgm:t>
        <a:bodyPr/>
        <a:lstStyle/>
        <a:p>
          <a:pPr rtl="0"/>
          <a:r>
            <a:rPr lang="en-US" sz="2400" noProof="0" dirty="0">
              <a:latin typeface="Agency FB" panose="020B0503020202020204" pitchFamily="34" charset="0"/>
            </a:rPr>
            <a:t>Costa Rica: targeted policies stimulated horizontal &amp; vertical diversification within &amp; outside commodity sector </a:t>
          </a:r>
        </a:p>
      </dgm:t>
    </dgm:pt>
    <dgm:pt modelId="{2E9E2117-0E80-45B4-A16A-422C5C152F9A}" type="parTrans" cxnId="{E35A1B4A-A43C-4A57-9F70-B6741DFDFE05}">
      <dgm:prSet/>
      <dgm:spPr/>
      <dgm:t>
        <a:bodyPr/>
        <a:lstStyle/>
        <a:p>
          <a:endParaRPr lang="en-GB" sz="1800"/>
        </a:p>
      </dgm:t>
    </dgm:pt>
    <dgm:pt modelId="{84E012F6-89C6-4E41-876A-B9C7E63E5FA4}" type="sibTrans" cxnId="{E35A1B4A-A43C-4A57-9F70-B6741DFDFE05}">
      <dgm:prSet/>
      <dgm:spPr/>
      <dgm:t>
        <a:bodyPr/>
        <a:lstStyle/>
        <a:p>
          <a:endParaRPr lang="en-GB" sz="1800"/>
        </a:p>
      </dgm:t>
    </dgm:pt>
    <dgm:pt modelId="{AA8ECE4B-171D-4BE1-A654-C7E42B8D24DA}">
      <dgm:prSet custT="1"/>
      <dgm:spPr/>
      <dgm:t>
        <a:bodyPr/>
        <a:lstStyle/>
        <a:p>
          <a:pPr rtl="0"/>
          <a:r>
            <a:rPr lang="en-US" sz="2400" noProof="0" dirty="0">
              <a:latin typeface="Agency FB" panose="020B0503020202020204" pitchFamily="34" charset="0"/>
            </a:rPr>
            <a:t>Botswana and Sierra Leone: strong institution and stable policy framework made diamond industry a driver of growth in Botswana; Sierra Leone is counter-example</a:t>
          </a:r>
        </a:p>
      </dgm:t>
    </dgm:pt>
    <dgm:pt modelId="{5CEA9DFF-5B5C-414D-885F-79681147B9E1}" type="parTrans" cxnId="{C1A41A1D-D9CA-448F-BB3B-3FED8DD6E2D1}">
      <dgm:prSet/>
      <dgm:spPr/>
      <dgm:t>
        <a:bodyPr/>
        <a:lstStyle/>
        <a:p>
          <a:endParaRPr lang="en-GB" sz="1800"/>
        </a:p>
      </dgm:t>
    </dgm:pt>
    <dgm:pt modelId="{BCB7ABA9-170C-4075-88FE-7099E9D87387}" type="sibTrans" cxnId="{C1A41A1D-D9CA-448F-BB3B-3FED8DD6E2D1}">
      <dgm:prSet/>
      <dgm:spPr/>
      <dgm:t>
        <a:bodyPr/>
        <a:lstStyle/>
        <a:p>
          <a:endParaRPr lang="en-GB" sz="1800"/>
        </a:p>
      </dgm:t>
    </dgm:pt>
    <dgm:pt modelId="{79CE45F3-BBF2-44C0-A720-C55F594904BB}">
      <dgm:prSet custT="1"/>
      <dgm:spPr/>
      <dgm:t>
        <a:bodyPr/>
        <a:lstStyle/>
        <a:p>
          <a:pPr rtl="0"/>
          <a:r>
            <a:rPr lang="en-US" sz="2400" noProof="0" dirty="0">
              <a:latin typeface="Agency FB" panose="020B0503020202020204" pitchFamily="34" charset="0"/>
            </a:rPr>
            <a:t>Indonesia: nickel export ban was a risky strategy to pursue industrial policy objective aimed at fostering domestic value addition; did not reach expected results</a:t>
          </a:r>
        </a:p>
      </dgm:t>
    </dgm:pt>
    <dgm:pt modelId="{643E2316-74DB-46E4-BA2C-6DDD312F871A}" type="parTrans" cxnId="{D7450BE7-8112-4021-88F3-6429E8B76680}">
      <dgm:prSet/>
      <dgm:spPr/>
      <dgm:t>
        <a:bodyPr/>
        <a:lstStyle/>
        <a:p>
          <a:endParaRPr lang="en-GB" sz="1800"/>
        </a:p>
      </dgm:t>
    </dgm:pt>
    <dgm:pt modelId="{0ECE6CC2-4B7F-414F-9245-E8998BFC3882}" type="sibTrans" cxnId="{D7450BE7-8112-4021-88F3-6429E8B76680}">
      <dgm:prSet/>
      <dgm:spPr/>
      <dgm:t>
        <a:bodyPr/>
        <a:lstStyle/>
        <a:p>
          <a:endParaRPr lang="en-GB" sz="1800"/>
        </a:p>
      </dgm:t>
    </dgm:pt>
    <dgm:pt modelId="{BCB039F1-024C-48DE-A93D-4D4F35E24EB4}">
      <dgm:prSet custT="1"/>
      <dgm:spPr/>
      <dgm:t>
        <a:bodyPr/>
        <a:lstStyle/>
        <a:p>
          <a:pPr rtl="0"/>
          <a:r>
            <a:rPr lang="en-US" sz="2400" noProof="0" dirty="0">
              <a:latin typeface="Agency FB" panose="020B0503020202020204" pitchFamily="34" charset="0"/>
            </a:rPr>
            <a:t>Nigeria: local content requirement in oil and gas industry could have had more success if it had been integrated in broader development strategy</a:t>
          </a:r>
        </a:p>
      </dgm:t>
    </dgm:pt>
    <dgm:pt modelId="{34C8E30F-8792-4508-9653-51CE813E4426}" type="parTrans" cxnId="{797FEEA9-3094-4CC8-B657-A38C8383CF32}">
      <dgm:prSet/>
      <dgm:spPr/>
      <dgm:t>
        <a:bodyPr/>
        <a:lstStyle/>
        <a:p>
          <a:endParaRPr lang="en-GB" sz="1800"/>
        </a:p>
      </dgm:t>
    </dgm:pt>
    <dgm:pt modelId="{87A1BD21-8BD2-4EE1-B194-902159400F84}" type="sibTrans" cxnId="{797FEEA9-3094-4CC8-B657-A38C8383CF32}">
      <dgm:prSet/>
      <dgm:spPr/>
      <dgm:t>
        <a:bodyPr/>
        <a:lstStyle/>
        <a:p>
          <a:endParaRPr lang="en-GB" sz="1800"/>
        </a:p>
      </dgm:t>
    </dgm:pt>
    <dgm:pt modelId="{E113E493-249A-405A-BE69-AE6994824BB3}">
      <dgm:prSet/>
      <dgm:spPr/>
      <dgm:t>
        <a:bodyPr/>
        <a:lstStyle/>
        <a:p>
          <a:pPr rtl="0"/>
          <a:r>
            <a:rPr lang="en-US" sz="2400" noProof="0" dirty="0">
              <a:latin typeface="Agency FB" panose="020B0503020202020204" pitchFamily="34" charset="0"/>
            </a:rPr>
            <a:t>Zambia: no diversification despite high economic growth during copper boom; growth and rise in poverty occurred simultaneously</a:t>
          </a:r>
        </a:p>
      </dgm:t>
    </dgm:pt>
    <dgm:pt modelId="{13B250B5-C736-4DF1-B7E1-174ECE68BB4B}" type="parTrans" cxnId="{52189591-00BF-4495-A209-F7A89C3D2B1C}">
      <dgm:prSet/>
      <dgm:spPr/>
      <dgm:t>
        <a:bodyPr/>
        <a:lstStyle/>
        <a:p>
          <a:endParaRPr lang="en-GB" sz="1800"/>
        </a:p>
      </dgm:t>
    </dgm:pt>
    <dgm:pt modelId="{3AD6CC50-4A10-4E78-866E-5F342822783A}" type="sibTrans" cxnId="{52189591-00BF-4495-A209-F7A89C3D2B1C}">
      <dgm:prSet/>
      <dgm:spPr/>
      <dgm:t>
        <a:bodyPr/>
        <a:lstStyle/>
        <a:p>
          <a:endParaRPr lang="en-GB" sz="1800"/>
        </a:p>
      </dgm:t>
    </dgm:pt>
    <dgm:pt modelId="{C8363419-B557-4C7C-AE0D-24890BC2B48E}" type="pres">
      <dgm:prSet presAssocID="{EDF4CC29-A81F-4E78-B16C-1E146CE66D8E}" presName="linear" presStyleCnt="0">
        <dgm:presLayoutVars>
          <dgm:animLvl val="lvl"/>
          <dgm:resizeHandles val="exact"/>
        </dgm:presLayoutVars>
      </dgm:prSet>
      <dgm:spPr/>
    </dgm:pt>
    <dgm:pt modelId="{7FE9E4F8-95EC-4BCE-BC36-B9D2990E0826}" type="pres">
      <dgm:prSet presAssocID="{7BF0F728-735D-4470-8FA1-B2115A5D7D25}" presName="parentText" presStyleLbl="node1" presStyleIdx="0" presStyleCnt="5" custLinFactNeighborX="-1624" custLinFactNeighborY="-14717">
        <dgm:presLayoutVars>
          <dgm:chMax val="0"/>
          <dgm:bulletEnabled val="1"/>
        </dgm:presLayoutVars>
      </dgm:prSet>
      <dgm:spPr/>
    </dgm:pt>
    <dgm:pt modelId="{51E5A4BC-04E1-457C-A90E-85761DF0970E}" type="pres">
      <dgm:prSet presAssocID="{84E012F6-89C6-4E41-876A-B9C7E63E5FA4}" presName="spacer" presStyleCnt="0"/>
      <dgm:spPr/>
    </dgm:pt>
    <dgm:pt modelId="{3D3C419D-2C24-4A63-BA08-BDCB4E551549}" type="pres">
      <dgm:prSet presAssocID="{AA8ECE4B-171D-4BE1-A654-C7E42B8D24DA}" presName="parentText" presStyleLbl="node1" presStyleIdx="1" presStyleCnt="5" custLinFactY="296174" custLinFactNeighborX="123" custLinFactNeighborY="300000">
        <dgm:presLayoutVars>
          <dgm:chMax val="0"/>
          <dgm:bulletEnabled val="1"/>
        </dgm:presLayoutVars>
      </dgm:prSet>
      <dgm:spPr/>
    </dgm:pt>
    <dgm:pt modelId="{F4028DDC-5432-4E3C-8C42-71CDABCD4094}" type="pres">
      <dgm:prSet presAssocID="{BCB7ABA9-170C-4075-88FE-7099E9D87387}" presName="spacer" presStyleCnt="0"/>
      <dgm:spPr/>
    </dgm:pt>
    <dgm:pt modelId="{7640290E-B9AD-4EF4-A27B-C7666B8A5255}" type="pres">
      <dgm:prSet presAssocID="{79CE45F3-BBF2-44C0-A720-C55F594904BB}" presName="parentText" presStyleLbl="node1" presStyleIdx="2" presStyleCnt="5">
        <dgm:presLayoutVars>
          <dgm:chMax val="0"/>
          <dgm:bulletEnabled val="1"/>
        </dgm:presLayoutVars>
      </dgm:prSet>
      <dgm:spPr/>
    </dgm:pt>
    <dgm:pt modelId="{AEA54CCB-E10D-45AC-8F4F-CB254A0A50BD}" type="pres">
      <dgm:prSet presAssocID="{0ECE6CC2-4B7F-414F-9245-E8998BFC3882}" presName="spacer" presStyleCnt="0"/>
      <dgm:spPr/>
    </dgm:pt>
    <dgm:pt modelId="{72CEF16D-0B06-4F99-A6CF-76B75000EBF9}" type="pres">
      <dgm:prSet presAssocID="{BCB039F1-024C-48DE-A93D-4D4F35E24EB4}" presName="parentText" presStyleLbl="node1" presStyleIdx="3" presStyleCnt="5">
        <dgm:presLayoutVars>
          <dgm:chMax val="0"/>
          <dgm:bulletEnabled val="1"/>
        </dgm:presLayoutVars>
      </dgm:prSet>
      <dgm:spPr/>
    </dgm:pt>
    <dgm:pt modelId="{56BE7D1A-FFC0-45B9-B44A-EAAAF36E98D5}" type="pres">
      <dgm:prSet presAssocID="{87A1BD21-8BD2-4EE1-B194-902159400F84}" presName="spacer" presStyleCnt="0"/>
      <dgm:spPr/>
    </dgm:pt>
    <dgm:pt modelId="{140805C2-F1E8-4607-B686-47BDB69B042B}" type="pres">
      <dgm:prSet presAssocID="{E113E493-249A-405A-BE69-AE6994824BB3}" presName="parentText" presStyleLbl="node1" presStyleIdx="4" presStyleCnt="5" custLinFactY="-300000" custLinFactNeighborX="123" custLinFactNeighborY="-325122">
        <dgm:presLayoutVars>
          <dgm:chMax val="0"/>
          <dgm:bulletEnabled val="1"/>
        </dgm:presLayoutVars>
      </dgm:prSet>
      <dgm:spPr/>
    </dgm:pt>
  </dgm:ptLst>
  <dgm:cxnLst>
    <dgm:cxn modelId="{5727020D-3BAE-4A51-9238-E4405BC1FE3D}" type="presOf" srcId="{E113E493-249A-405A-BE69-AE6994824BB3}" destId="{140805C2-F1E8-4607-B686-47BDB69B042B}" srcOrd="0" destOrd="0" presId="urn:microsoft.com/office/officeart/2005/8/layout/vList2"/>
    <dgm:cxn modelId="{C1A41A1D-D9CA-448F-BB3B-3FED8DD6E2D1}" srcId="{EDF4CC29-A81F-4E78-B16C-1E146CE66D8E}" destId="{AA8ECE4B-171D-4BE1-A654-C7E42B8D24DA}" srcOrd="1" destOrd="0" parTransId="{5CEA9DFF-5B5C-414D-885F-79681147B9E1}" sibTransId="{BCB7ABA9-170C-4075-88FE-7099E9D87387}"/>
    <dgm:cxn modelId="{E35A1B4A-A43C-4A57-9F70-B6741DFDFE05}" srcId="{EDF4CC29-A81F-4E78-B16C-1E146CE66D8E}" destId="{7BF0F728-735D-4470-8FA1-B2115A5D7D25}" srcOrd="0" destOrd="0" parTransId="{2E9E2117-0E80-45B4-A16A-422C5C152F9A}" sibTransId="{84E012F6-89C6-4E41-876A-B9C7E63E5FA4}"/>
    <dgm:cxn modelId="{70A00556-144C-497D-9862-54EC0831B2BB}" type="presOf" srcId="{7BF0F728-735D-4470-8FA1-B2115A5D7D25}" destId="{7FE9E4F8-95EC-4BCE-BC36-B9D2990E0826}" srcOrd="0" destOrd="0" presId="urn:microsoft.com/office/officeart/2005/8/layout/vList2"/>
    <dgm:cxn modelId="{52189591-00BF-4495-A209-F7A89C3D2B1C}" srcId="{EDF4CC29-A81F-4E78-B16C-1E146CE66D8E}" destId="{E113E493-249A-405A-BE69-AE6994824BB3}" srcOrd="4" destOrd="0" parTransId="{13B250B5-C736-4DF1-B7E1-174ECE68BB4B}" sibTransId="{3AD6CC50-4A10-4E78-866E-5F342822783A}"/>
    <dgm:cxn modelId="{7281F59B-13FF-40FA-A265-80909A2C7C5B}" type="presOf" srcId="{AA8ECE4B-171D-4BE1-A654-C7E42B8D24DA}" destId="{3D3C419D-2C24-4A63-BA08-BDCB4E551549}" srcOrd="0" destOrd="0" presId="urn:microsoft.com/office/officeart/2005/8/layout/vList2"/>
    <dgm:cxn modelId="{2BFBE0A2-5AAA-490D-ACB8-32371B536A66}" type="presOf" srcId="{79CE45F3-BBF2-44C0-A720-C55F594904BB}" destId="{7640290E-B9AD-4EF4-A27B-C7666B8A5255}" srcOrd="0" destOrd="0" presId="urn:microsoft.com/office/officeart/2005/8/layout/vList2"/>
    <dgm:cxn modelId="{EB6C13A4-C9A2-4606-8F39-3538DF07C278}" type="presOf" srcId="{BCB039F1-024C-48DE-A93D-4D4F35E24EB4}" destId="{72CEF16D-0B06-4F99-A6CF-76B75000EBF9}" srcOrd="0" destOrd="0" presId="urn:microsoft.com/office/officeart/2005/8/layout/vList2"/>
    <dgm:cxn modelId="{261253A5-EDA0-4FBD-A641-34E1527A6CAB}" type="presOf" srcId="{EDF4CC29-A81F-4E78-B16C-1E146CE66D8E}" destId="{C8363419-B557-4C7C-AE0D-24890BC2B48E}" srcOrd="0" destOrd="0" presId="urn:microsoft.com/office/officeart/2005/8/layout/vList2"/>
    <dgm:cxn modelId="{797FEEA9-3094-4CC8-B657-A38C8383CF32}" srcId="{EDF4CC29-A81F-4E78-B16C-1E146CE66D8E}" destId="{BCB039F1-024C-48DE-A93D-4D4F35E24EB4}" srcOrd="3" destOrd="0" parTransId="{34C8E30F-8792-4508-9653-51CE813E4426}" sibTransId="{87A1BD21-8BD2-4EE1-B194-902159400F84}"/>
    <dgm:cxn modelId="{D7450BE7-8112-4021-88F3-6429E8B76680}" srcId="{EDF4CC29-A81F-4E78-B16C-1E146CE66D8E}" destId="{79CE45F3-BBF2-44C0-A720-C55F594904BB}" srcOrd="2" destOrd="0" parTransId="{643E2316-74DB-46E4-BA2C-6DDD312F871A}" sibTransId="{0ECE6CC2-4B7F-414F-9245-E8998BFC3882}"/>
    <dgm:cxn modelId="{326C7912-2A3B-471E-954E-59C1A04DAD6C}" type="presParOf" srcId="{C8363419-B557-4C7C-AE0D-24890BC2B48E}" destId="{7FE9E4F8-95EC-4BCE-BC36-B9D2990E0826}" srcOrd="0" destOrd="0" presId="urn:microsoft.com/office/officeart/2005/8/layout/vList2"/>
    <dgm:cxn modelId="{3A3CE3CB-D520-4F4B-A5AF-178579CA5B57}" type="presParOf" srcId="{C8363419-B557-4C7C-AE0D-24890BC2B48E}" destId="{51E5A4BC-04E1-457C-A90E-85761DF0970E}" srcOrd="1" destOrd="0" presId="urn:microsoft.com/office/officeart/2005/8/layout/vList2"/>
    <dgm:cxn modelId="{CF674E16-B1B7-44D8-B115-CC0F98662AC5}" type="presParOf" srcId="{C8363419-B557-4C7C-AE0D-24890BC2B48E}" destId="{3D3C419D-2C24-4A63-BA08-BDCB4E551549}" srcOrd="2" destOrd="0" presId="urn:microsoft.com/office/officeart/2005/8/layout/vList2"/>
    <dgm:cxn modelId="{3DC27094-6377-4CD6-A3CA-5C82EEC0DB20}" type="presParOf" srcId="{C8363419-B557-4C7C-AE0D-24890BC2B48E}" destId="{F4028DDC-5432-4E3C-8C42-71CDABCD4094}" srcOrd="3" destOrd="0" presId="urn:microsoft.com/office/officeart/2005/8/layout/vList2"/>
    <dgm:cxn modelId="{AB59E790-44F3-4975-AA00-FE73C597C281}" type="presParOf" srcId="{C8363419-B557-4C7C-AE0D-24890BC2B48E}" destId="{7640290E-B9AD-4EF4-A27B-C7666B8A5255}" srcOrd="4" destOrd="0" presId="urn:microsoft.com/office/officeart/2005/8/layout/vList2"/>
    <dgm:cxn modelId="{1F4AB4D6-3F4E-4749-BF75-A7841EDDAFA4}" type="presParOf" srcId="{C8363419-B557-4C7C-AE0D-24890BC2B48E}" destId="{AEA54CCB-E10D-45AC-8F4F-CB254A0A50BD}" srcOrd="5" destOrd="0" presId="urn:microsoft.com/office/officeart/2005/8/layout/vList2"/>
    <dgm:cxn modelId="{E1900175-E56E-4706-99E0-81F8381D4AFE}" type="presParOf" srcId="{C8363419-B557-4C7C-AE0D-24890BC2B48E}" destId="{72CEF16D-0B06-4F99-A6CF-76B75000EBF9}" srcOrd="6" destOrd="0" presId="urn:microsoft.com/office/officeart/2005/8/layout/vList2"/>
    <dgm:cxn modelId="{4A464846-7668-41ED-B255-0D598970819E}" type="presParOf" srcId="{C8363419-B557-4C7C-AE0D-24890BC2B48E}" destId="{56BE7D1A-FFC0-45B9-B44A-EAAAF36E98D5}" srcOrd="7" destOrd="0" presId="urn:microsoft.com/office/officeart/2005/8/layout/vList2"/>
    <dgm:cxn modelId="{1046E8A2-A19D-4DFE-A336-0786BE46A1B6}" type="presParOf" srcId="{C8363419-B557-4C7C-AE0D-24890BC2B48E}" destId="{140805C2-F1E8-4607-B686-47BDB69B042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476B1-D869-406F-B9FC-66838F7E76CE}">
      <dsp:nvSpPr>
        <dsp:cNvPr id="0" name=""/>
        <dsp:cNvSpPr/>
      </dsp:nvSpPr>
      <dsp:spPr>
        <a:xfrm>
          <a:off x="0" y="19599"/>
          <a:ext cx="6096000" cy="1216800"/>
        </a:xfrm>
        <a:prstGeom prst="roundRect">
          <a:avLst/>
        </a:prstGeom>
        <a:solidFill>
          <a:srgbClr val="92D050"/>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noProof="0" dirty="0">
              <a:latin typeface="Agency FB" panose="020B0503020202020204" pitchFamily="34" charset="0"/>
            </a:rPr>
            <a:t>Terms of trade &amp; price volatility</a:t>
          </a:r>
        </a:p>
      </dsp:txBody>
      <dsp:txXfrm>
        <a:off x="59399" y="78998"/>
        <a:ext cx="5977202" cy="1098002"/>
      </dsp:txXfrm>
    </dsp:sp>
    <dsp:sp modelId="{BE2C9656-9604-41B7-8E72-C05984360F6D}">
      <dsp:nvSpPr>
        <dsp:cNvPr id="0" name=""/>
        <dsp:cNvSpPr/>
      </dsp:nvSpPr>
      <dsp:spPr>
        <a:xfrm>
          <a:off x="0" y="1423600"/>
          <a:ext cx="6096000" cy="1216800"/>
        </a:xfrm>
        <a:prstGeom prst="roundRect">
          <a:avLst/>
        </a:prstGeom>
        <a:solidFill>
          <a:srgbClr val="00B0F0"/>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noProof="0" dirty="0">
              <a:latin typeface="Agency FB" panose="020B0503020202020204" pitchFamily="34" charset="0"/>
            </a:rPr>
            <a:t>Fiscal and monetary policy</a:t>
          </a:r>
        </a:p>
      </dsp:txBody>
      <dsp:txXfrm>
        <a:off x="59399" y="1482999"/>
        <a:ext cx="5977202" cy="1098002"/>
      </dsp:txXfrm>
    </dsp:sp>
    <dsp:sp modelId="{098E8D3A-0327-4F69-AF58-34C2B9049BF7}">
      <dsp:nvSpPr>
        <dsp:cNvPr id="0" name=""/>
        <dsp:cNvSpPr/>
      </dsp:nvSpPr>
      <dsp:spPr>
        <a:xfrm>
          <a:off x="0" y="2827600"/>
          <a:ext cx="6096000" cy="1216800"/>
        </a:xfrm>
        <a:prstGeom prst="roundRect">
          <a:avLst/>
        </a:prstGeom>
        <a:solidFill>
          <a:schemeClr val="accent6">
            <a:lumMod val="7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noProof="0" dirty="0">
              <a:latin typeface="Agency FB" panose="020B0503020202020204" pitchFamily="34" charset="0"/>
            </a:rPr>
            <a:t>Impacts at the micro level</a:t>
          </a:r>
        </a:p>
      </dsp:txBody>
      <dsp:txXfrm>
        <a:off x="59399" y="2886999"/>
        <a:ext cx="5977202"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9E4F8-95EC-4BCE-BC36-B9D2990E0826}">
      <dsp:nvSpPr>
        <dsp:cNvPr id="0" name=""/>
        <dsp:cNvSpPr/>
      </dsp:nvSpPr>
      <dsp:spPr>
        <a:xfrm>
          <a:off x="0" y="96574"/>
          <a:ext cx="8435280" cy="965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noProof="0" dirty="0">
              <a:latin typeface="Agency FB" panose="020B0503020202020204" pitchFamily="34" charset="0"/>
            </a:rPr>
            <a:t>Costa Rica: targeted policies stimulated horizontal &amp; vertical diversification within &amp; outside commodity sector </a:t>
          </a:r>
        </a:p>
      </dsp:txBody>
      <dsp:txXfrm>
        <a:off x="47120" y="143694"/>
        <a:ext cx="8341040" cy="871010"/>
      </dsp:txXfrm>
    </dsp:sp>
    <dsp:sp modelId="{3D3C419D-2C24-4A63-BA08-BDCB4E551549}">
      <dsp:nvSpPr>
        <dsp:cNvPr id="0" name=""/>
        <dsp:cNvSpPr/>
      </dsp:nvSpPr>
      <dsp:spPr>
        <a:xfrm>
          <a:off x="0" y="4219240"/>
          <a:ext cx="8435280" cy="965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noProof="0" dirty="0">
              <a:latin typeface="Agency FB" panose="020B0503020202020204" pitchFamily="34" charset="0"/>
            </a:rPr>
            <a:t>Botswana and Sierra Leone: strong institution and stable policy framework made diamond industry a driver of growth in Botswana; Sierra Leone is counter-example</a:t>
          </a:r>
        </a:p>
      </dsp:txBody>
      <dsp:txXfrm>
        <a:off x="47120" y="4266360"/>
        <a:ext cx="8341040" cy="871010"/>
      </dsp:txXfrm>
    </dsp:sp>
    <dsp:sp modelId="{7640290E-B9AD-4EF4-A27B-C7666B8A5255}">
      <dsp:nvSpPr>
        <dsp:cNvPr id="0" name=""/>
        <dsp:cNvSpPr/>
      </dsp:nvSpPr>
      <dsp:spPr>
        <a:xfrm>
          <a:off x="0" y="2181670"/>
          <a:ext cx="8435280" cy="965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noProof="0" dirty="0">
              <a:latin typeface="Agency FB" panose="020B0503020202020204" pitchFamily="34" charset="0"/>
            </a:rPr>
            <a:t>Indonesia: nickel export ban was a risky strategy to pursue industrial policy objective aimed at fostering domestic value addition; did not reach expected results</a:t>
          </a:r>
        </a:p>
      </dsp:txBody>
      <dsp:txXfrm>
        <a:off x="47120" y="2228790"/>
        <a:ext cx="8341040" cy="871010"/>
      </dsp:txXfrm>
    </dsp:sp>
    <dsp:sp modelId="{72CEF16D-0B06-4F99-A6CF-76B75000EBF9}">
      <dsp:nvSpPr>
        <dsp:cNvPr id="0" name=""/>
        <dsp:cNvSpPr/>
      </dsp:nvSpPr>
      <dsp:spPr>
        <a:xfrm>
          <a:off x="0" y="3218920"/>
          <a:ext cx="8435280" cy="965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noProof="0" dirty="0">
              <a:latin typeface="Agency FB" panose="020B0503020202020204" pitchFamily="34" charset="0"/>
            </a:rPr>
            <a:t>Nigeria: local content requirement in oil and gas industry could have had more success if it had been integrated in broader development strategy</a:t>
          </a:r>
        </a:p>
      </dsp:txBody>
      <dsp:txXfrm>
        <a:off x="47120" y="3266040"/>
        <a:ext cx="8341040" cy="871010"/>
      </dsp:txXfrm>
    </dsp:sp>
    <dsp:sp modelId="{140805C2-F1E8-4607-B686-47BDB69B042B}">
      <dsp:nvSpPr>
        <dsp:cNvPr id="0" name=""/>
        <dsp:cNvSpPr/>
      </dsp:nvSpPr>
      <dsp:spPr>
        <a:xfrm>
          <a:off x="0" y="1126333"/>
          <a:ext cx="8435280" cy="965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noProof="0" dirty="0">
              <a:latin typeface="Agency FB" panose="020B0503020202020204" pitchFamily="34" charset="0"/>
            </a:rPr>
            <a:t>Zambia: no diversification despite high economic growth during copper boom; growth and rise in poverty occurred simultaneously</a:t>
          </a:r>
        </a:p>
      </dsp:txBody>
      <dsp:txXfrm>
        <a:off x="47120" y="1173453"/>
        <a:ext cx="8341040" cy="8710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568" tIns="45784" rIns="91568" bIns="45784"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6332"/>
          </a:xfrm>
          <a:prstGeom prst="rect">
            <a:avLst/>
          </a:prstGeom>
        </p:spPr>
        <p:txBody>
          <a:bodyPr vert="horz" lIns="91568" tIns="45784" rIns="91568" bIns="45784" rtlCol="0"/>
          <a:lstStyle>
            <a:lvl1pPr algn="r">
              <a:defRPr sz="1200"/>
            </a:lvl1pPr>
          </a:lstStyle>
          <a:p>
            <a:fld id="{87806706-9611-4AEE-AB35-DC5310F21785}" type="datetimeFigureOut">
              <a:rPr lang="en-GB" smtClean="0"/>
              <a:t>29/04/2019</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568" tIns="45784" rIns="91568" bIns="45784"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568" tIns="45784" rIns="91568" bIns="45784" rtlCol="0" anchor="b"/>
          <a:lstStyle>
            <a:lvl1pPr algn="r">
              <a:defRPr sz="1200"/>
            </a:lvl1pPr>
          </a:lstStyle>
          <a:p>
            <a:fld id="{4BBAFDD7-A8DF-446D-B10F-3E41AA94B012}" type="slidenum">
              <a:rPr lang="en-GB" smtClean="0"/>
              <a:t>‹#›</a:t>
            </a:fld>
            <a:endParaRPr lang="en-GB"/>
          </a:p>
        </p:txBody>
      </p:sp>
    </p:spTree>
    <p:extLst>
      <p:ext uri="{BB962C8B-B14F-4D97-AF65-F5344CB8AC3E}">
        <p14:creationId xmlns:p14="http://schemas.microsoft.com/office/powerpoint/2010/main" val="1781452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7923"/>
          </a:xfrm>
          <a:prstGeom prst="rect">
            <a:avLst/>
          </a:prstGeom>
        </p:spPr>
        <p:txBody>
          <a:bodyPr vert="horz" lIns="91568" tIns="45784" rIns="91568" bIns="45784" rtlCol="0"/>
          <a:lstStyle>
            <a:lvl1pPr algn="l">
              <a:defRPr sz="1200"/>
            </a:lvl1pPr>
          </a:lstStyle>
          <a:p>
            <a:endParaRPr lang="fr-CH"/>
          </a:p>
        </p:txBody>
      </p:sp>
      <p:sp>
        <p:nvSpPr>
          <p:cNvPr id="3" name="Date Placeholder 2"/>
          <p:cNvSpPr>
            <a:spLocks noGrp="1"/>
          </p:cNvSpPr>
          <p:nvPr>
            <p:ph type="dt" idx="1"/>
          </p:nvPr>
        </p:nvSpPr>
        <p:spPr>
          <a:xfrm>
            <a:off x="3849899" y="0"/>
            <a:ext cx="2946189" cy="497923"/>
          </a:xfrm>
          <a:prstGeom prst="rect">
            <a:avLst/>
          </a:prstGeom>
        </p:spPr>
        <p:txBody>
          <a:bodyPr vert="horz" lIns="91568" tIns="45784" rIns="91568" bIns="45784" rtlCol="0"/>
          <a:lstStyle>
            <a:lvl1pPr algn="r">
              <a:defRPr sz="1200"/>
            </a:lvl1pPr>
          </a:lstStyle>
          <a:p>
            <a:fld id="{08ADE939-5917-4D82-8034-664300E45C06}" type="datetimeFigureOut">
              <a:rPr lang="fr-CH" smtClean="0"/>
              <a:t>29.04.2019</a:t>
            </a:fld>
            <a:endParaRPr lang="fr-CH"/>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568" tIns="45784" rIns="91568" bIns="45784" rtlCol="0" anchor="ctr"/>
          <a:lstStyle/>
          <a:p>
            <a:endParaRPr lang="fr-CH"/>
          </a:p>
        </p:txBody>
      </p:sp>
      <p:sp>
        <p:nvSpPr>
          <p:cNvPr id="5" name="Notes Placeholder 4"/>
          <p:cNvSpPr>
            <a:spLocks noGrp="1"/>
          </p:cNvSpPr>
          <p:nvPr>
            <p:ph type="body" sz="quarter" idx="3"/>
          </p:nvPr>
        </p:nvSpPr>
        <p:spPr>
          <a:xfrm>
            <a:off x="679768" y="4777196"/>
            <a:ext cx="5438140" cy="3908613"/>
          </a:xfrm>
          <a:prstGeom prst="rect">
            <a:avLst/>
          </a:prstGeom>
        </p:spPr>
        <p:txBody>
          <a:bodyPr vert="horz" lIns="91568" tIns="45784" rIns="91568" bIns="4578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1" y="9428716"/>
            <a:ext cx="2946189" cy="497922"/>
          </a:xfrm>
          <a:prstGeom prst="rect">
            <a:avLst/>
          </a:prstGeom>
        </p:spPr>
        <p:txBody>
          <a:bodyPr vert="horz" lIns="91568" tIns="45784" rIns="91568" bIns="45784" rtlCol="0" anchor="b"/>
          <a:lstStyle>
            <a:lvl1pPr algn="l">
              <a:defRPr sz="1200"/>
            </a:lvl1pPr>
          </a:lstStyle>
          <a:p>
            <a:endParaRPr lang="fr-CH"/>
          </a:p>
        </p:txBody>
      </p:sp>
      <p:sp>
        <p:nvSpPr>
          <p:cNvPr id="7" name="Slide Number Placeholder 6"/>
          <p:cNvSpPr>
            <a:spLocks noGrp="1"/>
          </p:cNvSpPr>
          <p:nvPr>
            <p:ph type="sldNum" sz="quarter" idx="5"/>
          </p:nvPr>
        </p:nvSpPr>
        <p:spPr>
          <a:xfrm>
            <a:off x="3849899" y="9428716"/>
            <a:ext cx="2946189" cy="497922"/>
          </a:xfrm>
          <a:prstGeom prst="rect">
            <a:avLst/>
          </a:prstGeom>
        </p:spPr>
        <p:txBody>
          <a:bodyPr vert="horz" lIns="91568" tIns="45784" rIns="91568" bIns="45784" rtlCol="0" anchor="b"/>
          <a:lstStyle>
            <a:lvl1pPr algn="r">
              <a:defRPr sz="1200"/>
            </a:lvl1pPr>
          </a:lstStyle>
          <a:p>
            <a:fld id="{B217A318-19A2-4519-B90B-0E517D088F65}" type="slidenum">
              <a:rPr lang="fr-CH" smtClean="0"/>
              <a:t>‹#›</a:t>
            </a:fld>
            <a:endParaRPr lang="fr-CH"/>
          </a:p>
        </p:txBody>
      </p:sp>
    </p:spTree>
    <p:extLst>
      <p:ext uri="{BB962C8B-B14F-4D97-AF65-F5344CB8AC3E}">
        <p14:creationId xmlns:p14="http://schemas.microsoft.com/office/powerpoint/2010/main" val="4289050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796B9D9-F705-44BD-B85A-9E4B409A2DC7}"/>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8172F1F2-4E6C-45C9-9CB7-F2795A6DA714}"/>
              </a:ext>
            </a:extLst>
          </p:cNvPr>
          <p:cNvSpPr>
            <a:spLocks noGrp="1" noChangeArrowheads="1"/>
          </p:cNvSpPr>
          <p:nvPr>
            <p:ph type="body" idx="1"/>
          </p:nvPr>
        </p:nvSpPr>
        <p:spPr>
          <a:noFill/>
        </p:spPr>
        <p:txBody>
          <a:bodyPr/>
          <a:lstStyle/>
          <a:p>
            <a:endParaRPr lang="en-US" altLang="en-US"/>
          </a:p>
        </p:txBody>
      </p:sp>
      <p:sp>
        <p:nvSpPr>
          <p:cNvPr id="38916" name="Slide Number Placeholder 3">
            <a:extLst>
              <a:ext uri="{FF2B5EF4-FFF2-40B4-BE49-F238E27FC236}">
                <a16:creationId xmlns:a16="http://schemas.microsoft.com/office/drawing/2014/main" id="{78D61B53-E296-4336-8495-D294C7729A3E}"/>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5FC12F-7192-46A4-A1B5-9B779065FDC1}" type="slidenum">
              <a:rPr lang="en-US" altLang="en-US" smtClean="0"/>
              <a:pPr/>
              <a:t>38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B217A318-19A2-4519-B90B-0E517D088F65}" type="slidenum">
              <a:rPr lang="fr-CH" smtClean="0"/>
              <a:t>55</a:t>
            </a:fld>
            <a:endParaRPr lang="fr-CH"/>
          </a:p>
        </p:txBody>
      </p:sp>
    </p:spTree>
    <p:extLst>
      <p:ext uri="{BB962C8B-B14F-4D97-AF65-F5344CB8AC3E}">
        <p14:creationId xmlns:p14="http://schemas.microsoft.com/office/powerpoint/2010/main" val="222763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B217A318-19A2-4519-B90B-0E517D088F65}" type="slidenum">
              <a:rPr lang="fr-CH" smtClean="0"/>
              <a:t>56</a:t>
            </a:fld>
            <a:endParaRPr lang="fr-CH"/>
          </a:p>
        </p:txBody>
      </p:sp>
    </p:spTree>
    <p:extLst>
      <p:ext uri="{BB962C8B-B14F-4D97-AF65-F5344CB8AC3E}">
        <p14:creationId xmlns:p14="http://schemas.microsoft.com/office/powerpoint/2010/main" val="2235832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92C57E0A-8C7F-4A9D-A7AE-0E143DF6E194}"/>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3B5C1D13-E740-4818-8614-9F2F7FDC6846}"/>
              </a:ext>
            </a:extLst>
          </p:cNvPr>
          <p:cNvSpPr>
            <a:spLocks noGrp="1" noChangeArrowheads="1"/>
          </p:cNvSpPr>
          <p:nvPr>
            <p:ph type="body" idx="1"/>
          </p:nvPr>
        </p:nvSpPr>
        <p:spPr>
          <a:noFill/>
        </p:spPr>
        <p:txBody>
          <a:bodyPr/>
          <a:lstStyle/>
          <a:p>
            <a:endParaRPr lang="fr-CH" altLang="en-US"/>
          </a:p>
        </p:txBody>
      </p:sp>
      <p:sp>
        <p:nvSpPr>
          <p:cNvPr id="62468" name="Slide Number Placeholder 3">
            <a:extLst>
              <a:ext uri="{FF2B5EF4-FFF2-40B4-BE49-F238E27FC236}">
                <a16:creationId xmlns:a16="http://schemas.microsoft.com/office/drawing/2014/main" id="{8EF03B92-C74A-48B0-8E8C-2677AC9523C4}"/>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8BA658-18A0-4450-9170-73B5031AAC29}" type="slidenum">
              <a:rPr lang="en-GB" altLang="en-US" smtClean="0"/>
              <a:pPr/>
              <a:t>64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2F4A76AA-5973-4351-B1EB-8B04E78F02AB}"/>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807292EE-788B-4CEC-AC13-A83B12A7A830}"/>
              </a:ext>
            </a:extLst>
          </p:cNvPr>
          <p:cNvSpPr>
            <a:spLocks noGrp="1" noChangeArrowheads="1"/>
          </p:cNvSpPr>
          <p:nvPr>
            <p:ph type="body" idx="1"/>
          </p:nvPr>
        </p:nvSpPr>
        <p:spPr>
          <a:noFill/>
        </p:spPr>
        <p:txBody>
          <a:bodyPr/>
          <a:lstStyle/>
          <a:p>
            <a:endParaRPr lang="fr-CH" altLang="en-US"/>
          </a:p>
        </p:txBody>
      </p:sp>
      <p:sp>
        <p:nvSpPr>
          <p:cNvPr id="64516" name="Slide Number Placeholder 3">
            <a:extLst>
              <a:ext uri="{FF2B5EF4-FFF2-40B4-BE49-F238E27FC236}">
                <a16:creationId xmlns:a16="http://schemas.microsoft.com/office/drawing/2014/main" id="{DF88BD4C-DAA6-4158-9F27-33AAB15CBF0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238F62-72A2-4962-8B53-953E7DD3AD7E}" type="slidenum">
              <a:rPr lang="en-GB" altLang="en-US" smtClean="0"/>
              <a:pPr/>
              <a:t>65</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FBABA0C-2C33-4101-8F45-78F63A4C2D94}" type="datetimeFigureOut">
              <a:rPr lang="en-GB" smtClean="0"/>
              <a:t>29/04/2019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FBDCB5-3A21-442E-8CA7-C3A91CDE5BF2}" type="slidenum">
              <a:rPr lang="en-GB" smtClean="0"/>
              <a:t>‹#›</a:t>
            </a:fld>
            <a:endParaRPr lang="en-GB"/>
          </a:p>
        </p:txBody>
      </p:sp>
    </p:spTree>
    <p:extLst>
      <p:ext uri="{BB962C8B-B14F-4D97-AF65-F5344CB8AC3E}">
        <p14:creationId xmlns:p14="http://schemas.microsoft.com/office/powerpoint/2010/main" val="4032526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BABA0C-2C33-4101-8F45-78F63A4C2D94}" type="datetimeFigureOut">
              <a:rPr lang="en-GB" smtClean="0"/>
              <a:t>29/04/2019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FBDCB5-3A21-442E-8CA7-C3A91CDE5BF2}" type="slidenum">
              <a:rPr lang="en-GB" smtClean="0"/>
              <a:t>‹#›</a:t>
            </a:fld>
            <a:endParaRPr lang="en-GB"/>
          </a:p>
        </p:txBody>
      </p:sp>
    </p:spTree>
    <p:extLst>
      <p:ext uri="{BB962C8B-B14F-4D97-AF65-F5344CB8AC3E}">
        <p14:creationId xmlns:p14="http://schemas.microsoft.com/office/powerpoint/2010/main" val="3577625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BABA0C-2C33-4101-8F45-78F63A4C2D94}" type="datetimeFigureOut">
              <a:rPr lang="en-GB" smtClean="0"/>
              <a:t>29/04/2019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FBDCB5-3A21-442E-8CA7-C3A91CDE5BF2}" type="slidenum">
              <a:rPr lang="en-GB" smtClean="0"/>
              <a:t>‹#›</a:t>
            </a:fld>
            <a:endParaRPr lang="en-GB"/>
          </a:p>
        </p:txBody>
      </p:sp>
    </p:spTree>
    <p:extLst>
      <p:ext uri="{BB962C8B-B14F-4D97-AF65-F5344CB8AC3E}">
        <p14:creationId xmlns:p14="http://schemas.microsoft.com/office/powerpoint/2010/main" val="857186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353294"/>
            <a:ext cx="7596416" cy="1139602"/>
          </a:xfrm>
        </p:spPr>
        <p:txBody>
          <a:bodyPr/>
          <a:lstStyle>
            <a:lvl1pPr algn="ctr">
              <a:defRPr sz="4000" b="1">
                <a:solidFill>
                  <a:srgbClr val="CDB87E"/>
                </a:solidFill>
              </a:defRPr>
            </a:lvl1pPr>
          </a:lstStyle>
          <a:p>
            <a:r>
              <a:rPr lang="en-US"/>
              <a:t>Click to edit Master title style</a:t>
            </a:r>
            <a:endParaRPr lang="en-US" dirty="0"/>
          </a:p>
        </p:txBody>
      </p:sp>
      <p:sp>
        <p:nvSpPr>
          <p:cNvPr id="3" name="Subtitle 2"/>
          <p:cNvSpPr>
            <a:spLocks noGrp="1"/>
          </p:cNvSpPr>
          <p:nvPr>
            <p:ph type="subTitle" idx="1"/>
          </p:nvPr>
        </p:nvSpPr>
        <p:spPr>
          <a:xfrm>
            <a:off x="720000" y="2637160"/>
            <a:ext cx="7596416" cy="1583928"/>
          </a:xfrm>
        </p:spPr>
        <p:txBody>
          <a:bodyPr/>
          <a:lstStyle>
            <a:lvl1pPr marL="0" indent="0" algn="ctr">
              <a:buNone/>
              <a:defRPr sz="4000" b="1" baseline="0">
                <a:solidFill>
                  <a:srgbClr val="4F91CD"/>
                </a:solidFill>
                <a:latin typeface="Eurostile LT Std Bold"/>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en-US"/>
              <a:t>Click to edit Master subtitle style</a:t>
            </a:r>
            <a:endParaRPr lang="en-US" dirty="0"/>
          </a:p>
        </p:txBody>
      </p:sp>
      <p:sp>
        <p:nvSpPr>
          <p:cNvPr id="8" name="Text Placeholder 7"/>
          <p:cNvSpPr>
            <a:spLocks noGrp="1"/>
          </p:cNvSpPr>
          <p:nvPr>
            <p:ph type="body" sz="quarter" idx="12"/>
          </p:nvPr>
        </p:nvSpPr>
        <p:spPr>
          <a:xfrm>
            <a:off x="3437915" y="5301208"/>
            <a:ext cx="2160587" cy="360040"/>
          </a:xfrm>
        </p:spPr>
        <p:txBody>
          <a:bodyPr/>
          <a:lstStyle>
            <a:lvl1pPr marL="0" indent="0" algn="ctr">
              <a:buNone/>
              <a:defRPr lang="en-US" sz="1500" b="1" kern="1200" dirty="0" smtClean="0">
                <a:solidFill>
                  <a:srgbClr val="4F91CD"/>
                </a:solidFill>
                <a:latin typeface="Eurostile LT Std Bold" pitchFamily="34" charset="0"/>
                <a:ea typeface="+mn-ea"/>
                <a:cs typeface="Arial" charset="0"/>
              </a:defRPr>
            </a:lvl1pPr>
          </a:lstStyle>
          <a:p>
            <a:pPr lvl="0"/>
            <a:r>
              <a:rPr lang="en-US"/>
              <a:t>Click to edit Master text styles</a:t>
            </a:r>
          </a:p>
        </p:txBody>
      </p:sp>
      <p:sp>
        <p:nvSpPr>
          <p:cNvPr id="20" name="Text Placeholder 19"/>
          <p:cNvSpPr>
            <a:spLocks noGrp="1"/>
          </p:cNvSpPr>
          <p:nvPr>
            <p:ph type="body" sz="quarter" idx="13"/>
          </p:nvPr>
        </p:nvSpPr>
        <p:spPr>
          <a:xfrm>
            <a:off x="3437915" y="5660579"/>
            <a:ext cx="2160587" cy="288701"/>
          </a:xfrm>
        </p:spPr>
        <p:txBody>
          <a:bodyPr/>
          <a:lstStyle>
            <a:lvl1pPr marL="0" indent="0" algn="ctr">
              <a:buNone/>
              <a:defRPr sz="1200" baseline="0">
                <a:solidFill>
                  <a:srgbClr val="4F91CD"/>
                </a:solidFill>
                <a:latin typeface="Eurostile LT Std Bold"/>
              </a:defRPr>
            </a:lvl1pPr>
          </a:lstStyle>
          <a:p>
            <a:pPr lvl="0"/>
            <a:r>
              <a:rPr lang="en-US"/>
              <a:t>Click to edit Master text styles</a:t>
            </a:r>
          </a:p>
        </p:txBody>
      </p:sp>
      <p:sp>
        <p:nvSpPr>
          <p:cNvPr id="22" name="Text Placeholder 19"/>
          <p:cNvSpPr>
            <a:spLocks noGrp="1"/>
          </p:cNvSpPr>
          <p:nvPr>
            <p:ph type="body" sz="quarter" idx="14"/>
          </p:nvPr>
        </p:nvSpPr>
        <p:spPr>
          <a:xfrm>
            <a:off x="3437915" y="5948611"/>
            <a:ext cx="2160587" cy="288701"/>
          </a:xfrm>
        </p:spPr>
        <p:txBody>
          <a:bodyPr/>
          <a:lstStyle>
            <a:lvl1pPr marL="0" indent="0" algn="ctr">
              <a:buNone/>
              <a:defRPr lang="en-US" sz="1200" baseline="0" dirty="0">
                <a:solidFill>
                  <a:srgbClr val="4F91CD"/>
                </a:solidFill>
                <a:latin typeface="Eurostile LT Std Bold"/>
                <a:ea typeface="+mn-ea"/>
                <a:cs typeface="+mn-cs"/>
              </a:defRPr>
            </a:lvl1pPr>
          </a:lstStyle>
          <a:p>
            <a:pPr lvl="0"/>
            <a:r>
              <a:rPr lang="en-US"/>
              <a:t>Click to edit Master text styles</a:t>
            </a:r>
          </a:p>
        </p:txBody>
      </p:sp>
      <p:sp>
        <p:nvSpPr>
          <p:cNvPr id="23" name="Text Placeholder 19"/>
          <p:cNvSpPr>
            <a:spLocks noGrp="1"/>
          </p:cNvSpPr>
          <p:nvPr>
            <p:ph type="body" sz="quarter" idx="15"/>
          </p:nvPr>
        </p:nvSpPr>
        <p:spPr>
          <a:xfrm>
            <a:off x="3437915" y="6237312"/>
            <a:ext cx="2160587" cy="288701"/>
          </a:xfrm>
        </p:spPr>
        <p:txBody>
          <a:bodyPr/>
          <a:lstStyle>
            <a:lvl1pPr marL="0" indent="0" algn="ctr">
              <a:buNone/>
              <a:defRPr lang="en-US" sz="1200" baseline="0" dirty="0">
                <a:solidFill>
                  <a:srgbClr val="4F91CD"/>
                </a:solidFill>
                <a:latin typeface="Eurostile LT Std Bold"/>
                <a:ea typeface="+mn-ea"/>
                <a:cs typeface="+mn-cs"/>
              </a:defRPr>
            </a:lvl1pPr>
          </a:lstStyle>
          <a:p>
            <a:pPr lvl="0"/>
            <a:r>
              <a:rPr lang="en-US"/>
              <a:t>Click to edit Master text styles</a:t>
            </a:r>
          </a:p>
        </p:txBody>
      </p:sp>
    </p:spTree>
    <p:extLst>
      <p:ext uri="{BB962C8B-B14F-4D97-AF65-F5344CB8AC3E}">
        <p14:creationId xmlns:p14="http://schemas.microsoft.com/office/powerpoint/2010/main" val="3161715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BABA0C-2C33-4101-8F45-78F63A4C2D94}" type="datetimeFigureOut">
              <a:rPr lang="en-GB" smtClean="0"/>
              <a:t>29/04/2019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FBDCB5-3A21-442E-8CA7-C3A91CDE5BF2}" type="slidenum">
              <a:rPr lang="en-GB" smtClean="0"/>
              <a:t>‹#›</a:t>
            </a:fld>
            <a:endParaRPr lang="en-GB"/>
          </a:p>
        </p:txBody>
      </p:sp>
    </p:spTree>
    <p:extLst>
      <p:ext uri="{BB962C8B-B14F-4D97-AF65-F5344CB8AC3E}">
        <p14:creationId xmlns:p14="http://schemas.microsoft.com/office/powerpoint/2010/main" val="2208521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BABA0C-2C33-4101-8F45-78F63A4C2D94}" type="datetimeFigureOut">
              <a:rPr lang="en-GB" smtClean="0"/>
              <a:t>29/04/2019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FBDCB5-3A21-442E-8CA7-C3A91CDE5BF2}" type="slidenum">
              <a:rPr lang="en-GB" smtClean="0"/>
              <a:t>‹#›</a:t>
            </a:fld>
            <a:endParaRPr lang="en-GB"/>
          </a:p>
        </p:txBody>
      </p:sp>
    </p:spTree>
    <p:extLst>
      <p:ext uri="{BB962C8B-B14F-4D97-AF65-F5344CB8AC3E}">
        <p14:creationId xmlns:p14="http://schemas.microsoft.com/office/powerpoint/2010/main" val="1957533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FBABA0C-2C33-4101-8F45-78F63A4C2D94}" type="datetimeFigureOut">
              <a:rPr lang="en-GB" smtClean="0"/>
              <a:t>29/04/2019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FBDCB5-3A21-442E-8CA7-C3A91CDE5BF2}" type="slidenum">
              <a:rPr lang="en-GB" smtClean="0"/>
              <a:t>‹#›</a:t>
            </a:fld>
            <a:endParaRPr lang="en-GB"/>
          </a:p>
        </p:txBody>
      </p:sp>
    </p:spTree>
    <p:extLst>
      <p:ext uri="{BB962C8B-B14F-4D97-AF65-F5344CB8AC3E}">
        <p14:creationId xmlns:p14="http://schemas.microsoft.com/office/powerpoint/2010/main" val="217563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FBABA0C-2C33-4101-8F45-78F63A4C2D94}" type="datetimeFigureOut">
              <a:rPr lang="en-GB" smtClean="0"/>
              <a:t>29/04/2019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FBDCB5-3A21-442E-8CA7-C3A91CDE5BF2}" type="slidenum">
              <a:rPr lang="en-GB" smtClean="0"/>
              <a:t>‹#›</a:t>
            </a:fld>
            <a:endParaRPr lang="en-GB"/>
          </a:p>
        </p:txBody>
      </p:sp>
    </p:spTree>
    <p:extLst>
      <p:ext uri="{BB962C8B-B14F-4D97-AF65-F5344CB8AC3E}">
        <p14:creationId xmlns:p14="http://schemas.microsoft.com/office/powerpoint/2010/main" val="429363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FBABA0C-2C33-4101-8F45-78F63A4C2D94}" type="datetimeFigureOut">
              <a:rPr lang="en-GB" smtClean="0"/>
              <a:t>29/04/2019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FBDCB5-3A21-442E-8CA7-C3A91CDE5BF2}" type="slidenum">
              <a:rPr lang="en-GB" smtClean="0"/>
              <a:t>‹#›</a:t>
            </a:fld>
            <a:endParaRPr lang="en-GB"/>
          </a:p>
        </p:txBody>
      </p:sp>
    </p:spTree>
    <p:extLst>
      <p:ext uri="{BB962C8B-B14F-4D97-AF65-F5344CB8AC3E}">
        <p14:creationId xmlns:p14="http://schemas.microsoft.com/office/powerpoint/2010/main" val="3208392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ABA0C-2C33-4101-8F45-78F63A4C2D94}" type="datetimeFigureOut">
              <a:rPr lang="en-GB" smtClean="0"/>
              <a:t>29/04/2019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FBDCB5-3A21-442E-8CA7-C3A91CDE5BF2}" type="slidenum">
              <a:rPr lang="en-GB" smtClean="0"/>
              <a:t>‹#›</a:t>
            </a:fld>
            <a:endParaRPr lang="en-GB"/>
          </a:p>
        </p:txBody>
      </p:sp>
    </p:spTree>
    <p:extLst>
      <p:ext uri="{BB962C8B-B14F-4D97-AF65-F5344CB8AC3E}">
        <p14:creationId xmlns:p14="http://schemas.microsoft.com/office/powerpoint/2010/main" val="1469498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BABA0C-2C33-4101-8F45-78F63A4C2D94}" type="datetimeFigureOut">
              <a:rPr lang="en-GB" smtClean="0"/>
              <a:t>29/04/2019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FBDCB5-3A21-442E-8CA7-C3A91CDE5BF2}" type="slidenum">
              <a:rPr lang="en-GB" smtClean="0"/>
              <a:t>‹#›</a:t>
            </a:fld>
            <a:endParaRPr lang="en-GB"/>
          </a:p>
        </p:txBody>
      </p:sp>
    </p:spTree>
    <p:extLst>
      <p:ext uri="{BB962C8B-B14F-4D97-AF65-F5344CB8AC3E}">
        <p14:creationId xmlns:p14="http://schemas.microsoft.com/office/powerpoint/2010/main" val="2067766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BABA0C-2C33-4101-8F45-78F63A4C2D94}" type="datetimeFigureOut">
              <a:rPr lang="en-GB" smtClean="0"/>
              <a:t>29/04/2019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FBDCB5-3A21-442E-8CA7-C3A91CDE5BF2}" type="slidenum">
              <a:rPr lang="en-GB" smtClean="0"/>
              <a:t>‹#›</a:t>
            </a:fld>
            <a:endParaRPr lang="en-GB"/>
          </a:p>
        </p:txBody>
      </p:sp>
    </p:spTree>
    <p:extLst>
      <p:ext uri="{BB962C8B-B14F-4D97-AF65-F5344CB8AC3E}">
        <p14:creationId xmlns:p14="http://schemas.microsoft.com/office/powerpoint/2010/main" val="1974531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ABA0C-2C33-4101-8F45-78F63A4C2D94}" type="datetimeFigureOut">
              <a:rPr lang="en-GB" smtClean="0"/>
              <a:t>29/04/2019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BDCB5-3A21-442E-8CA7-C3A91CDE5BF2}" type="slidenum">
              <a:rPr lang="en-GB" smtClean="0"/>
              <a:t>‹#›</a:t>
            </a:fld>
            <a:endParaRPr lang="en-GB"/>
          </a:p>
        </p:txBody>
      </p:sp>
    </p:spTree>
    <p:extLst>
      <p:ext uri="{BB962C8B-B14F-4D97-AF65-F5344CB8AC3E}">
        <p14:creationId xmlns:p14="http://schemas.microsoft.com/office/powerpoint/2010/main" val="3652454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92896"/>
            <a:ext cx="7772400" cy="1470025"/>
          </a:xfrm>
        </p:spPr>
        <p:txBody>
          <a:bodyPr>
            <a:normAutofit fontScale="90000"/>
          </a:bodyPr>
          <a:lstStyle/>
          <a:p>
            <a:br>
              <a:rPr lang="en-US" sz="5300" dirty="0"/>
            </a:br>
            <a:r>
              <a:rPr lang="en-US" sz="5400" dirty="0">
                <a:latin typeface="Agency FB" panose="020B0503020202020204" pitchFamily="34" charset="0"/>
              </a:rPr>
              <a:t>Commodity dependence and economic development</a:t>
            </a:r>
            <a:br>
              <a:rPr lang="en-US" dirty="0">
                <a:solidFill>
                  <a:schemeClr val="tx1">
                    <a:lumMod val="95000"/>
                    <a:lumOff val="5000"/>
                  </a:schemeClr>
                </a:solidFill>
                <a:latin typeface="Agency FB" panose="020B0503020202020204" pitchFamily="34" charset="0"/>
              </a:rPr>
            </a:br>
            <a:endParaRPr lang="en-US" dirty="0">
              <a:latin typeface="Agency FB" panose="020B0503020202020204" pitchFamily="34" charset="0"/>
            </a:endParaRPr>
          </a:p>
        </p:txBody>
      </p:sp>
      <p:sp>
        <p:nvSpPr>
          <p:cNvPr id="3" name="Subtitle 2"/>
          <p:cNvSpPr>
            <a:spLocks noGrp="1"/>
          </p:cNvSpPr>
          <p:nvPr>
            <p:ph type="subTitle" idx="1"/>
          </p:nvPr>
        </p:nvSpPr>
        <p:spPr>
          <a:xfrm>
            <a:off x="1080245" y="764704"/>
            <a:ext cx="7056784" cy="1752600"/>
          </a:xfrm>
        </p:spPr>
        <p:txBody>
          <a:bodyPr>
            <a:normAutofit fontScale="92500" lnSpcReduction="20000"/>
          </a:bodyPr>
          <a:lstStyle/>
          <a:p>
            <a:endParaRPr lang="en-US" dirty="0">
              <a:solidFill>
                <a:schemeClr val="tx1">
                  <a:lumMod val="95000"/>
                  <a:lumOff val="5000"/>
                </a:schemeClr>
              </a:solidFill>
            </a:endParaRPr>
          </a:p>
          <a:p>
            <a:r>
              <a:rPr lang="en-US" sz="2800" dirty="0">
                <a:solidFill>
                  <a:schemeClr val="tx1">
                    <a:lumMod val="95000"/>
                    <a:lumOff val="5000"/>
                  </a:schemeClr>
                </a:solidFill>
                <a:latin typeface="Agency FB" panose="020B0503020202020204" pitchFamily="34" charset="0"/>
              </a:rPr>
              <a:t>Division on International Trade and commodities</a:t>
            </a:r>
          </a:p>
          <a:p>
            <a:r>
              <a:rPr lang="en-US" sz="2800" dirty="0">
                <a:solidFill>
                  <a:schemeClr val="tx1">
                    <a:lumMod val="95000"/>
                    <a:lumOff val="5000"/>
                  </a:schemeClr>
                </a:solidFill>
                <a:latin typeface="Agency FB" panose="020B0503020202020204" pitchFamily="34" charset="0"/>
              </a:rPr>
              <a:t>Commodities Branch</a:t>
            </a:r>
          </a:p>
          <a:p>
            <a:r>
              <a:rPr lang="en-US" sz="2800" dirty="0">
                <a:solidFill>
                  <a:schemeClr val="tx1">
                    <a:lumMod val="95000"/>
                    <a:lumOff val="5000"/>
                  </a:schemeClr>
                </a:solidFill>
                <a:latin typeface="Agency FB" panose="020B0503020202020204" pitchFamily="34" charset="0"/>
              </a:rPr>
              <a:t>30 April 2019, Geneva</a:t>
            </a:r>
          </a:p>
        </p:txBody>
      </p:sp>
      <p:sp>
        <p:nvSpPr>
          <p:cNvPr id="4" name="Subtitle 2"/>
          <p:cNvSpPr txBox="1">
            <a:spLocks/>
          </p:cNvSpPr>
          <p:nvPr/>
        </p:nvSpPr>
        <p:spPr>
          <a:xfrm>
            <a:off x="1475656" y="450912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solidFill>
                <a:schemeClr val="tx1">
                  <a:lumMod val="95000"/>
                  <a:lumOff val="5000"/>
                </a:schemeClr>
              </a:solidFill>
            </a:endParaRPr>
          </a:p>
          <a:p>
            <a:r>
              <a:rPr lang="en-US" sz="2900" b="1" dirty="0" err="1">
                <a:solidFill>
                  <a:schemeClr val="tx1">
                    <a:lumMod val="95000"/>
                    <a:lumOff val="5000"/>
                  </a:schemeClr>
                </a:solidFill>
                <a:latin typeface="Agency FB" panose="020B0503020202020204" pitchFamily="34" charset="0"/>
              </a:rPr>
              <a:t>Janvier</a:t>
            </a:r>
            <a:r>
              <a:rPr lang="en-US" sz="2900" b="1" dirty="0">
                <a:solidFill>
                  <a:schemeClr val="tx1">
                    <a:lumMod val="95000"/>
                    <a:lumOff val="5000"/>
                  </a:schemeClr>
                </a:solidFill>
                <a:latin typeface="Agency FB" panose="020B0503020202020204" pitchFamily="34" charset="0"/>
              </a:rPr>
              <a:t> D. </a:t>
            </a:r>
            <a:r>
              <a:rPr lang="en-US" sz="2900" b="1" dirty="0" err="1">
                <a:solidFill>
                  <a:schemeClr val="tx1">
                    <a:lumMod val="95000"/>
                    <a:lumOff val="5000"/>
                  </a:schemeClr>
                </a:solidFill>
                <a:latin typeface="Agency FB" panose="020B0503020202020204" pitchFamily="34" charset="0"/>
              </a:rPr>
              <a:t>Nkurunziza</a:t>
            </a:r>
            <a:endParaRPr lang="en-US" sz="2900" b="1" dirty="0">
              <a:solidFill>
                <a:schemeClr val="tx1">
                  <a:lumMod val="95000"/>
                  <a:lumOff val="5000"/>
                </a:schemeClr>
              </a:solidFill>
              <a:latin typeface="Agency FB" panose="020B0503020202020204" pitchFamily="34" charset="0"/>
            </a:endParaRPr>
          </a:p>
          <a:p>
            <a:r>
              <a:rPr lang="en-US" sz="2900" dirty="0">
                <a:solidFill>
                  <a:schemeClr val="tx1">
                    <a:lumMod val="95000"/>
                    <a:lumOff val="5000"/>
                  </a:schemeClr>
                </a:solidFill>
                <a:latin typeface="Agency FB" panose="020B0503020202020204" pitchFamily="34" charset="0"/>
              </a:rPr>
              <a:t>Commodities Branch, UNCTAD</a:t>
            </a:r>
          </a:p>
        </p:txBody>
      </p:sp>
    </p:spTree>
    <p:extLst>
      <p:ext uri="{BB962C8B-B14F-4D97-AF65-F5344CB8AC3E}">
        <p14:creationId xmlns:p14="http://schemas.microsoft.com/office/powerpoint/2010/main" val="100127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6643D2B-0BFE-4774-8D2F-368A52B61B06}"/>
              </a:ext>
            </a:extLst>
          </p:cNvPr>
          <p:cNvSpPr>
            <a:spLocks noGrp="1" noChangeArrowheads="1"/>
          </p:cNvSpPr>
          <p:nvPr>
            <p:ph type="title" idx="4294967295"/>
          </p:nvPr>
        </p:nvSpPr>
        <p:spPr>
          <a:xfrm>
            <a:off x="457200" y="836712"/>
            <a:ext cx="8229600" cy="1271587"/>
          </a:xfrm>
        </p:spPr>
        <p:txBody>
          <a:bodyPr/>
          <a:lstStyle/>
          <a:p>
            <a:pPr>
              <a:spcBef>
                <a:spcPct val="50000"/>
              </a:spcBef>
            </a:pPr>
            <a:r>
              <a:rPr lang="en-US" altLang="en-US" sz="2400" dirty="0">
                <a:latin typeface="Eurostile LT Std Bold" pitchFamily="34" charset="0"/>
              </a:rPr>
              <a:t> </a:t>
            </a:r>
            <a:r>
              <a:rPr lang="en-US" altLang="en-US" dirty="0">
                <a:latin typeface="Agency FB" panose="020B0503020202020204" pitchFamily="34" charset="0"/>
              </a:rPr>
              <a:t>Complexity of Commodities trade</a:t>
            </a:r>
            <a:endParaRPr lang="en-GB" altLang="en-US" dirty="0">
              <a:latin typeface="Agency FB" panose="020B0503020202020204" pitchFamily="34" charset="0"/>
            </a:endParaRPr>
          </a:p>
        </p:txBody>
      </p:sp>
      <p:sp>
        <p:nvSpPr>
          <p:cNvPr id="20483" name="Rectangle 3">
            <a:extLst>
              <a:ext uri="{FF2B5EF4-FFF2-40B4-BE49-F238E27FC236}">
                <a16:creationId xmlns:a16="http://schemas.microsoft.com/office/drawing/2014/main" id="{CD12000E-E7B3-454E-BBA1-0C4C37FA5EC2}"/>
              </a:ext>
            </a:extLst>
          </p:cNvPr>
          <p:cNvSpPr>
            <a:spLocks noGrp="1" noChangeArrowheads="1"/>
          </p:cNvSpPr>
          <p:nvPr>
            <p:ph type="body" idx="4294967295"/>
          </p:nvPr>
        </p:nvSpPr>
        <p:spPr>
          <a:xfrm>
            <a:off x="323850" y="2136899"/>
            <a:ext cx="8362950" cy="4824413"/>
          </a:xfrm>
        </p:spPr>
        <p:txBody>
          <a:bodyPr>
            <a:normAutofit lnSpcReduction="10000"/>
          </a:bodyPr>
          <a:lstStyle/>
          <a:p>
            <a:pPr>
              <a:buFont typeface="Wingdings" panose="05000000000000000000" pitchFamily="2" charset="2"/>
              <a:buChar char="§"/>
            </a:pPr>
            <a:r>
              <a:rPr lang="en-US" altLang="en-US" sz="2800" dirty="0">
                <a:latin typeface="Agency FB" panose="020B0503020202020204" pitchFamily="34" charset="0"/>
              </a:rPr>
              <a:t>Example of petroleum value chain:</a:t>
            </a:r>
          </a:p>
          <a:p>
            <a:pPr lvl="1"/>
            <a:r>
              <a:rPr lang="en-US" altLang="en-US" sz="2400" dirty="0">
                <a:latin typeface="Agency FB" panose="020B0503020202020204" pitchFamily="34" charset="0"/>
              </a:rPr>
              <a:t>Produced in country A by a multinational corporation with a local state company, and bank funding</a:t>
            </a:r>
          </a:p>
          <a:p>
            <a:pPr lvl="1"/>
            <a:r>
              <a:rPr lang="en-US" altLang="en-US" sz="2400" dirty="0">
                <a:latin typeface="Agency FB" panose="020B0503020202020204" pitchFamily="34" charset="0"/>
              </a:rPr>
              <a:t>Sold to another multinational corporation with finance from bank</a:t>
            </a:r>
          </a:p>
          <a:p>
            <a:pPr lvl="1"/>
            <a:r>
              <a:rPr lang="en-US" altLang="en-US" sz="2400" dirty="0">
                <a:latin typeface="Agency FB" panose="020B0503020202020204" pitchFamily="34" charset="0"/>
              </a:rPr>
              <a:t>Stored in country A before shipping to buyer</a:t>
            </a:r>
          </a:p>
          <a:p>
            <a:pPr lvl="1"/>
            <a:r>
              <a:rPr lang="en-US" altLang="en-US" sz="2400" dirty="0">
                <a:latin typeface="Agency FB" panose="020B0503020202020204" pitchFamily="34" charset="0"/>
              </a:rPr>
              <a:t>Shipped to buyer's country or specified destination with financing from bank</a:t>
            </a:r>
          </a:p>
          <a:p>
            <a:pPr lvl="1"/>
            <a:r>
              <a:rPr lang="en-US" altLang="en-US" sz="2400" dirty="0">
                <a:latin typeface="Agency FB" panose="020B0503020202020204" pitchFamily="34" charset="0"/>
              </a:rPr>
              <a:t>Stored in importer's country using importer's infrastructure</a:t>
            </a:r>
          </a:p>
          <a:p>
            <a:pPr lvl="1"/>
            <a:r>
              <a:rPr lang="en-US" altLang="en-US" sz="2400" dirty="0">
                <a:latin typeface="Agency FB" panose="020B0503020202020204" pitchFamily="34" charset="0"/>
              </a:rPr>
              <a:t>Refined by importer in her refineries</a:t>
            </a:r>
          </a:p>
          <a:p>
            <a:pPr lvl="1"/>
            <a:r>
              <a:rPr lang="en-US" altLang="en-US" sz="2400" dirty="0">
                <a:latin typeface="Agency FB" panose="020B0503020202020204" pitchFamily="34" charset="0"/>
              </a:rPr>
              <a:t>Sold to big retail companies (e.g. </a:t>
            </a:r>
            <a:r>
              <a:rPr lang="en-US" altLang="en-US" sz="2400" dirty="0" err="1">
                <a:latin typeface="Agency FB" panose="020B0503020202020204" pitchFamily="34" charset="0"/>
              </a:rPr>
              <a:t>Migros</a:t>
            </a:r>
            <a:r>
              <a:rPr lang="en-US" altLang="en-US" sz="2400" dirty="0">
                <a:latin typeface="Agency FB" panose="020B0503020202020204" pitchFamily="34" charset="0"/>
              </a:rPr>
              <a:t>)</a:t>
            </a:r>
          </a:p>
          <a:p>
            <a:pPr lvl="1"/>
            <a:r>
              <a:rPr lang="en-US" altLang="en-US" sz="2400" dirty="0">
                <a:latin typeface="Agency FB" panose="020B0503020202020204" pitchFamily="34" charset="0"/>
              </a:rPr>
              <a:t>Distributed to petrol stations across the country</a:t>
            </a:r>
          </a:p>
          <a:p>
            <a:pPr lvl="1"/>
            <a:r>
              <a:rPr lang="en-US" altLang="en-US" sz="2400" dirty="0">
                <a:latin typeface="Agency FB" panose="020B0503020202020204" pitchFamily="34" charset="0"/>
              </a:rPr>
              <a:t>Insurance companies along the chain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E70634A-A094-4AD0-99AD-6771EBBC97A0}"/>
              </a:ext>
            </a:extLst>
          </p:cNvPr>
          <p:cNvSpPr>
            <a:spLocks noGrp="1" noChangeArrowheads="1"/>
          </p:cNvSpPr>
          <p:nvPr>
            <p:ph type="title" idx="4294967295"/>
          </p:nvPr>
        </p:nvSpPr>
        <p:spPr>
          <a:xfrm>
            <a:off x="533400" y="533400"/>
            <a:ext cx="8229600" cy="1143000"/>
          </a:xfrm>
        </p:spPr>
        <p:txBody>
          <a:bodyPr/>
          <a:lstStyle/>
          <a:p>
            <a:pPr>
              <a:spcBef>
                <a:spcPct val="50000"/>
              </a:spcBef>
            </a:pPr>
            <a:r>
              <a:rPr lang="en-US" altLang="en-US">
                <a:latin typeface="Agency FB" panose="020B0503020202020204" pitchFamily="34" charset="0"/>
              </a:rPr>
              <a:t> Commodities in international trade</a:t>
            </a:r>
            <a:endParaRPr lang="en-GB" altLang="en-US">
              <a:latin typeface="Agency FB" panose="020B0503020202020204" pitchFamily="34" charset="0"/>
            </a:endParaRPr>
          </a:p>
        </p:txBody>
      </p:sp>
      <p:sp>
        <p:nvSpPr>
          <p:cNvPr id="17411" name="Rectangle 3">
            <a:extLst>
              <a:ext uri="{FF2B5EF4-FFF2-40B4-BE49-F238E27FC236}">
                <a16:creationId xmlns:a16="http://schemas.microsoft.com/office/drawing/2014/main" id="{374B6163-C847-49CD-88B4-B1517D19FCA2}"/>
              </a:ext>
            </a:extLst>
          </p:cNvPr>
          <p:cNvSpPr>
            <a:spLocks noGrp="1" noChangeArrowheads="1"/>
          </p:cNvSpPr>
          <p:nvPr>
            <p:ph type="body" idx="4294967295"/>
          </p:nvPr>
        </p:nvSpPr>
        <p:spPr>
          <a:xfrm>
            <a:off x="468313" y="1628775"/>
            <a:ext cx="8218487" cy="4497388"/>
          </a:xfrm>
        </p:spPr>
        <p:txBody>
          <a:bodyPr>
            <a:normAutofit/>
          </a:bodyPr>
          <a:lstStyle/>
          <a:p>
            <a:pPr>
              <a:buFont typeface="Wingdings" panose="05000000000000000000" pitchFamily="2" charset="2"/>
              <a:buChar char="§"/>
              <a:defRPr/>
            </a:pPr>
            <a:r>
              <a:rPr lang="en-US" altLang="en-US" sz="2800" dirty="0">
                <a:latin typeface="Agency FB" panose="020B0503020202020204" pitchFamily="34" charset="0"/>
              </a:rPr>
              <a:t>In addition to physical transactions:</a:t>
            </a:r>
          </a:p>
          <a:p>
            <a:pPr>
              <a:buFontTx/>
              <a:buNone/>
              <a:defRPr/>
            </a:pPr>
            <a:endParaRPr lang="en-US" altLang="en-US" dirty="0">
              <a:latin typeface="Agency FB" panose="020B0503020202020204" pitchFamily="34" charset="0"/>
            </a:endParaRPr>
          </a:p>
          <a:p>
            <a:pPr lvl="1">
              <a:defRPr/>
            </a:pPr>
            <a:r>
              <a:rPr lang="en-US" altLang="en-US" sz="2400" dirty="0">
                <a:latin typeface="Agency FB" panose="020B0503020202020204" pitchFamily="34" charset="0"/>
              </a:rPr>
              <a:t>Sold on futures markets</a:t>
            </a:r>
          </a:p>
          <a:p>
            <a:pPr lvl="1">
              <a:defRPr/>
            </a:pPr>
            <a:r>
              <a:rPr lang="en-US" altLang="en-US" sz="2400" dirty="0">
                <a:latin typeface="Agency FB" panose="020B0503020202020204" pitchFamily="34" charset="0"/>
              </a:rPr>
              <a:t>Stored for speculative reasons even by banks</a:t>
            </a:r>
          </a:p>
          <a:p>
            <a:pPr lvl="1">
              <a:defRPr/>
            </a:pPr>
            <a:r>
              <a:rPr lang="en-US" altLang="en-US" sz="2400" dirty="0">
                <a:latin typeface="Agency FB" panose="020B0503020202020204" pitchFamily="34" charset="0"/>
              </a:rPr>
              <a:t>Debate whether Governments should regulate trading in commodities futures</a:t>
            </a:r>
          </a:p>
          <a:p>
            <a:pPr marL="457200" lvl="1" indent="0">
              <a:buFontTx/>
              <a:buNone/>
              <a:defRPr/>
            </a:pPr>
            <a:endParaRPr lang="en-US" altLang="en-US" sz="2000" dirty="0">
              <a:latin typeface="Agency FB" panose="020B0503020202020204" pitchFamily="34" charset="0"/>
            </a:endParaRPr>
          </a:p>
          <a:p>
            <a:pPr>
              <a:buFont typeface="Wingdings" panose="05000000000000000000" pitchFamily="2" charset="2"/>
              <a:buChar char="§"/>
              <a:defRPr/>
            </a:pPr>
            <a:r>
              <a:rPr lang="en-US" altLang="en-US" sz="2800" dirty="0">
                <a:latin typeface="Agency FB" panose="020B0503020202020204" pitchFamily="34" charset="0"/>
              </a:rPr>
              <a:t>Most activities in value chain carried out by developed countries’ actors (previous slide), capturing most of the value</a:t>
            </a:r>
          </a:p>
          <a:p>
            <a:pPr lvl="1">
              <a:buFontTx/>
              <a:buNone/>
              <a:defRPr/>
            </a:pPr>
            <a:endParaRPr lang="en-US" altLang="en-US" sz="2000" dirty="0">
              <a:latin typeface="HelveticaNeueLT Std Med"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82C69EC-EC9A-41D1-90E3-A1054C311F60}"/>
              </a:ext>
            </a:extLst>
          </p:cNvPr>
          <p:cNvSpPr>
            <a:spLocks noGrp="1" noChangeArrowheads="1"/>
          </p:cNvSpPr>
          <p:nvPr>
            <p:ph type="title" idx="4294967295"/>
          </p:nvPr>
        </p:nvSpPr>
        <p:spPr>
          <a:xfrm>
            <a:off x="533400" y="533400"/>
            <a:ext cx="8229600" cy="1143000"/>
          </a:xfrm>
        </p:spPr>
        <p:txBody>
          <a:bodyPr/>
          <a:lstStyle/>
          <a:p>
            <a:pPr>
              <a:spcBef>
                <a:spcPct val="50000"/>
              </a:spcBef>
            </a:pPr>
            <a:r>
              <a:rPr lang="en-US" altLang="en-US">
                <a:latin typeface="Agency FB" panose="020B0503020202020204" pitchFamily="34" charset="0"/>
              </a:rPr>
              <a:t>Commodities’ importance  for countries</a:t>
            </a:r>
            <a:endParaRPr lang="en-GB" altLang="en-US">
              <a:latin typeface="Agency FB" panose="020B0503020202020204" pitchFamily="34" charset="0"/>
            </a:endParaRPr>
          </a:p>
        </p:txBody>
      </p:sp>
      <p:sp>
        <p:nvSpPr>
          <p:cNvPr id="22531" name="Rectangle 3">
            <a:extLst>
              <a:ext uri="{FF2B5EF4-FFF2-40B4-BE49-F238E27FC236}">
                <a16:creationId xmlns:a16="http://schemas.microsoft.com/office/drawing/2014/main" id="{FB94A650-2E08-4681-BFCC-B0DCBD4CE68A}"/>
              </a:ext>
            </a:extLst>
          </p:cNvPr>
          <p:cNvSpPr>
            <a:spLocks noGrp="1" noChangeArrowheads="1"/>
          </p:cNvSpPr>
          <p:nvPr>
            <p:ph type="body" idx="4294967295"/>
          </p:nvPr>
        </p:nvSpPr>
        <p:spPr>
          <a:xfrm>
            <a:off x="468313" y="1628775"/>
            <a:ext cx="8351837" cy="4497388"/>
          </a:xfrm>
        </p:spPr>
        <p:txBody>
          <a:bodyPr>
            <a:normAutofit lnSpcReduction="10000"/>
          </a:bodyPr>
          <a:lstStyle/>
          <a:p>
            <a:pPr>
              <a:buFont typeface="Wingdings" panose="05000000000000000000" pitchFamily="2" charset="2"/>
              <a:buChar char="§"/>
            </a:pPr>
            <a:r>
              <a:rPr lang="en-US" altLang="en-US" sz="2800" dirty="0">
                <a:latin typeface="Agency FB" panose="020B0503020202020204" pitchFamily="34" charset="0"/>
              </a:rPr>
              <a:t>Commodities are important for both:</a:t>
            </a:r>
          </a:p>
          <a:p>
            <a:pPr>
              <a:buFontTx/>
              <a:buNone/>
            </a:pPr>
            <a:endParaRPr lang="en-US" altLang="en-US" dirty="0">
              <a:latin typeface="Agency FB" panose="020B0503020202020204" pitchFamily="34" charset="0"/>
            </a:endParaRPr>
          </a:p>
          <a:p>
            <a:pPr lvl="1"/>
            <a:r>
              <a:rPr lang="en-US" altLang="en-US" sz="2400" dirty="0">
                <a:latin typeface="Agency FB" panose="020B0503020202020204" pitchFamily="34" charset="0"/>
              </a:rPr>
              <a:t>developing countries where they are mostly produced</a:t>
            </a:r>
          </a:p>
          <a:p>
            <a:pPr lvl="1"/>
            <a:r>
              <a:rPr lang="en-US" altLang="en-US" sz="2400" dirty="0">
                <a:latin typeface="Agency FB" panose="020B0503020202020204" pitchFamily="34" charset="0"/>
              </a:rPr>
              <a:t>developed countries that control the value chains</a:t>
            </a:r>
          </a:p>
          <a:p>
            <a:pPr lvl="1">
              <a:buFontTx/>
              <a:buNone/>
            </a:pPr>
            <a:endParaRPr lang="en-US" altLang="en-US" dirty="0">
              <a:latin typeface="Agency FB" panose="020B0503020202020204" pitchFamily="34" charset="0"/>
            </a:endParaRPr>
          </a:p>
          <a:p>
            <a:pPr>
              <a:buFont typeface="Wingdings" panose="05000000000000000000" pitchFamily="2" charset="2"/>
              <a:buChar char="§"/>
            </a:pPr>
            <a:r>
              <a:rPr lang="en-US" altLang="en-US" sz="2800" dirty="0">
                <a:latin typeface="Agency FB" panose="020B0503020202020204" pitchFamily="34" charset="0"/>
              </a:rPr>
              <a:t>Some developed countries are also major commodity producers:</a:t>
            </a:r>
          </a:p>
          <a:p>
            <a:pPr lvl="1"/>
            <a:r>
              <a:rPr lang="en-US" altLang="en-US" sz="2400" dirty="0">
                <a:latin typeface="Agency FB" panose="020B0503020202020204" pitchFamily="34" charset="0"/>
              </a:rPr>
              <a:t>USA: oil, food</a:t>
            </a:r>
          </a:p>
          <a:p>
            <a:pPr lvl="1"/>
            <a:r>
              <a:rPr lang="en-US" altLang="en-US" sz="2400" dirty="0">
                <a:latin typeface="Agency FB" panose="020B0503020202020204" pitchFamily="34" charset="0"/>
              </a:rPr>
              <a:t>Canada: oil, timber, food</a:t>
            </a:r>
          </a:p>
          <a:p>
            <a:pPr lvl="1"/>
            <a:r>
              <a:rPr lang="en-US" altLang="en-US" sz="2400" dirty="0">
                <a:latin typeface="Agency FB" panose="020B0503020202020204" pitchFamily="34" charset="0"/>
              </a:rPr>
              <a:t>Australia: minerals, oil, food</a:t>
            </a:r>
          </a:p>
          <a:p>
            <a:pPr lvl="1"/>
            <a:r>
              <a:rPr lang="en-US" altLang="en-US" sz="2400" dirty="0">
                <a:latin typeface="Agency FB" panose="020B0503020202020204" pitchFamily="34" charset="0"/>
              </a:rPr>
              <a:t>Russia: oil, gas, food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A4ECC-1130-46CB-8E51-B22BFC5F0EC5}"/>
              </a:ext>
            </a:extLst>
          </p:cNvPr>
          <p:cNvSpPr>
            <a:spLocks noGrp="1"/>
          </p:cNvSpPr>
          <p:nvPr>
            <p:ph type="ctrTitle"/>
          </p:nvPr>
        </p:nvSpPr>
        <p:spPr>
          <a:xfrm>
            <a:off x="685800" y="1628801"/>
            <a:ext cx="7772400" cy="1971650"/>
          </a:xfrm>
          <a:solidFill>
            <a:srgbClr val="7030A0"/>
          </a:solidFill>
        </p:spPr>
        <p:txBody>
          <a:bodyPr>
            <a:normAutofit/>
          </a:bodyPr>
          <a:lstStyle/>
          <a:p>
            <a:r>
              <a:rPr lang="fr-CH" b="1" dirty="0" err="1">
                <a:solidFill>
                  <a:schemeClr val="bg1"/>
                </a:solidFill>
                <a:latin typeface="Agency FB" panose="020B0503020202020204" pitchFamily="34" charset="0"/>
              </a:rPr>
              <a:t>Commodity</a:t>
            </a:r>
            <a:r>
              <a:rPr lang="fr-CH" b="1" dirty="0">
                <a:solidFill>
                  <a:schemeClr val="bg1"/>
                </a:solidFill>
                <a:latin typeface="Agency FB" panose="020B0503020202020204" pitchFamily="34" charset="0"/>
              </a:rPr>
              <a:t> </a:t>
            </a:r>
            <a:r>
              <a:rPr lang="fr-CH" b="1" dirty="0" err="1">
                <a:solidFill>
                  <a:schemeClr val="bg1"/>
                </a:solidFill>
                <a:latin typeface="Agency FB" panose="020B0503020202020204" pitchFamily="34" charset="0"/>
              </a:rPr>
              <a:t>dependence</a:t>
            </a:r>
            <a:br>
              <a:rPr lang="en-US" b="1" dirty="0">
                <a:solidFill>
                  <a:schemeClr val="bg1"/>
                </a:solidFill>
                <a:latin typeface="Agency FB" panose="020B0503020202020204" pitchFamily="34" charset="0"/>
              </a:rPr>
            </a:br>
            <a:endParaRPr lang="en-CH" b="1" dirty="0">
              <a:solidFill>
                <a:schemeClr val="bg1"/>
              </a:solidFill>
              <a:latin typeface="Agency FB" panose="020B0503020202020204" pitchFamily="34" charset="0"/>
            </a:endParaRPr>
          </a:p>
        </p:txBody>
      </p:sp>
      <p:sp>
        <p:nvSpPr>
          <p:cNvPr id="3" name="Subtitle 2">
            <a:extLst>
              <a:ext uri="{FF2B5EF4-FFF2-40B4-BE49-F238E27FC236}">
                <a16:creationId xmlns:a16="http://schemas.microsoft.com/office/drawing/2014/main" id="{EFA0F109-BE25-463B-A814-8DD82C63DFAC}"/>
              </a:ext>
            </a:extLst>
          </p:cNvPr>
          <p:cNvSpPr>
            <a:spLocks noGrp="1"/>
          </p:cNvSpPr>
          <p:nvPr>
            <p:ph type="subTitle" idx="1"/>
          </p:nvPr>
        </p:nvSpPr>
        <p:spPr>
          <a:xfrm>
            <a:off x="1371600" y="3861048"/>
            <a:ext cx="6400800" cy="1752600"/>
          </a:xfrm>
          <a:solidFill>
            <a:srgbClr val="7030A0"/>
          </a:solidFill>
        </p:spPr>
        <p:txBody>
          <a:bodyPr/>
          <a:lstStyle/>
          <a:p>
            <a:endParaRPr lang="en-CH" dirty="0"/>
          </a:p>
        </p:txBody>
      </p:sp>
    </p:spTree>
    <p:extLst>
      <p:ext uri="{BB962C8B-B14F-4D97-AF65-F5344CB8AC3E}">
        <p14:creationId xmlns:p14="http://schemas.microsoft.com/office/powerpoint/2010/main" val="97347859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616D3-AC4C-486D-82D3-497D82B15E88}"/>
              </a:ext>
            </a:extLst>
          </p:cNvPr>
          <p:cNvSpPr>
            <a:spLocks noGrp="1"/>
          </p:cNvSpPr>
          <p:nvPr>
            <p:ph idx="1"/>
          </p:nvPr>
        </p:nvSpPr>
        <p:spPr>
          <a:xfrm>
            <a:off x="359568" y="764704"/>
            <a:ext cx="8424863" cy="5903913"/>
          </a:xfrm>
        </p:spPr>
        <p:txBody>
          <a:bodyPr>
            <a:normAutofit/>
          </a:bodyPr>
          <a:lstStyle/>
          <a:p>
            <a:pPr>
              <a:buFont typeface="Wingdings" panose="05000000000000000000" pitchFamily="2" charset="2"/>
              <a:buChar char="§"/>
              <a:defRPr/>
            </a:pPr>
            <a:r>
              <a:rPr lang="en-US" sz="3600" dirty="0">
                <a:latin typeface="Agency FB" panose="020B0503020202020204" pitchFamily="34" charset="0"/>
              </a:rPr>
              <a:t>Commodities &gt;= 60% of merchandise exports</a:t>
            </a:r>
          </a:p>
          <a:p>
            <a:pPr>
              <a:buFont typeface="Wingdings" panose="05000000000000000000" pitchFamily="2" charset="2"/>
              <a:buChar char="§"/>
              <a:defRPr/>
            </a:pPr>
            <a:r>
              <a:rPr lang="en-US" sz="3600" dirty="0">
                <a:latin typeface="Agency FB" panose="020B0503020202020204" pitchFamily="34" charset="0"/>
              </a:rPr>
              <a:t>Four groups: </a:t>
            </a:r>
          </a:p>
          <a:p>
            <a:pPr lvl="1">
              <a:defRPr/>
            </a:pPr>
            <a:r>
              <a:rPr lang="en-US" sz="2800" dirty="0">
                <a:latin typeface="Agency FB" panose="020B0503020202020204" pitchFamily="34" charset="0"/>
              </a:rPr>
              <a:t>Agricultural Raw Materials, </a:t>
            </a:r>
          </a:p>
          <a:p>
            <a:pPr lvl="1">
              <a:defRPr/>
            </a:pPr>
            <a:r>
              <a:rPr lang="en-US" sz="2800" dirty="0">
                <a:latin typeface="Agency FB" panose="020B0503020202020204" pitchFamily="34" charset="0"/>
              </a:rPr>
              <a:t>Food, Tropical Beverages and Vegetable Oils and Fats; </a:t>
            </a:r>
          </a:p>
          <a:p>
            <a:pPr lvl="1">
              <a:defRPr/>
            </a:pPr>
            <a:r>
              <a:rPr lang="en-US" sz="2800" dirty="0">
                <a:latin typeface="Agency FB" panose="020B0503020202020204" pitchFamily="34" charset="0"/>
              </a:rPr>
              <a:t>Minerals, Ores and Metals</a:t>
            </a:r>
          </a:p>
          <a:p>
            <a:pPr lvl="1">
              <a:defRPr/>
            </a:pPr>
            <a:r>
              <a:rPr lang="en-US" dirty="0">
                <a:latin typeface="Agency FB" panose="020B0503020202020204" pitchFamily="34" charset="0"/>
              </a:rPr>
              <a:t>Energy</a:t>
            </a:r>
            <a:endParaRPr lang="en-US" sz="2800" dirty="0">
              <a:latin typeface="Agency FB" panose="020B0503020202020204" pitchFamily="34" charset="0"/>
            </a:endParaRPr>
          </a:p>
          <a:p>
            <a:pPr>
              <a:buFont typeface="Wingdings" panose="05000000000000000000" pitchFamily="2" charset="2"/>
              <a:buChar char="§"/>
              <a:defRPr/>
            </a:pPr>
            <a:r>
              <a:rPr lang="en-US" sz="3200" dirty="0">
                <a:latin typeface="Agency FB" panose="020B0503020202020204" pitchFamily="34" charset="0"/>
              </a:rPr>
              <a:t>Country depends on a commodity group when:</a:t>
            </a:r>
          </a:p>
          <a:p>
            <a:pPr lvl="1">
              <a:defRPr/>
            </a:pPr>
            <a:r>
              <a:rPr lang="en-US" sz="2800" dirty="0">
                <a:latin typeface="Agency FB" panose="020B0503020202020204" pitchFamily="34" charset="0"/>
              </a:rPr>
              <a:t>it is commodity dependent (60% merchandise exports) and</a:t>
            </a:r>
          </a:p>
          <a:p>
            <a:pPr lvl="1">
              <a:defRPr/>
            </a:pPr>
            <a:r>
              <a:rPr lang="en-US" sz="2800" dirty="0">
                <a:latin typeface="Agency FB" panose="020B0503020202020204" pitchFamily="34" charset="0"/>
              </a:rPr>
              <a:t>more than 1/3 of exports are from the commodity group</a:t>
            </a:r>
          </a:p>
          <a:p>
            <a:pPr>
              <a:defRPr/>
            </a:pPr>
            <a:endParaRPr lang="en-US" dirty="0"/>
          </a:p>
          <a:p>
            <a:pPr marL="0" indent="0">
              <a:buFontTx/>
              <a:buNone/>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a:extLst>
              <a:ext uri="{FF2B5EF4-FFF2-40B4-BE49-F238E27FC236}">
                <a16:creationId xmlns:a16="http://schemas.microsoft.com/office/drawing/2014/main" id="{02CF1910-1FF9-457C-97E0-ED45D3999C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350" y="735013"/>
            <a:ext cx="8221663" cy="569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1">
            <a:extLst>
              <a:ext uri="{FF2B5EF4-FFF2-40B4-BE49-F238E27FC236}">
                <a16:creationId xmlns:a16="http://schemas.microsoft.com/office/drawing/2014/main" id="{60EF6126-0E99-448B-A37E-6CEB25226567}"/>
              </a:ext>
            </a:extLst>
          </p:cNvPr>
          <p:cNvSpPr>
            <a:spLocks noGrp="1" noChangeArrowheads="1"/>
          </p:cNvSpPr>
          <p:nvPr>
            <p:ph type="title"/>
          </p:nvPr>
        </p:nvSpPr>
        <p:spPr>
          <a:xfrm>
            <a:off x="179388" y="701675"/>
            <a:ext cx="8615362" cy="669925"/>
          </a:xfrm>
          <a:solidFill>
            <a:schemeClr val="bg1"/>
          </a:solidFill>
        </p:spPr>
        <p:txBody>
          <a:bodyPr>
            <a:normAutofit fontScale="90000"/>
          </a:bodyPr>
          <a:lstStyle/>
          <a:p>
            <a:r>
              <a:rPr lang="en-US" altLang="en-US">
                <a:solidFill>
                  <a:srgbClr val="0070C0"/>
                </a:solidFill>
                <a:latin typeface="Agency FB" panose="020B0503020202020204" pitchFamily="34" charset="0"/>
              </a:rPr>
              <a:t>Countries by Commodity &amp; Income Groups 2013-16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41AD3AF4-1E4F-4EA9-B61B-56095FD41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3" y="1412875"/>
            <a:ext cx="7013575" cy="457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3" name="Title 1">
            <a:extLst>
              <a:ext uri="{FF2B5EF4-FFF2-40B4-BE49-F238E27FC236}">
                <a16:creationId xmlns:a16="http://schemas.microsoft.com/office/drawing/2014/main" id="{213262DB-BBFE-486B-A88B-1EEDC9BA53A7}"/>
              </a:ext>
            </a:extLst>
          </p:cNvPr>
          <p:cNvSpPr>
            <a:spLocks noGrp="1" noChangeArrowheads="1"/>
          </p:cNvSpPr>
          <p:nvPr>
            <p:ph type="title"/>
          </p:nvPr>
        </p:nvSpPr>
        <p:spPr>
          <a:xfrm>
            <a:off x="198438" y="404813"/>
            <a:ext cx="8913812" cy="1143000"/>
          </a:xfrm>
        </p:spPr>
        <p:txBody>
          <a:bodyPr/>
          <a:lstStyle/>
          <a:p>
            <a:r>
              <a:rPr lang="en-US" altLang="en-US" sz="3200">
                <a:latin typeface="Agency FB" panose="020B0503020202020204" pitchFamily="34" charset="0"/>
              </a:rPr>
              <a:t>Map of commodity-dependent developing countries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D98F89A0-4C22-4C11-8E4F-70086FE2F758}"/>
              </a:ext>
            </a:extLst>
          </p:cNvPr>
          <p:cNvSpPr>
            <a:spLocks noGrp="1" noChangeArrowheads="1"/>
          </p:cNvSpPr>
          <p:nvPr>
            <p:ph type="title"/>
          </p:nvPr>
        </p:nvSpPr>
        <p:spPr>
          <a:xfrm>
            <a:off x="468313" y="404813"/>
            <a:ext cx="8229600" cy="1143000"/>
          </a:xfrm>
        </p:spPr>
        <p:txBody>
          <a:bodyPr/>
          <a:lstStyle/>
          <a:p>
            <a:r>
              <a:rPr lang="en-US" altLang="en-US" sz="3600">
                <a:latin typeface="Agency FB" panose="020B0503020202020204" pitchFamily="34" charset="0"/>
              </a:rPr>
              <a:t>Correlation between prices &amp; per capita income</a:t>
            </a:r>
          </a:p>
        </p:txBody>
      </p:sp>
      <p:sp>
        <p:nvSpPr>
          <p:cNvPr id="8" name="Text Placeholder 7">
            <a:extLst>
              <a:ext uri="{FF2B5EF4-FFF2-40B4-BE49-F238E27FC236}">
                <a16:creationId xmlns:a16="http://schemas.microsoft.com/office/drawing/2014/main" id="{7F8D2778-48A7-459C-9654-EC98F93A5FF0}"/>
              </a:ext>
            </a:extLst>
          </p:cNvPr>
          <p:cNvSpPr>
            <a:spLocks noGrp="1"/>
          </p:cNvSpPr>
          <p:nvPr>
            <p:ph type="body" sz="quarter" idx="3"/>
          </p:nvPr>
        </p:nvSpPr>
        <p:spPr>
          <a:xfrm>
            <a:off x="909638" y="1220788"/>
            <a:ext cx="7788275" cy="639762"/>
          </a:xfrm>
        </p:spPr>
        <p:txBody>
          <a:bodyPr>
            <a:normAutofit/>
          </a:bodyPr>
          <a:lstStyle/>
          <a:p>
            <a:pPr algn="ctr">
              <a:defRPr sz="1800" b="1" i="0" u="none" strike="noStrike" kern="1200" baseline="0">
                <a:solidFill>
                  <a:prstClr val="black"/>
                </a:solidFill>
                <a:latin typeface="+mn-lt"/>
                <a:ea typeface="+mn-ea"/>
                <a:cs typeface="+mn-cs"/>
              </a:defRPr>
            </a:pPr>
            <a:r>
              <a:rPr lang="en-GB" sz="1800" kern="1200" dirty="0">
                <a:solidFill>
                  <a:prstClr val="black"/>
                </a:solidFill>
                <a:latin typeface="Agency FB" panose="020B0503020202020204" pitchFamily="34" charset="0"/>
              </a:rPr>
              <a:t>UNCTAD Commodity Price Index and GDP per capita in developing countries </a:t>
            </a:r>
            <a:r>
              <a:rPr lang="fr-CH" sz="1800" kern="1200" dirty="0">
                <a:solidFill>
                  <a:prstClr val="black"/>
                </a:solidFill>
                <a:latin typeface="Agency FB" panose="020B0503020202020204" pitchFamily="34" charset="0"/>
              </a:rPr>
              <a:t>(</a:t>
            </a:r>
            <a:r>
              <a:rPr lang="en-US" sz="1800" kern="1200" dirty="0">
                <a:solidFill>
                  <a:prstClr val="black"/>
                </a:solidFill>
                <a:latin typeface="Agency FB" panose="020B0503020202020204" pitchFamily="34" charset="0"/>
              </a:rPr>
              <a:t>annual</a:t>
            </a:r>
            <a:r>
              <a:rPr lang="fr-CH" sz="1800" kern="1200" dirty="0">
                <a:solidFill>
                  <a:prstClr val="black"/>
                </a:solidFill>
                <a:latin typeface="Agency FB" panose="020B0503020202020204" pitchFamily="34" charset="0"/>
              </a:rPr>
              <a:t> % changes)</a:t>
            </a:r>
            <a:endParaRPr lang="en-GB" sz="1800" kern="1200" dirty="0">
              <a:solidFill>
                <a:prstClr val="black"/>
              </a:solidFill>
              <a:latin typeface="Agency FB" panose="020B0503020202020204" pitchFamily="34" charset="0"/>
            </a:endParaRPr>
          </a:p>
        </p:txBody>
      </p:sp>
      <p:graphicFrame>
        <p:nvGraphicFramePr>
          <p:cNvPr id="11" name="Content Placeholder 10">
            <a:extLst>
              <a:ext uri="{FF2B5EF4-FFF2-40B4-BE49-F238E27FC236}">
                <a16:creationId xmlns:a16="http://schemas.microsoft.com/office/drawing/2014/main" id="{602279BE-5DA2-4321-AF3F-E3680875FB17}"/>
              </a:ext>
            </a:extLst>
          </p:cNvPr>
          <p:cNvGraphicFramePr>
            <a:graphicFrameLocks noGrp="1"/>
          </p:cNvGraphicFramePr>
          <p:nvPr>
            <p:ph sz="quarter" idx="4"/>
          </p:nvPr>
        </p:nvGraphicFramePr>
        <p:xfrm>
          <a:off x="683569" y="1861270"/>
          <a:ext cx="8003232" cy="44480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A4ECC-1130-46CB-8E51-B22BFC5F0EC5}"/>
              </a:ext>
            </a:extLst>
          </p:cNvPr>
          <p:cNvSpPr>
            <a:spLocks noGrp="1"/>
          </p:cNvSpPr>
          <p:nvPr>
            <p:ph type="ctrTitle"/>
          </p:nvPr>
        </p:nvSpPr>
        <p:spPr>
          <a:xfrm>
            <a:off x="685800" y="1628801"/>
            <a:ext cx="7772400" cy="1971650"/>
          </a:xfrm>
          <a:solidFill>
            <a:srgbClr val="FF0000"/>
          </a:solidFill>
        </p:spPr>
        <p:txBody>
          <a:bodyPr>
            <a:normAutofit/>
          </a:bodyPr>
          <a:lstStyle/>
          <a:p>
            <a:r>
              <a:rPr lang="fr-CH" b="1" dirty="0">
                <a:solidFill>
                  <a:schemeClr val="bg1"/>
                </a:solidFill>
                <a:latin typeface="Agency FB" panose="020B0503020202020204" pitchFamily="34" charset="0"/>
              </a:rPr>
              <a:t>Transmission channels</a:t>
            </a:r>
            <a:br>
              <a:rPr lang="en-US" b="1" dirty="0">
                <a:solidFill>
                  <a:schemeClr val="bg1"/>
                </a:solidFill>
                <a:latin typeface="Agency FB" panose="020B0503020202020204" pitchFamily="34" charset="0"/>
              </a:rPr>
            </a:br>
            <a:endParaRPr lang="en-CH" b="1" dirty="0">
              <a:solidFill>
                <a:schemeClr val="bg1"/>
              </a:solidFill>
              <a:latin typeface="Agency FB" panose="020B0503020202020204" pitchFamily="34" charset="0"/>
            </a:endParaRPr>
          </a:p>
        </p:txBody>
      </p:sp>
      <p:sp>
        <p:nvSpPr>
          <p:cNvPr id="3" name="Subtitle 2">
            <a:extLst>
              <a:ext uri="{FF2B5EF4-FFF2-40B4-BE49-F238E27FC236}">
                <a16:creationId xmlns:a16="http://schemas.microsoft.com/office/drawing/2014/main" id="{EFA0F109-BE25-463B-A814-8DD82C63DFAC}"/>
              </a:ext>
            </a:extLst>
          </p:cNvPr>
          <p:cNvSpPr>
            <a:spLocks noGrp="1"/>
          </p:cNvSpPr>
          <p:nvPr>
            <p:ph type="subTitle" idx="1"/>
          </p:nvPr>
        </p:nvSpPr>
        <p:spPr>
          <a:xfrm>
            <a:off x="1371600" y="3861048"/>
            <a:ext cx="6400800" cy="1752600"/>
          </a:xfrm>
          <a:solidFill>
            <a:srgbClr val="FF0000"/>
          </a:solidFill>
        </p:spPr>
        <p:txBody>
          <a:bodyPr/>
          <a:lstStyle/>
          <a:p>
            <a:endParaRPr lang="en-CH" dirty="0"/>
          </a:p>
        </p:txBody>
      </p:sp>
    </p:spTree>
    <p:extLst>
      <p:ext uri="{BB962C8B-B14F-4D97-AF65-F5344CB8AC3E}">
        <p14:creationId xmlns:p14="http://schemas.microsoft.com/office/powerpoint/2010/main" val="180707581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DB47A212-2E53-4FC4-9EEB-CF40F405AC88}"/>
              </a:ext>
            </a:extLst>
          </p:cNvPr>
          <p:cNvGraphicFramePr/>
          <p:nvPr>
            <p:extLst>
              <p:ext uri="{D42A27DB-BD31-4B8C-83A1-F6EECF244321}">
                <p14:modId xmlns:p14="http://schemas.microsoft.com/office/powerpoint/2010/main" val="38545452"/>
              </p:ext>
            </p:extLst>
          </p:nvPr>
        </p:nvGraphicFramePr>
        <p:xfrm>
          <a:off x="1524000" y="126876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520" y="908720"/>
            <a:ext cx="8229600" cy="873125"/>
          </a:xfrm>
        </p:spPr>
        <p:txBody>
          <a:bodyPr>
            <a:normAutofit/>
          </a:bodyPr>
          <a:lstStyle/>
          <a:p>
            <a:r>
              <a:rPr lang="en-US" sz="4000" dirty="0">
                <a:latin typeface="Agency FB" panose="020B0503020202020204" pitchFamily="34" charset="0"/>
              </a:rPr>
              <a:t>Outline</a:t>
            </a:r>
            <a:endParaRPr lang="en-GB" sz="4000" dirty="0">
              <a:latin typeface="Agency FB" panose="020B0503020202020204" pitchFamily="34" charset="0"/>
            </a:endParaRPr>
          </a:p>
        </p:txBody>
      </p:sp>
      <p:sp>
        <p:nvSpPr>
          <p:cNvPr id="3" name="Content Placeholder 2"/>
          <p:cNvSpPr>
            <a:spLocks noGrp="1"/>
          </p:cNvSpPr>
          <p:nvPr>
            <p:ph idx="1"/>
          </p:nvPr>
        </p:nvSpPr>
        <p:spPr>
          <a:xfrm>
            <a:off x="446856" y="2060848"/>
            <a:ext cx="8352928" cy="4968552"/>
          </a:xfrm>
        </p:spPr>
        <p:txBody>
          <a:bodyPr>
            <a:noAutofit/>
          </a:bodyPr>
          <a:lstStyle/>
          <a:p>
            <a:pPr lvl="0" eaLnBrk="0" hangingPunct="0">
              <a:buFont typeface="Wingdings" panose="05000000000000000000" pitchFamily="2" charset="2"/>
              <a:buChar char="§"/>
            </a:pPr>
            <a:r>
              <a:rPr lang="en-GB" dirty="0">
                <a:latin typeface="Agency FB" panose="020B0503020202020204" pitchFamily="34" charset="0"/>
              </a:rPr>
              <a:t>What is a commodity and what is commodity dependence?</a:t>
            </a:r>
          </a:p>
          <a:p>
            <a:pPr lvl="0" eaLnBrk="0" hangingPunct="0">
              <a:buFont typeface="Wingdings" panose="05000000000000000000" pitchFamily="2" charset="2"/>
              <a:buChar char="§"/>
            </a:pPr>
            <a:r>
              <a:rPr lang="en-GB" dirty="0">
                <a:latin typeface="Agency FB" panose="020B0503020202020204" pitchFamily="34" charset="0"/>
              </a:rPr>
              <a:t>From dependence to development: transmission channels</a:t>
            </a:r>
          </a:p>
          <a:p>
            <a:pPr lvl="0" eaLnBrk="0" hangingPunct="0">
              <a:buFont typeface="Wingdings" panose="05000000000000000000" pitchFamily="2" charset="2"/>
              <a:buChar char="§"/>
            </a:pPr>
            <a:r>
              <a:rPr lang="en-GB" dirty="0">
                <a:latin typeface="Agency FB" panose="020B0503020202020204" pitchFamily="34" charset="0"/>
              </a:rPr>
              <a:t>Managing commodity price risk</a:t>
            </a:r>
          </a:p>
          <a:p>
            <a:pPr lvl="0" eaLnBrk="0" hangingPunct="0">
              <a:buFont typeface="Wingdings" panose="05000000000000000000" pitchFamily="2" charset="2"/>
              <a:buChar char="§"/>
            </a:pPr>
            <a:r>
              <a:rPr lang="en-GB" dirty="0">
                <a:latin typeface="Agency FB" panose="020B0503020202020204" pitchFamily="34" charset="0"/>
              </a:rPr>
              <a:t>Lessons and the way forward</a:t>
            </a:r>
            <a:endParaRPr lang="en-GB" b="1" dirty="0">
              <a:latin typeface="Agency FB" panose="020B0503020202020204" pitchFamily="34" charset="0"/>
            </a:endParaRPr>
          </a:p>
        </p:txBody>
      </p:sp>
      <p:sp>
        <p:nvSpPr>
          <p:cNvPr id="4" name="Text Placeholder 6"/>
          <p:cNvSpPr txBox="1">
            <a:spLocks/>
          </p:cNvSpPr>
          <p:nvPr/>
        </p:nvSpPr>
        <p:spPr bwMode="auto">
          <a:xfrm>
            <a:off x="4932040" y="431800"/>
            <a:ext cx="358331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CDB87E"/>
              </a:buClr>
              <a:buNone/>
              <a:defRPr sz="1100" b="0" baseline="0">
                <a:solidFill>
                  <a:srgbClr val="CDB87E"/>
                </a:solidFill>
                <a:latin typeface="HelveticaNeueLT Std Med"/>
                <a:ea typeface="+mn-ea"/>
                <a:cs typeface="+mn-cs"/>
              </a:defRPr>
            </a:lvl1pPr>
            <a:lvl2pPr marL="742950" indent="-28575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altLang="en-US" kern="0" dirty="0">
                <a:latin typeface="HelveticaNeueLT Std Med" pitchFamily="34" charset="0"/>
              </a:rPr>
              <a:t>Recent developments in global commodity markets</a:t>
            </a:r>
          </a:p>
        </p:txBody>
      </p:sp>
    </p:spTree>
    <p:extLst>
      <p:ext uri="{BB962C8B-B14F-4D97-AF65-F5344CB8AC3E}">
        <p14:creationId xmlns:p14="http://schemas.microsoft.com/office/powerpoint/2010/main" val="3474600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4636D3C-4096-4811-9568-2BEBA8280089}"/>
              </a:ext>
            </a:extLst>
          </p:cNvPr>
          <p:cNvSpPr>
            <a:spLocks noGrp="1" noChangeArrowheads="1"/>
          </p:cNvSpPr>
          <p:nvPr>
            <p:ph type="title"/>
          </p:nvPr>
        </p:nvSpPr>
        <p:spPr>
          <a:xfrm>
            <a:off x="611188" y="-171450"/>
            <a:ext cx="8229600" cy="998538"/>
          </a:xfrm>
        </p:spPr>
        <p:txBody>
          <a:bodyPr/>
          <a:lstStyle/>
          <a:p>
            <a:r>
              <a:rPr lang="fr-CH" altLang="en-US" sz="3600">
                <a:latin typeface="Agency FB" panose="020B0503020202020204" pitchFamily="34" charset="0"/>
              </a:rPr>
              <a:t>Negative terms of trade</a:t>
            </a:r>
            <a:endParaRPr lang="en-US" altLang="en-US" sz="3600">
              <a:latin typeface="Agency FB" panose="020B0503020202020204" pitchFamily="34" charset="0"/>
            </a:endParaRPr>
          </a:p>
        </p:txBody>
      </p:sp>
      <p:pic>
        <p:nvPicPr>
          <p:cNvPr id="28675" name="Picture 2">
            <a:extLst>
              <a:ext uri="{FF2B5EF4-FFF2-40B4-BE49-F238E27FC236}">
                <a16:creationId xmlns:a16="http://schemas.microsoft.com/office/drawing/2014/main" id="{828DC9BB-A8B2-4B9E-9672-F8818C319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981075"/>
            <a:ext cx="76327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6588E83-CC7B-4369-9B16-AA2717C66D70}"/>
              </a:ext>
            </a:extLst>
          </p:cNvPr>
          <p:cNvSpPr>
            <a:spLocks noGrp="1" noChangeArrowheads="1"/>
          </p:cNvSpPr>
          <p:nvPr>
            <p:ph type="title" idx="4294967295"/>
          </p:nvPr>
        </p:nvSpPr>
        <p:spPr>
          <a:xfrm>
            <a:off x="533400" y="533400"/>
            <a:ext cx="8229600" cy="1143000"/>
          </a:xfrm>
        </p:spPr>
        <p:txBody>
          <a:bodyPr/>
          <a:lstStyle/>
          <a:p>
            <a:pPr>
              <a:spcBef>
                <a:spcPct val="50000"/>
              </a:spcBef>
            </a:pPr>
            <a:r>
              <a:rPr lang="en-US" altLang="en-US" sz="2400">
                <a:latin typeface="Eurostile LT Std Bold" pitchFamily="34" charset="0"/>
              </a:rPr>
              <a:t> </a:t>
            </a:r>
            <a:r>
              <a:rPr lang="en-US" altLang="en-US" sz="3200">
                <a:latin typeface="Agency FB" panose="020B0503020202020204" pitchFamily="34" charset="0"/>
              </a:rPr>
              <a:t>CD and development: terms of trade</a:t>
            </a:r>
            <a:endParaRPr lang="en-GB" altLang="en-US" sz="3200">
              <a:latin typeface="Agency FB" panose="020B0503020202020204" pitchFamily="34" charset="0"/>
            </a:endParaRPr>
          </a:p>
        </p:txBody>
      </p:sp>
      <p:sp>
        <p:nvSpPr>
          <p:cNvPr id="29699" name="Rectangle 3">
            <a:extLst>
              <a:ext uri="{FF2B5EF4-FFF2-40B4-BE49-F238E27FC236}">
                <a16:creationId xmlns:a16="http://schemas.microsoft.com/office/drawing/2014/main" id="{F6A3D902-E610-48A3-BA61-D98F2155D2CA}"/>
              </a:ext>
            </a:extLst>
          </p:cNvPr>
          <p:cNvSpPr>
            <a:spLocks noGrp="1" noChangeArrowheads="1"/>
          </p:cNvSpPr>
          <p:nvPr>
            <p:ph type="body" idx="4294967295"/>
          </p:nvPr>
        </p:nvSpPr>
        <p:spPr>
          <a:xfrm>
            <a:off x="468313" y="1628775"/>
            <a:ext cx="8351837" cy="4752975"/>
          </a:xfrm>
        </p:spPr>
        <p:txBody>
          <a:bodyPr/>
          <a:lstStyle/>
          <a:p>
            <a:pPr marL="0" indent="0">
              <a:buFontTx/>
              <a:buNone/>
            </a:pPr>
            <a:endParaRPr lang="en-US" altLang="en-US">
              <a:latin typeface="HelveticaNeueLT Std Med" pitchFamily="34" charset="0"/>
            </a:endParaRPr>
          </a:p>
        </p:txBody>
      </p:sp>
      <p:pic>
        <p:nvPicPr>
          <p:cNvPr id="29700" name="Picture 2">
            <a:extLst>
              <a:ext uri="{FF2B5EF4-FFF2-40B4-BE49-F238E27FC236}">
                <a16:creationId xmlns:a16="http://schemas.microsoft.com/office/drawing/2014/main" id="{25DF8274-CB17-4FE2-9DB5-7B83BAA55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341438"/>
            <a:ext cx="8435975" cy="496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37" y="474052"/>
            <a:ext cx="8229600" cy="1143000"/>
          </a:xfrm>
        </p:spPr>
        <p:txBody>
          <a:bodyPr>
            <a:normAutofit/>
          </a:bodyPr>
          <a:lstStyle/>
          <a:p>
            <a:r>
              <a:rPr lang="en-US" sz="3200" dirty="0">
                <a:latin typeface="Agency FB" panose="020B0503020202020204" pitchFamily="34" charset="0"/>
              </a:rPr>
              <a:t>Commodity boom and bust</a:t>
            </a:r>
            <a:endParaRPr lang="en-US" sz="3200" dirty="0">
              <a:highlight>
                <a:srgbClr val="FFFF00"/>
              </a:highlight>
              <a:latin typeface="Agency FB" panose="020B0503020202020204" pitchFamily="34" charset="0"/>
            </a:endParaRPr>
          </a:p>
        </p:txBody>
      </p:sp>
      <p:sp>
        <p:nvSpPr>
          <p:cNvPr id="6" name="Text Placeholder 6"/>
          <p:cNvSpPr txBox="1">
            <a:spLocks/>
          </p:cNvSpPr>
          <p:nvPr/>
        </p:nvSpPr>
        <p:spPr bwMode="auto">
          <a:xfrm>
            <a:off x="4932040" y="431800"/>
            <a:ext cx="358331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CDB87E"/>
              </a:buClr>
              <a:buNone/>
              <a:defRPr sz="1100" b="0" baseline="0">
                <a:solidFill>
                  <a:srgbClr val="CDB87E"/>
                </a:solidFill>
                <a:latin typeface="HelveticaNeueLT Std Med"/>
                <a:ea typeface="+mn-ea"/>
                <a:cs typeface="+mn-cs"/>
              </a:defRPr>
            </a:lvl1pPr>
            <a:lvl2pPr marL="742950" indent="-28575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altLang="en-US" kern="0" dirty="0">
                <a:latin typeface="HelveticaNeueLT Std Med" pitchFamily="34" charset="0"/>
              </a:rPr>
              <a:t>Recent developments in global commodity markets</a:t>
            </a:r>
          </a:p>
        </p:txBody>
      </p:sp>
      <p:pic>
        <p:nvPicPr>
          <p:cNvPr id="4" name="Picture 3">
            <a:extLst>
              <a:ext uri="{FF2B5EF4-FFF2-40B4-BE49-F238E27FC236}">
                <a16:creationId xmlns:a16="http://schemas.microsoft.com/office/drawing/2014/main" id="{FEC89BCE-77B9-4513-BC4E-010826A913B8}"/>
              </a:ext>
            </a:extLst>
          </p:cNvPr>
          <p:cNvPicPr>
            <a:picLocks noChangeAspect="1"/>
          </p:cNvPicPr>
          <p:nvPr/>
        </p:nvPicPr>
        <p:blipFill>
          <a:blip r:embed="rId2"/>
          <a:stretch>
            <a:fillRect/>
          </a:stretch>
        </p:blipFill>
        <p:spPr>
          <a:xfrm>
            <a:off x="484022" y="1628800"/>
            <a:ext cx="8181541" cy="4352921"/>
          </a:xfrm>
          <a:prstGeom prst="rect">
            <a:avLst/>
          </a:prstGeom>
        </p:spPr>
      </p:pic>
    </p:spTree>
    <p:extLst>
      <p:ext uri="{BB962C8B-B14F-4D97-AF65-F5344CB8AC3E}">
        <p14:creationId xmlns:p14="http://schemas.microsoft.com/office/powerpoint/2010/main" val="504533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566737"/>
            <a:ext cx="8229600" cy="1143000"/>
          </a:xfrm>
        </p:spPr>
        <p:txBody>
          <a:bodyPr>
            <a:noAutofit/>
          </a:bodyPr>
          <a:lstStyle/>
          <a:p>
            <a:r>
              <a:rPr lang="en-US" sz="4000" dirty="0">
                <a:latin typeface="Agency FB" panose="020B0503020202020204" pitchFamily="34" charset="0"/>
              </a:rPr>
              <a:t>Commodity boom and bust: group correlations</a:t>
            </a:r>
          </a:p>
        </p:txBody>
      </p:sp>
      <p:sp>
        <p:nvSpPr>
          <p:cNvPr id="7" name="Rectangle 6"/>
          <p:cNvSpPr/>
          <p:nvPr/>
        </p:nvSpPr>
        <p:spPr>
          <a:xfrm>
            <a:off x="323528" y="1725611"/>
            <a:ext cx="8568952" cy="369332"/>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GB" b="1" dirty="0">
                <a:latin typeface="Agency FB" panose="020B0503020202020204" pitchFamily="34" charset="0"/>
              </a:rPr>
              <a:t>UNCTAD Commodity Price Indices (2015=100)</a:t>
            </a:r>
          </a:p>
        </p:txBody>
      </p:sp>
      <p:sp>
        <p:nvSpPr>
          <p:cNvPr id="8" name="Text Placeholder 6"/>
          <p:cNvSpPr txBox="1">
            <a:spLocks/>
          </p:cNvSpPr>
          <p:nvPr/>
        </p:nvSpPr>
        <p:spPr bwMode="auto">
          <a:xfrm>
            <a:off x="4932040" y="431800"/>
            <a:ext cx="358331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CDB87E"/>
              </a:buClr>
              <a:buNone/>
              <a:defRPr sz="1100" b="0" baseline="0">
                <a:solidFill>
                  <a:srgbClr val="CDB87E"/>
                </a:solidFill>
                <a:latin typeface="HelveticaNeueLT Std Med"/>
                <a:ea typeface="+mn-ea"/>
                <a:cs typeface="+mn-cs"/>
              </a:defRPr>
            </a:lvl1pPr>
            <a:lvl2pPr marL="742950" indent="-28575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altLang="en-US" kern="0" dirty="0">
                <a:latin typeface="HelveticaNeueLT Std Med" pitchFamily="34" charset="0"/>
              </a:rPr>
              <a:t>Recent developments in global commodity markets</a:t>
            </a:r>
          </a:p>
        </p:txBody>
      </p:sp>
      <p:graphicFrame>
        <p:nvGraphicFramePr>
          <p:cNvPr id="6" name="Chart 5">
            <a:extLst>
              <a:ext uri="{FF2B5EF4-FFF2-40B4-BE49-F238E27FC236}">
                <a16:creationId xmlns:a16="http://schemas.microsoft.com/office/drawing/2014/main" id="{42FE1243-7CD5-430F-99AE-51C1C69F47F7}"/>
              </a:ext>
            </a:extLst>
          </p:cNvPr>
          <p:cNvGraphicFramePr>
            <a:graphicFrameLocks/>
          </p:cNvGraphicFramePr>
          <p:nvPr>
            <p:extLst/>
          </p:nvPr>
        </p:nvGraphicFramePr>
        <p:xfrm>
          <a:off x="755576" y="2049262"/>
          <a:ext cx="7632848" cy="41483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2436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566737"/>
            <a:ext cx="8229600" cy="1143000"/>
          </a:xfrm>
        </p:spPr>
        <p:txBody>
          <a:bodyPr>
            <a:noAutofit/>
          </a:bodyPr>
          <a:lstStyle/>
          <a:p>
            <a:r>
              <a:rPr lang="en-US" sz="4000" dirty="0">
                <a:latin typeface="Agency FB" panose="020B0503020202020204" pitchFamily="34" charset="0"/>
              </a:rPr>
              <a:t>Commodity price volatility &amp; negative trend</a:t>
            </a:r>
          </a:p>
        </p:txBody>
      </p:sp>
      <p:sp>
        <p:nvSpPr>
          <p:cNvPr id="7" name="Rectangle 6"/>
          <p:cNvSpPr/>
          <p:nvPr/>
        </p:nvSpPr>
        <p:spPr>
          <a:xfrm>
            <a:off x="323528" y="1725611"/>
            <a:ext cx="8568952" cy="400110"/>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GB" sz="2000" b="1" dirty="0">
                <a:latin typeface="Agency FB" panose="020B0503020202020204" pitchFamily="34" charset="0"/>
              </a:rPr>
              <a:t>UNCTAD Commodity Price Indices (2015=100)</a:t>
            </a:r>
          </a:p>
        </p:txBody>
      </p:sp>
      <p:sp>
        <p:nvSpPr>
          <p:cNvPr id="8" name="Text Placeholder 6"/>
          <p:cNvSpPr txBox="1">
            <a:spLocks/>
          </p:cNvSpPr>
          <p:nvPr/>
        </p:nvSpPr>
        <p:spPr bwMode="auto">
          <a:xfrm>
            <a:off x="4932040" y="431800"/>
            <a:ext cx="358331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CDB87E"/>
              </a:buClr>
              <a:buNone/>
              <a:defRPr sz="1100" b="0" baseline="0">
                <a:solidFill>
                  <a:srgbClr val="CDB87E"/>
                </a:solidFill>
                <a:latin typeface="HelveticaNeueLT Std Med"/>
                <a:ea typeface="+mn-ea"/>
                <a:cs typeface="+mn-cs"/>
              </a:defRPr>
            </a:lvl1pPr>
            <a:lvl2pPr marL="742950" indent="-28575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altLang="en-US" kern="0" dirty="0">
                <a:latin typeface="HelveticaNeueLT Std Med" pitchFamily="34" charset="0"/>
              </a:rPr>
              <a:t>Recent developments in global commodity markets</a:t>
            </a:r>
          </a:p>
        </p:txBody>
      </p:sp>
      <p:graphicFrame>
        <p:nvGraphicFramePr>
          <p:cNvPr id="6" name="Chart 5">
            <a:extLst>
              <a:ext uri="{FF2B5EF4-FFF2-40B4-BE49-F238E27FC236}">
                <a16:creationId xmlns:a16="http://schemas.microsoft.com/office/drawing/2014/main" id="{FC55F09A-8B14-428C-8708-19DAF00B7421}"/>
              </a:ext>
            </a:extLst>
          </p:cNvPr>
          <p:cNvGraphicFramePr>
            <a:graphicFrameLocks/>
          </p:cNvGraphicFramePr>
          <p:nvPr>
            <p:extLst>
              <p:ext uri="{D42A27DB-BD31-4B8C-83A1-F6EECF244321}">
                <p14:modId xmlns:p14="http://schemas.microsoft.com/office/powerpoint/2010/main" val="1497435774"/>
              </p:ext>
            </p:extLst>
          </p:nvPr>
        </p:nvGraphicFramePr>
        <p:xfrm>
          <a:off x="504824" y="2033388"/>
          <a:ext cx="8010525" cy="41483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8936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926976"/>
          </a:xfrm>
        </p:spPr>
        <p:txBody>
          <a:bodyPr>
            <a:normAutofit/>
          </a:bodyPr>
          <a:lstStyle/>
          <a:p>
            <a:r>
              <a:rPr lang="en-US" sz="3200" dirty="0">
                <a:latin typeface="Agency FB" panose="020B0503020202020204" pitchFamily="34" charset="0"/>
              </a:rPr>
              <a:t>Commodity price volatility</a:t>
            </a:r>
            <a:br>
              <a:rPr lang="en-US" sz="3200" dirty="0">
                <a:latin typeface="Agency FB" panose="020B0503020202020204" pitchFamily="34" charset="0"/>
              </a:rPr>
            </a:br>
            <a:r>
              <a:rPr lang="en-US" sz="2000" dirty="0">
                <a:latin typeface="Agency FB" panose="020B0503020202020204" pitchFamily="34" charset="0"/>
              </a:rPr>
              <a:t>Monthly price, January 2018 vs December 2018 (% change)</a:t>
            </a:r>
          </a:p>
        </p:txBody>
      </p:sp>
      <p:sp>
        <p:nvSpPr>
          <p:cNvPr id="8" name="Text Placeholder 6"/>
          <p:cNvSpPr txBox="1">
            <a:spLocks/>
          </p:cNvSpPr>
          <p:nvPr/>
        </p:nvSpPr>
        <p:spPr bwMode="auto">
          <a:xfrm>
            <a:off x="4932040" y="431800"/>
            <a:ext cx="358331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CDB87E"/>
              </a:buClr>
              <a:buNone/>
              <a:defRPr sz="1100" b="0" baseline="0">
                <a:solidFill>
                  <a:srgbClr val="CDB87E"/>
                </a:solidFill>
                <a:latin typeface="HelveticaNeueLT Std Med"/>
                <a:ea typeface="+mn-ea"/>
                <a:cs typeface="+mn-cs"/>
              </a:defRPr>
            </a:lvl1pPr>
            <a:lvl2pPr marL="742950" indent="-28575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altLang="en-US" kern="0" dirty="0">
                <a:latin typeface="HelveticaNeueLT Std Med" pitchFamily="34" charset="0"/>
              </a:rPr>
              <a:t>Recent developments in global commodity markets</a:t>
            </a:r>
          </a:p>
        </p:txBody>
      </p:sp>
      <p:graphicFrame>
        <p:nvGraphicFramePr>
          <p:cNvPr id="12" name="Chart 11">
            <a:extLst>
              <a:ext uri="{FF2B5EF4-FFF2-40B4-BE49-F238E27FC236}">
                <a16:creationId xmlns:a16="http://schemas.microsoft.com/office/drawing/2014/main" id="{6ACE1452-5883-48C0-B2C8-F68B42AACA8B}"/>
              </a:ext>
            </a:extLst>
          </p:cNvPr>
          <p:cNvGraphicFramePr>
            <a:graphicFrameLocks/>
          </p:cNvGraphicFramePr>
          <p:nvPr>
            <p:extLst/>
          </p:nvPr>
        </p:nvGraphicFramePr>
        <p:xfrm>
          <a:off x="1413992" y="1412776"/>
          <a:ext cx="6336704" cy="4824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1462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a:bodyPr>
          <a:lstStyle/>
          <a:p>
            <a:r>
              <a:rPr lang="en-US" sz="3200" dirty="0">
                <a:latin typeface="Agency FB" panose="020B0503020202020204" pitchFamily="34" charset="0"/>
              </a:rPr>
              <a:t>Commodity price volatility</a:t>
            </a:r>
          </a:p>
        </p:txBody>
      </p:sp>
      <p:sp>
        <p:nvSpPr>
          <p:cNvPr id="5" name="Rectangle 2"/>
          <p:cNvSpPr>
            <a:spLocks noChangeArrowheads="1"/>
          </p:cNvSpPr>
          <p:nvPr/>
        </p:nvSpPr>
        <p:spPr bwMode="auto">
          <a:xfrm>
            <a:off x="2651881" y="1360512"/>
            <a:ext cx="351410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GB" altLang="en-US" sz="1600" b="1" dirty="0">
                <a:solidFill>
                  <a:prstClr val="black"/>
                </a:solidFill>
                <a:latin typeface="Agency FB" panose="020B0503020202020204" pitchFamily="34" charset="0"/>
                <a:ea typeface="SimSun" pitchFamily="2" charset="-122"/>
                <a:cs typeface="Times New Roman" pitchFamily="18" charset="0"/>
              </a:rPr>
              <a:t>Monthly price: 2017 vs. 2018 (% change)</a:t>
            </a:r>
            <a:endParaRPr lang="en-GB" altLang="en-US" sz="1600" dirty="0">
              <a:solidFill>
                <a:prstClr val="black"/>
              </a:solidFill>
              <a:latin typeface="Agency FB" panose="020B0503020202020204" pitchFamily="34" charset="0"/>
              <a:cs typeface="Arial" pitchFamily="34" charset="0"/>
            </a:endParaRPr>
          </a:p>
          <a:p>
            <a:pPr eaLnBrk="0" fontAlgn="base" hangingPunct="0">
              <a:spcBef>
                <a:spcPct val="0"/>
              </a:spcBef>
              <a:spcAft>
                <a:spcPct val="0"/>
              </a:spcAft>
            </a:pPr>
            <a:endParaRPr lang="en-GB" altLang="en-US" dirty="0">
              <a:solidFill>
                <a:prstClr val="black"/>
              </a:solidFill>
              <a:latin typeface="Arial" pitchFamily="34" charset="0"/>
              <a:cs typeface="Arial" pitchFamily="34" charset="0"/>
            </a:endParaRPr>
          </a:p>
        </p:txBody>
      </p:sp>
      <p:sp>
        <p:nvSpPr>
          <p:cNvPr id="8" name="Text Placeholder 6"/>
          <p:cNvSpPr txBox="1">
            <a:spLocks/>
          </p:cNvSpPr>
          <p:nvPr/>
        </p:nvSpPr>
        <p:spPr bwMode="auto">
          <a:xfrm>
            <a:off x="4932040" y="431800"/>
            <a:ext cx="358331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CDB87E"/>
              </a:buClr>
              <a:buNone/>
              <a:defRPr sz="1100" b="0" baseline="0">
                <a:solidFill>
                  <a:srgbClr val="CDB87E"/>
                </a:solidFill>
                <a:latin typeface="HelveticaNeueLT Std Med"/>
                <a:ea typeface="+mn-ea"/>
                <a:cs typeface="+mn-cs"/>
              </a:defRPr>
            </a:lvl1pPr>
            <a:lvl2pPr marL="742950" indent="-28575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altLang="en-US" kern="0" dirty="0">
                <a:latin typeface="HelveticaNeueLT Std Med" pitchFamily="34" charset="0"/>
              </a:rPr>
              <a:t>Recent developments in global commodity markets</a:t>
            </a:r>
          </a:p>
        </p:txBody>
      </p:sp>
      <p:graphicFrame>
        <p:nvGraphicFramePr>
          <p:cNvPr id="9" name="Chart 8">
            <a:extLst>
              <a:ext uri="{FF2B5EF4-FFF2-40B4-BE49-F238E27FC236}">
                <a16:creationId xmlns:a16="http://schemas.microsoft.com/office/drawing/2014/main" id="{BED57058-1EBD-4F6A-BA2A-717CBB88AA9E}"/>
              </a:ext>
            </a:extLst>
          </p:cNvPr>
          <p:cNvGraphicFramePr>
            <a:graphicFrameLocks/>
          </p:cNvGraphicFramePr>
          <p:nvPr>
            <p:extLst>
              <p:ext uri="{D42A27DB-BD31-4B8C-83A1-F6EECF244321}">
                <p14:modId xmlns:p14="http://schemas.microsoft.com/office/powerpoint/2010/main" val="3884897940"/>
              </p:ext>
            </p:extLst>
          </p:nvPr>
        </p:nvGraphicFramePr>
        <p:xfrm>
          <a:off x="1187624" y="2007708"/>
          <a:ext cx="6228556" cy="40649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4872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566737"/>
            <a:ext cx="8229600" cy="1143000"/>
          </a:xfrm>
        </p:spPr>
        <p:txBody>
          <a:bodyPr>
            <a:noAutofit/>
          </a:bodyPr>
          <a:lstStyle/>
          <a:p>
            <a:r>
              <a:rPr lang="en-US" sz="4000" dirty="0">
                <a:latin typeface="Agency FB" panose="020B0503020202020204" pitchFamily="34" charset="0"/>
              </a:rPr>
              <a:t>Commodity price volatility</a:t>
            </a:r>
          </a:p>
        </p:txBody>
      </p:sp>
      <p:sp>
        <p:nvSpPr>
          <p:cNvPr id="7" name="Rectangle 6"/>
          <p:cNvSpPr/>
          <p:nvPr/>
        </p:nvSpPr>
        <p:spPr>
          <a:xfrm>
            <a:off x="323528" y="1725611"/>
            <a:ext cx="8568952" cy="369332"/>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US" b="1" dirty="0">
                <a:latin typeface="Agency FB" panose="020B0503020202020204" pitchFamily="34" charset="0"/>
              </a:rPr>
              <a:t>Coefficient of variation of UNCTAD commodity price indices </a:t>
            </a:r>
            <a:r>
              <a:rPr lang="en-GB" b="1" dirty="0">
                <a:latin typeface="Agency FB" panose="020B0503020202020204" pitchFamily="34" charset="0"/>
              </a:rPr>
              <a:t>(Jan 2000 - Feb 2019)</a:t>
            </a:r>
          </a:p>
        </p:txBody>
      </p:sp>
      <p:sp>
        <p:nvSpPr>
          <p:cNvPr id="8" name="Text Placeholder 6"/>
          <p:cNvSpPr txBox="1">
            <a:spLocks/>
          </p:cNvSpPr>
          <p:nvPr/>
        </p:nvSpPr>
        <p:spPr bwMode="auto">
          <a:xfrm>
            <a:off x="4932040" y="431800"/>
            <a:ext cx="358331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CDB87E"/>
              </a:buClr>
              <a:buNone/>
              <a:defRPr sz="1100" b="0" baseline="0">
                <a:solidFill>
                  <a:srgbClr val="CDB87E"/>
                </a:solidFill>
                <a:latin typeface="HelveticaNeueLT Std Med"/>
                <a:ea typeface="+mn-ea"/>
                <a:cs typeface="+mn-cs"/>
              </a:defRPr>
            </a:lvl1pPr>
            <a:lvl2pPr marL="742950" indent="-28575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altLang="en-US" kern="0" dirty="0">
                <a:latin typeface="HelveticaNeueLT Std Med" pitchFamily="34" charset="0"/>
              </a:rPr>
              <a:t>Recent developments in global commodity markets</a:t>
            </a:r>
          </a:p>
        </p:txBody>
      </p:sp>
      <p:graphicFrame>
        <p:nvGraphicFramePr>
          <p:cNvPr id="10" name="Chart 9">
            <a:extLst>
              <a:ext uri="{FF2B5EF4-FFF2-40B4-BE49-F238E27FC236}">
                <a16:creationId xmlns:a16="http://schemas.microsoft.com/office/drawing/2014/main" id="{8BE89D87-B711-4B14-8C3D-3350D1150C8B}"/>
              </a:ext>
            </a:extLst>
          </p:cNvPr>
          <p:cNvGraphicFramePr>
            <a:graphicFrameLocks/>
          </p:cNvGraphicFramePr>
          <p:nvPr>
            <p:extLst/>
          </p:nvPr>
        </p:nvGraphicFramePr>
        <p:xfrm>
          <a:off x="1187624" y="2057400"/>
          <a:ext cx="7128792" cy="38918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9609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566737"/>
            <a:ext cx="8229600" cy="1143000"/>
          </a:xfrm>
        </p:spPr>
        <p:txBody>
          <a:bodyPr>
            <a:noAutofit/>
          </a:bodyPr>
          <a:lstStyle/>
          <a:p>
            <a:r>
              <a:rPr lang="en-US" sz="4000" dirty="0">
                <a:latin typeface="Agency FB" panose="020B0503020202020204" pitchFamily="34" charset="0"/>
              </a:rPr>
              <a:t>Commodity price volatility</a:t>
            </a:r>
          </a:p>
        </p:txBody>
      </p:sp>
      <p:sp>
        <p:nvSpPr>
          <p:cNvPr id="7" name="Rectangle 6"/>
          <p:cNvSpPr/>
          <p:nvPr/>
        </p:nvSpPr>
        <p:spPr>
          <a:xfrm>
            <a:off x="323528" y="1725611"/>
            <a:ext cx="8568952" cy="400110"/>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GB" sz="2000" b="1" dirty="0">
                <a:latin typeface="Agency FB" panose="020B0503020202020204" pitchFamily="34" charset="0"/>
              </a:rPr>
              <a:t>Monthly percentage changes of UNCTAD Commodity Price Index (all groups)</a:t>
            </a:r>
          </a:p>
        </p:txBody>
      </p:sp>
      <p:sp>
        <p:nvSpPr>
          <p:cNvPr id="8" name="Text Placeholder 6"/>
          <p:cNvSpPr txBox="1">
            <a:spLocks/>
          </p:cNvSpPr>
          <p:nvPr/>
        </p:nvSpPr>
        <p:spPr bwMode="auto">
          <a:xfrm>
            <a:off x="4932040" y="431800"/>
            <a:ext cx="358331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CDB87E"/>
              </a:buClr>
              <a:buNone/>
              <a:defRPr sz="1100" b="0" baseline="0">
                <a:solidFill>
                  <a:srgbClr val="CDB87E"/>
                </a:solidFill>
                <a:latin typeface="HelveticaNeueLT Std Med"/>
                <a:ea typeface="+mn-ea"/>
                <a:cs typeface="+mn-cs"/>
              </a:defRPr>
            </a:lvl1pPr>
            <a:lvl2pPr marL="742950" indent="-28575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altLang="en-US" kern="0" dirty="0">
                <a:latin typeface="HelveticaNeueLT Std Med" pitchFamily="34" charset="0"/>
              </a:rPr>
              <a:t>Recent developments in global commodity markets</a:t>
            </a:r>
          </a:p>
        </p:txBody>
      </p:sp>
      <p:graphicFrame>
        <p:nvGraphicFramePr>
          <p:cNvPr id="9" name="Chart 8">
            <a:extLst>
              <a:ext uri="{FF2B5EF4-FFF2-40B4-BE49-F238E27FC236}">
                <a16:creationId xmlns:a16="http://schemas.microsoft.com/office/drawing/2014/main" id="{330EF085-EA3F-4A42-B8B0-6ECE39B682EE}"/>
              </a:ext>
            </a:extLst>
          </p:cNvPr>
          <p:cNvGraphicFramePr>
            <a:graphicFrameLocks/>
          </p:cNvGraphicFramePr>
          <p:nvPr>
            <p:extLst/>
          </p:nvPr>
        </p:nvGraphicFramePr>
        <p:xfrm>
          <a:off x="683568" y="2057400"/>
          <a:ext cx="7344816" cy="40358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1978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431800"/>
            <a:ext cx="8229600" cy="1143000"/>
          </a:xfrm>
        </p:spPr>
        <p:txBody>
          <a:bodyPr>
            <a:noAutofit/>
          </a:bodyPr>
          <a:lstStyle/>
          <a:p>
            <a:r>
              <a:rPr lang="en-US" sz="4000" dirty="0">
                <a:latin typeface="Agency FB" panose="020B0503020202020204" pitchFamily="34" charset="0"/>
              </a:rPr>
              <a:t>Commodity price volatility</a:t>
            </a:r>
          </a:p>
        </p:txBody>
      </p:sp>
      <p:sp>
        <p:nvSpPr>
          <p:cNvPr id="8" name="Text Placeholder 6"/>
          <p:cNvSpPr txBox="1">
            <a:spLocks/>
          </p:cNvSpPr>
          <p:nvPr/>
        </p:nvSpPr>
        <p:spPr bwMode="auto">
          <a:xfrm>
            <a:off x="4932040" y="431800"/>
            <a:ext cx="358331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CDB87E"/>
              </a:buClr>
              <a:buNone/>
              <a:defRPr sz="1100" b="0" baseline="0">
                <a:solidFill>
                  <a:srgbClr val="CDB87E"/>
                </a:solidFill>
                <a:latin typeface="HelveticaNeueLT Std Med"/>
                <a:ea typeface="+mn-ea"/>
                <a:cs typeface="+mn-cs"/>
              </a:defRPr>
            </a:lvl1pPr>
            <a:lvl2pPr marL="742950" indent="-28575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altLang="en-US" kern="0" dirty="0">
                <a:latin typeface="HelveticaNeueLT Std Med" pitchFamily="34" charset="0"/>
              </a:rPr>
              <a:t>Recent developments in global commodity markets</a:t>
            </a:r>
          </a:p>
        </p:txBody>
      </p:sp>
      <p:sp>
        <p:nvSpPr>
          <p:cNvPr id="3" name="TextBox 2">
            <a:extLst>
              <a:ext uri="{FF2B5EF4-FFF2-40B4-BE49-F238E27FC236}">
                <a16:creationId xmlns:a16="http://schemas.microsoft.com/office/drawing/2014/main" id="{E0FCF643-8B90-468D-B03D-92507C4D3895}"/>
              </a:ext>
            </a:extLst>
          </p:cNvPr>
          <p:cNvSpPr txBox="1"/>
          <p:nvPr/>
        </p:nvSpPr>
        <p:spPr>
          <a:xfrm>
            <a:off x="801924" y="1484784"/>
            <a:ext cx="7920880" cy="6401753"/>
          </a:xfrm>
          <a:prstGeom prst="rect">
            <a:avLst/>
          </a:prstGeom>
          <a:noFill/>
        </p:spPr>
        <p:txBody>
          <a:bodyPr wrap="square" rtlCol="0">
            <a:spAutoFit/>
          </a:bodyPr>
          <a:lstStyle/>
          <a:p>
            <a:pPr marL="457200" indent="-457200">
              <a:buFont typeface="Wingdings" panose="05000000000000000000" pitchFamily="2" charset="2"/>
              <a:buChar char="§"/>
            </a:pPr>
            <a:r>
              <a:rPr lang="en-US" sz="2800" dirty="0">
                <a:latin typeface="Agency FB" panose="020B0503020202020204" pitchFamily="34" charset="0"/>
              </a:rPr>
              <a:t>59% of the monthly changes from February 2000 to February 2019 were positive; 41% were negative</a:t>
            </a:r>
          </a:p>
          <a:p>
            <a:endParaRPr lang="en-US" sz="2800" dirty="0">
              <a:latin typeface="Agency FB" panose="020B0503020202020204" pitchFamily="34" charset="0"/>
            </a:endParaRPr>
          </a:p>
          <a:p>
            <a:pPr marL="457200" indent="-457200">
              <a:buFont typeface="Wingdings" panose="05000000000000000000" pitchFamily="2" charset="2"/>
              <a:buChar char="§"/>
            </a:pPr>
            <a:r>
              <a:rPr lang="en-US" sz="2800" dirty="0">
                <a:latin typeface="Agency FB" panose="020B0503020202020204" pitchFamily="34" charset="0"/>
              </a:rPr>
              <a:t>56% of the shocks with an absolute value above 5% were positive; 44% were negative</a:t>
            </a:r>
          </a:p>
          <a:p>
            <a:endParaRPr lang="en-US" sz="2800" dirty="0">
              <a:latin typeface="Agency FB" panose="020B0503020202020204" pitchFamily="34" charset="0"/>
            </a:endParaRPr>
          </a:p>
          <a:p>
            <a:pPr marL="457200" indent="-457200">
              <a:buFont typeface="Wingdings" panose="05000000000000000000" pitchFamily="2" charset="2"/>
              <a:buChar char="§"/>
            </a:pPr>
            <a:r>
              <a:rPr lang="en-US" sz="2800" dirty="0">
                <a:latin typeface="Agency FB" panose="020B0503020202020204" pitchFamily="34" charset="0"/>
              </a:rPr>
              <a:t>The average size of negative shocks was -4.3%; the average size of positive shocks was 3.9%</a:t>
            </a:r>
          </a:p>
          <a:p>
            <a:endParaRPr lang="en-US" sz="2800" dirty="0">
              <a:latin typeface="Agency FB" panose="020B0503020202020204" pitchFamily="34" charset="0"/>
            </a:endParaRPr>
          </a:p>
          <a:p>
            <a:pPr marL="457200" indent="-457200">
              <a:buFont typeface="Wingdings" panose="05000000000000000000" pitchFamily="2" charset="2"/>
              <a:buChar char="§"/>
            </a:pPr>
            <a:r>
              <a:rPr lang="en-US" sz="2800" dirty="0">
                <a:latin typeface="Agency FB" panose="020B0503020202020204" pitchFamily="34" charset="0"/>
              </a:rPr>
              <a:t>Large positive shocks followed by large negative shocks create high uncertainty</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fr-CH" sz="2800" dirty="0"/>
          </a:p>
          <a:p>
            <a:pPr marL="285750" indent="-285750">
              <a:buFont typeface="Arial" panose="020B0604020202020204" pitchFamily="34" charset="0"/>
              <a:buChar char="•"/>
            </a:pPr>
            <a:endParaRPr lang="fr-CH" sz="2800" dirty="0"/>
          </a:p>
          <a:p>
            <a:r>
              <a:rPr lang="fr-CH" dirty="0"/>
              <a:t> </a:t>
            </a:r>
          </a:p>
        </p:txBody>
      </p:sp>
    </p:spTree>
    <p:extLst>
      <p:ext uri="{BB962C8B-B14F-4D97-AF65-F5344CB8AC3E}">
        <p14:creationId xmlns:p14="http://schemas.microsoft.com/office/powerpoint/2010/main" val="1871292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A4ECC-1130-46CB-8E51-B22BFC5F0EC5}"/>
              </a:ext>
            </a:extLst>
          </p:cNvPr>
          <p:cNvSpPr>
            <a:spLocks noGrp="1"/>
          </p:cNvSpPr>
          <p:nvPr>
            <p:ph type="ctrTitle"/>
          </p:nvPr>
        </p:nvSpPr>
        <p:spPr>
          <a:xfrm>
            <a:off x="685800" y="1628801"/>
            <a:ext cx="7772400" cy="1971650"/>
          </a:xfrm>
          <a:solidFill>
            <a:schemeClr val="accent3">
              <a:lumMod val="50000"/>
            </a:schemeClr>
          </a:solidFill>
        </p:spPr>
        <p:txBody>
          <a:bodyPr>
            <a:normAutofit/>
          </a:bodyPr>
          <a:lstStyle/>
          <a:p>
            <a:r>
              <a:rPr lang="fr-CH" b="1" dirty="0" err="1">
                <a:solidFill>
                  <a:schemeClr val="bg1"/>
                </a:solidFill>
                <a:latin typeface="Agency FB" panose="020B0503020202020204" pitchFamily="34" charset="0"/>
              </a:rPr>
              <a:t>Definitions</a:t>
            </a:r>
            <a:r>
              <a:rPr lang="fr-CH" b="1" dirty="0">
                <a:solidFill>
                  <a:schemeClr val="bg1"/>
                </a:solidFill>
                <a:latin typeface="Agency FB" panose="020B0503020202020204" pitchFamily="34" charset="0"/>
              </a:rPr>
              <a:t> and discussion</a:t>
            </a:r>
            <a:br>
              <a:rPr lang="en-US" b="1" dirty="0">
                <a:solidFill>
                  <a:schemeClr val="bg1"/>
                </a:solidFill>
                <a:latin typeface="Agency FB" panose="020B0503020202020204" pitchFamily="34" charset="0"/>
              </a:rPr>
            </a:br>
            <a:endParaRPr lang="en-CH" b="1" dirty="0">
              <a:solidFill>
                <a:schemeClr val="bg1"/>
              </a:solidFill>
              <a:latin typeface="Agency FB" panose="020B0503020202020204" pitchFamily="34" charset="0"/>
            </a:endParaRPr>
          </a:p>
        </p:txBody>
      </p:sp>
      <p:sp>
        <p:nvSpPr>
          <p:cNvPr id="3" name="Subtitle 2">
            <a:extLst>
              <a:ext uri="{FF2B5EF4-FFF2-40B4-BE49-F238E27FC236}">
                <a16:creationId xmlns:a16="http://schemas.microsoft.com/office/drawing/2014/main" id="{EFA0F109-BE25-463B-A814-8DD82C63DFAC}"/>
              </a:ext>
            </a:extLst>
          </p:cNvPr>
          <p:cNvSpPr>
            <a:spLocks noGrp="1"/>
          </p:cNvSpPr>
          <p:nvPr>
            <p:ph type="subTitle" idx="1"/>
          </p:nvPr>
        </p:nvSpPr>
        <p:spPr>
          <a:xfrm>
            <a:off x="1371600" y="3861048"/>
            <a:ext cx="6400800" cy="1752600"/>
          </a:xfrm>
          <a:solidFill>
            <a:schemeClr val="accent3">
              <a:lumMod val="50000"/>
            </a:schemeClr>
          </a:solidFill>
        </p:spPr>
        <p:txBody>
          <a:bodyPr/>
          <a:lstStyle/>
          <a:p>
            <a:endParaRPr lang="en-CH" dirty="0"/>
          </a:p>
        </p:txBody>
      </p:sp>
    </p:spTree>
    <p:extLst>
      <p:ext uri="{BB962C8B-B14F-4D97-AF65-F5344CB8AC3E}">
        <p14:creationId xmlns:p14="http://schemas.microsoft.com/office/powerpoint/2010/main" val="270177033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868" y="638771"/>
            <a:ext cx="8229600" cy="850123"/>
          </a:xfrm>
        </p:spPr>
        <p:txBody>
          <a:bodyPr>
            <a:normAutofit/>
          </a:bodyPr>
          <a:lstStyle/>
          <a:p>
            <a:r>
              <a:rPr lang="en-US" sz="3600" dirty="0">
                <a:latin typeface="Agency FB" panose="020B0503020202020204" pitchFamily="34" charset="0"/>
              </a:rPr>
              <a:t>Burden of volatility mostly borne by producers</a:t>
            </a:r>
          </a:p>
        </p:txBody>
      </p:sp>
      <p:sp>
        <p:nvSpPr>
          <p:cNvPr id="4" name="Text Placeholder 6"/>
          <p:cNvSpPr txBox="1">
            <a:spLocks/>
          </p:cNvSpPr>
          <p:nvPr/>
        </p:nvSpPr>
        <p:spPr bwMode="auto">
          <a:xfrm>
            <a:off x="4932040" y="431800"/>
            <a:ext cx="358331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CDB87E"/>
              </a:buClr>
              <a:buNone/>
              <a:defRPr sz="1100" b="0" baseline="0">
                <a:solidFill>
                  <a:srgbClr val="CDB87E"/>
                </a:solidFill>
                <a:latin typeface="HelveticaNeueLT Std Med"/>
                <a:ea typeface="+mn-ea"/>
                <a:cs typeface="+mn-cs"/>
              </a:defRPr>
            </a:lvl1pPr>
            <a:lvl2pPr marL="742950" indent="-28575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altLang="en-US" kern="0" dirty="0">
                <a:latin typeface="HelveticaNeueLT Std Med" pitchFamily="34" charset="0"/>
              </a:rPr>
              <a:t>Recent developments in global commodity markets</a:t>
            </a:r>
          </a:p>
        </p:txBody>
      </p:sp>
      <p:sp>
        <p:nvSpPr>
          <p:cNvPr id="6" name="Content Placeholder 5">
            <a:extLst>
              <a:ext uri="{FF2B5EF4-FFF2-40B4-BE49-F238E27FC236}">
                <a16:creationId xmlns:a16="http://schemas.microsoft.com/office/drawing/2014/main" id="{50B8E502-59B6-42DE-B96B-2800090C8448}"/>
              </a:ext>
            </a:extLst>
          </p:cNvPr>
          <p:cNvSpPr>
            <a:spLocks noGrp="1"/>
          </p:cNvSpPr>
          <p:nvPr>
            <p:ph idx="1"/>
          </p:nvPr>
        </p:nvSpPr>
        <p:spPr/>
        <p:txBody>
          <a:bodyPr/>
          <a:lstStyle/>
          <a:p>
            <a:endParaRPr lang="en-CH" dirty="0"/>
          </a:p>
        </p:txBody>
      </p:sp>
      <p:grpSp>
        <p:nvGrpSpPr>
          <p:cNvPr id="7" name="Group 6">
            <a:extLst>
              <a:ext uri="{FF2B5EF4-FFF2-40B4-BE49-F238E27FC236}">
                <a16:creationId xmlns:a16="http://schemas.microsoft.com/office/drawing/2014/main" id="{F2B59F09-6519-4AC0-B69E-A776D6310EC9}"/>
              </a:ext>
            </a:extLst>
          </p:cNvPr>
          <p:cNvGrpSpPr/>
          <p:nvPr/>
        </p:nvGrpSpPr>
        <p:grpSpPr>
          <a:xfrm>
            <a:off x="554868" y="1700808"/>
            <a:ext cx="8131932" cy="4536661"/>
            <a:chOff x="-606" y="212563"/>
            <a:chExt cx="5944206" cy="2113149"/>
          </a:xfrm>
        </p:grpSpPr>
        <p:grpSp>
          <p:nvGrpSpPr>
            <p:cNvPr id="8" name="Group 7">
              <a:extLst>
                <a:ext uri="{FF2B5EF4-FFF2-40B4-BE49-F238E27FC236}">
                  <a16:creationId xmlns:a16="http://schemas.microsoft.com/office/drawing/2014/main" id="{929F58C4-D08E-4373-9CBB-0385B3517C60}"/>
                </a:ext>
              </a:extLst>
            </p:cNvPr>
            <p:cNvGrpSpPr/>
            <p:nvPr/>
          </p:nvGrpSpPr>
          <p:grpSpPr>
            <a:xfrm>
              <a:off x="0" y="431800"/>
              <a:ext cx="5943600" cy="1745616"/>
              <a:chOff x="0" y="0"/>
              <a:chExt cx="5744592" cy="1746251"/>
            </a:xfrm>
          </p:grpSpPr>
          <p:grpSp>
            <p:nvGrpSpPr>
              <p:cNvPr id="11" name="Group 10">
                <a:extLst>
                  <a:ext uri="{FF2B5EF4-FFF2-40B4-BE49-F238E27FC236}">
                    <a16:creationId xmlns:a16="http://schemas.microsoft.com/office/drawing/2014/main" id="{8CE16382-463F-4535-A016-44934904D48C}"/>
                  </a:ext>
                </a:extLst>
              </p:cNvPr>
              <p:cNvGrpSpPr/>
              <p:nvPr/>
            </p:nvGrpSpPr>
            <p:grpSpPr>
              <a:xfrm>
                <a:off x="0" y="0"/>
                <a:ext cx="5744592" cy="1746251"/>
                <a:chOff x="0" y="0"/>
                <a:chExt cx="5546725" cy="1837428"/>
              </a:xfrm>
            </p:grpSpPr>
            <p:sp>
              <p:nvSpPr>
                <p:cNvPr id="14" name="Rectangle 13">
                  <a:extLst>
                    <a:ext uri="{FF2B5EF4-FFF2-40B4-BE49-F238E27FC236}">
                      <a16:creationId xmlns:a16="http://schemas.microsoft.com/office/drawing/2014/main" id="{0D66E92E-6459-4EAB-AB1E-6772546098DE}"/>
                    </a:ext>
                  </a:extLst>
                </p:cNvPr>
                <p:cNvSpPr/>
                <p:nvPr/>
              </p:nvSpPr>
              <p:spPr>
                <a:xfrm>
                  <a:off x="0" y="0"/>
                  <a:ext cx="5546725" cy="1837428"/>
                </a:xfrm>
                <a:prstGeom prst="rect">
                  <a:avLst/>
                </a:prstGeom>
                <a:solidFill>
                  <a:srgbClr val="C19859">
                    <a:lumMod val="60000"/>
                    <a:lumOff val="4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US" sz="1100">
                      <a:effectLst/>
                      <a:latin typeface="HelveticaNeueLT Std" panose="020B0604020202020204" pitchFamily="34" charset="0"/>
                      <a:ea typeface="SimSun" panose="02010600030101010101" pitchFamily="2" charset="-122"/>
                      <a:cs typeface="Arial" panose="020B0604020202020204" pitchFamily="34" charset="0"/>
                    </a:rPr>
                    <a:t> </a:t>
                  </a:r>
                  <a:endParaRPr lang="en-CH" sz="1100">
                    <a:effectLst/>
                    <a:latin typeface="HelveticaNeueLT Std" panose="020B0604020202020204" pitchFamily="34" charset="0"/>
                    <a:ea typeface="SimSun" panose="02010600030101010101" pitchFamily="2" charset="-122"/>
                    <a:cs typeface="Arial" panose="020B0604020202020204" pitchFamily="34" charset="0"/>
                  </a:endParaRPr>
                </a:p>
              </p:txBody>
            </p:sp>
            <p:pic>
              <p:nvPicPr>
                <p:cNvPr id="15" name="Picture 14">
                  <a:extLst>
                    <a:ext uri="{FF2B5EF4-FFF2-40B4-BE49-F238E27FC236}">
                      <a16:creationId xmlns:a16="http://schemas.microsoft.com/office/drawing/2014/main" id="{98F8CE2B-14DC-4EDB-88AA-98DF3CC4BC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1591183">
                  <a:off x="4546121" y="86264"/>
                  <a:ext cx="494030" cy="1584960"/>
                </a:xfrm>
                <a:prstGeom prst="rect">
                  <a:avLst/>
                </a:prstGeom>
                <a:noFill/>
                <a:ln>
                  <a:noFill/>
                </a:ln>
              </p:spPr>
            </p:pic>
            <p:pic>
              <p:nvPicPr>
                <p:cNvPr id="16" name="Picture 15">
                  <a:extLst>
                    <a:ext uri="{FF2B5EF4-FFF2-40B4-BE49-F238E27FC236}">
                      <a16:creationId xmlns:a16="http://schemas.microsoft.com/office/drawing/2014/main" id="{1CEF69D1-9B65-4A1C-A4FF-B04C3D12D49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rot="1441018">
                  <a:off x="517585" y="120770"/>
                  <a:ext cx="598170" cy="1692910"/>
                </a:xfrm>
                <a:prstGeom prst="rect">
                  <a:avLst/>
                </a:prstGeom>
                <a:noFill/>
                <a:ln>
                  <a:noFill/>
                </a:ln>
              </p:spPr>
            </p:pic>
            <p:sp>
              <p:nvSpPr>
                <p:cNvPr id="17" name="Text Box 322">
                  <a:extLst>
                    <a:ext uri="{FF2B5EF4-FFF2-40B4-BE49-F238E27FC236}">
                      <a16:creationId xmlns:a16="http://schemas.microsoft.com/office/drawing/2014/main" id="{A462E126-86B5-4641-AC6A-BE6CC6AF4580}"/>
                    </a:ext>
                  </a:extLst>
                </p:cNvPr>
                <p:cNvSpPr txBox="1"/>
                <p:nvPr/>
              </p:nvSpPr>
              <p:spPr>
                <a:xfrm>
                  <a:off x="189781" y="267419"/>
                  <a:ext cx="965200" cy="5257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n-US" sz="800" b="1" dirty="0">
                      <a:effectLst/>
                      <a:latin typeface="HelveticaNeueLT Std" panose="020B0604020202020204" pitchFamily="34" charset="0"/>
                      <a:ea typeface="SimSun" panose="02010600030101010101" pitchFamily="2" charset="-122"/>
                      <a:cs typeface="Arial" panose="020B0604020202020204" pitchFamily="34" charset="0"/>
                    </a:rPr>
                    <a:t>25 million coffee producers &amp; workers</a:t>
                  </a:r>
                  <a:endParaRPr lang="en-CH" sz="1100" dirty="0">
                    <a:effectLst/>
                    <a:latin typeface="HelveticaNeueLT Std" panose="020B0604020202020204" pitchFamily="34" charset="0"/>
                    <a:ea typeface="SimSun" panose="02010600030101010101" pitchFamily="2" charset="-122"/>
                    <a:cs typeface="Arial" panose="020B0604020202020204" pitchFamily="34" charset="0"/>
                  </a:endParaRPr>
                </a:p>
              </p:txBody>
            </p:sp>
            <p:sp>
              <p:nvSpPr>
                <p:cNvPr id="18" name="Text Box 324">
                  <a:extLst>
                    <a:ext uri="{FF2B5EF4-FFF2-40B4-BE49-F238E27FC236}">
                      <a16:creationId xmlns:a16="http://schemas.microsoft.com/office/drawing/2014/main" id="{88A7F37B-C0B1-4C75-A284-3BE7B86020DD}"/>
                    </a:ext>
                  </a:extLst>
                </p:cNvPr>
                <p:cNvSpPr txBox="1"/>
                <p:nvPr/>
              </p:nvSpPr>
              <p:spPr>
                <a:xfrm>
                  <a:off x="4623758" y="974785"/>
                  <a:ext cx="922655" cy="7245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800" b="1">
                      <a:effectLst/>
                      <a:latin typeface="HelveticaNeueLT Std" panose="020B0604020202020204" pitchFamily="34" charset="0"/>
                      <a:ea typeface="SimSun" panose="02010600030101010101" pitchFamily="2" charset="-122"/>
                      <a:cs typeface="Arial" panose="020B0604020202020204" pitchFamily="34" charset="0"/>
                    </a:rPr>
                    <a:t>500 million coffee consumers daily</a:t>
                  </a:r>
                  <a:endParaRPr lang="en-CH" sz="1100">
                    <a:effectLst/>
                    <a:latin typeface="HelveticaNeueLT Std" panose="020B0604020202020204" pitchFamily="34" charset="0"/>
                    <a:ea typeface="SimSun" panose="02010600030101010101" pitchFamily="2" charset="-122"/>
                    <a:cs typeface="Arial" panose="020B0604020202020204" pitchFamily="34" charset="0"/>
                  </a:endParaRPr>
                </a:p>
              </p:txBody>
            </p:sp>
            <p:sp>
              <p:nvSpPr>
                <p:cNvPr id="19" name="Oval 18">
                  <a:extLst>
                    <a:ext uri="{FF2B5EF4-FFF2-40B4-BE49-F238E27FC236}">
                      <a16:creationId xmlns:a16="http://schemas.microsoft.com/office/drawing/2014/main" id="{72CA321D-8F31-44A1-BF65-96C11E916D1C}"/>
                    </a:ext>
                  </a:extLst>
                </p:cNvPr>
                <p:cNvSpPr/>
                <p:nvPr/>
              </p:nvSpPr>
              <p:spPr>
                <a:xfrm>
                  <a:off x="931653" y="819510"/>
                  <a:ext cx="1052183" cy="733245"/>
                </a:xfrm>
                <a:prstGeom prst="ellipse">
                  <a:avLst/>
                </a:prstGeom>
                <a:solidFill>
                  <a:srgbClr val="F07F0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US" sz="900" b="1" dirty="0">
                      <a:effectLst/>
                      <a:latin typeface="Agency FB" panose="020B0503020202020204" pitchFamily="34" charset="0"/>
                      <a:ea typeface="SimSun" panose="02010600030101010101" pitchFamily="2" charset="-122"/>
                      <a:cs typeface="Arial" panose="020B0604020202020204" pitchFamily="34" charset="0"/>
                    </a:rPr>
                    <a:t>BIG 5 TRADERS</a:t>
                  </a:r>
                  <a:r>
                    <a:rPr lang="en-US" sz="900" b="1" dirty="0">
                      <a:solidFill>
                        <a:srgbClr val="000000"/>
                      </a:solidFill>
                      <a:effectLst/>
                      <a:latin typeface="Agency FB" panose="020B0503020202020204" pitchFamily="34" charset="0"/>
                      <a:ea typeface="SimSun" panose="02010600030101010101" pitchFamily="2" charset="-122"/>
                      <a:cs typeface="Arial" panose="020B0604020202020204" pitchFamily="34" charset="0"/>
                    </a:rPr>
                    <a:t> </a:t>
                  </a:r>
                  <a:r>
                    <a:rPr lang="en-US" sz="800" b="1" dirty="0">
                      <a:solidFill>
                        <a:srgbClr val="000000"/>
                      </a:solidFill>
                      <a:effectLst/>
                      <a:latin typeface="Agency FB" panose="020B0503020202020204" pitchFamily="34" charset="0"/>
                      <a:ea typeface="SimSun" panose="02010600030101010101" pitchFamily="2" charset="-122"/>
                      <a:cs typeface="Arial" panose="020B0604020202020204" pitchFamily="34" charset="0"/>
                    </a:rPr>
                    <a:t>[40% market]</a:t>
                  </a:r>
                  <a:endParaRPr lang="en-CH" sz="1100" dirty="0">
                    <a:effectLst/>
                    <a:latin typeface="Agency FB" panose="020B0503020202020204" pitchFamily="34" charset="0"/>
                    <a:ea typeface="SimSun" panose="02010600030101010101" pitchFamily="2" charset="-122"/>
                    <a:cs typeface="Arial" panose="020B0604020202020204" pitchFamily="34" charset="0"/>
                  </a:endParaRPr>
                </a:p>
              </p:txBody>
            </p:sp>
            <p:sp>
              <p:nvSpPr>
                <p:cNvPr id="20" name="Oval 19">
                  <a:extLst>
                    <a:ext uri="{FF2B5EF4-FFF2-40B4-BE49-F238E27FC236}">
                      <a16:creationId xmlns:a16="http://schemas.microsoft.com/office/drawing/2014/main" id="{303B0ABD-90EA-4CDE-AEAF-6F8D036CFC38}"/>
                    </a:ext>
                  </a:extLst>
                </p:cNvPr>
                <p:cNvSpPr/>
                <p:nvPr/>
              </p:nvSpPr>
              <p:spPr>
                <a:xfrm>
                  <a:off x="1906438" y="284672"/>
                  <a:ext cx="982980" cy="776246"/>
                </a:xfrm>
                <a:prstGeom prst="ellipse">
                  <a:avLst/>
                </a:prstGeom>
                <a:solidFill>
                  <a:srgbClr val="F07F0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US" sz="900" b="1" dirty="0">
                      <a:effectLst/>
                      <a:latin typeface="Agency FB" panose="020B0503020202020204" pitchFamily="34" charset="0"/>
                      <a:ea typeface="SimSun" panose="02010600030101010101" pitchFamily="2" charset="-122"/>
                      <a:cs typeface="Arial" panose="020B0604020202020204" pitchFamily="34" charset="0"/>
                    </a:rPr>
                    <a:t>2 MAJOR</a:t>
                  </a:r>
                  <a:endParaRPr lang="en-CH" sz="1100" dirty="0">
                    <a:effectLst/>
                    <a:latin typeface="Agency FB" panose="020B0503020202020204" pitchFamily="34" charset="0"/>
                    <a:ea typeface="SimSun" panose="02010600030101010101" pitchFamily="2" charset="-122"/>
                    <a:cs typeface="Arial" panose="020B0604020202020204" pitchFamily="34" charset="0"/>
                  </a:endParaRPr>
                </a:p>
                <a:p>
                  <a:pPr algn="ctr">
                    <a:lnSpc>
                      <a:spcPct val="107000"/>
                    </a:lnSpc>
                    <a:spcAft>
                      <a:spcPts val="0"/>
                    </a:spcAft>
                  </a:pPr>
                  <a:r>
                    <a:rPr lang="en-US" sz="900" b="1" dirty="0">
                      <a:effectLst/>
                      <a:latin typeface="Agency FB" panose="020B0503020202020204" pitchFamily="34" charset="0"/>
                      <a:ea typeface="SimSun" panose="02010600030101010101" pitchFamily="2" charset="-122"/>
                      <a:cs typeface="Arial" panose="020B0604020202020204" pitchFamily="34" charset="0"/>
                    </a:rPr>
                    <a:t>ROASTERS</a:t>
                  </a:r>
                  <a:endParaRPr lang="en-CH" sz="1100" dirty="0">
                    <a:effectLst/>
                    <a:latin typeface="Agency FB" panose="020B0503020202020204" pitchFamily="34" charset="0"/>
                    <a:ea typeface="SimSun" panose="02010600030101010101" pitchFamily="2" charset="-122"/>
                    <a:cs typeface="Arial" panose="020B0604020202020204" pitchFamily="34" charset="0"/>
                  </a:endParaRPr>
                </a:p>
                <a:p>
                  <a:pPr algn="ctr">
                    <a:lnSpc>
                      <a:spcPct val="107000"/>
                    </a:lnSpc>
                    <a:spcAft>
                      <a:spcPts val="0"/>
                    </a:spcAft>
                  </a:pPr>
                  <a:r>
                    <a:rPr lang="en-US" sz="800" b="1" dirty="0">
                      <a:effectLst/>
                      <a:latin typeface="Agency FB" panose="020B0503020202020204" pitchFamily="34" charset="0"/>
                      <a:ea typeface="SimSun" panose="02010600030101010101" pitchFamily="2" charset="-122"/>
                      <a:cs typeface="Arial" panose="020B0604020202020204" pitchFamily="34" charset="0"/>
                    </a:rPr>
                    <a:t>[¼ market]</a:t>
                  </a:r>
                  <a:endParaRPr lang="en-CH" sz="1100" dirty="0">
                    <a:effectLst/>
                    <a:latin typeface="Agency FB" panose="020B0503020202020204" pitchFamily="34" charset="0"/>
                    <a:ea typeface="SimSun" panose="02010600030101010101" pitchFamily="2" charset="-122"/>
                    <a:cs typeface="Arial" panose="020B0604020202020204" pitchFamily="34" charset="0"/>
                  </a:endParaRPr>
                </a:p>
              </p:txBody>
            </p:sp>
            <p:sp>
              <p:nvSpPr>
                <p:cNvPr id="21" name="Oval 20">
                  <a:extLst>
                    <a:ext uri="{FF2B5EF4-FFF2-40B4-BE49-F238E27FC236}">
                      <a16:creationId xmlns:a16="http://schemas.microsoft.com/office/drawing/2014/main" id="{307250A6-0DF8-44C0-B471-9C4E87A34214}"/>
                    </a:ext>
                  </a:extLst>
                </p:cNvPr>
                <p:cNvSpPr/>
                <p:nvPr/>
              </p:nvSpPr>
              <p:spPr>
                <a:xfrm>
                  <a:off x="2924355" y="120770"/>
                  <a:ext cx="1570007" cy="1604502"/>
                </a:xfrm>
                <a:prstGeom prst="ellipse">
                  <a:avLst/>
                </a:prstGeom>
                <a:solidFill>
                  <a:srgbClr val="F07F0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600" b="1" dirty="0">
                      <a:effectLst/>
                      <a:latin typeface="Agency FB" panose="020B0503020202020204" pitchFamily="34" charset="0"/>
                      <a:ea typeface="SimSun" panose="02010600030101010101" pitchFamily="2" charset="-122"/>
                      <a:cs typeface="Arial" panose="020B0604020202020204" pitchFamily="34" charset="0"/>
                    </a:rPr>
                    <a:t>30 RETAILERS</a:t>
                  </a:r>
                  <a:endParaRPr lang="en-CH" sz="1100" dirty="0">
                    <a:effectLst/>
                    <a:latin typeface="Agency FB" panose="020B0503020202020204" pitchFamily="34" charset="0"/>
                    <a:ea typeface="SimSun" panose="02010600030101010101" pitchFamily="2" charset="-122"/>
                    <a:cs typeface="Arial" panose="020B0604020202020204" pitchFamily="34" charset="0"/>
                  </a:endParaRPr>
                </a:p>
              </p:txBody>
            </p:sp>
          </p:grpSp>
          <p:pic>
            <p:nvPicPr>
              <p:cNvPr id="12" name="Picture 11">
                <a:extLst>
                  <a:ext uri="{FF2B5EF4-FFF2-40B4-BE49-F238E27FC236}">
                    <a16:creationId xmlns:a16="http://schemas.microsoft.com/office/drawing/2014/main" id="{2FFCE85B-3E28-46B5-9F5A-57555C09E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7585"/>
                <a:ext cx="888365" cy="803910"/>
              </a:xfrm>
              <a:prstGeom prst="rect">
                <a:avLst/>
              </a:prstGeom>
              <a:ln>
                <a:noFill/>
              </a:ln>
            </p:spPr>
          </p:pic>
          <p:pic>
            <p:nvPicPr>
              <p:cNvPr id="13" name="Picture 12">
                <a:extLst>
                  <a:ext uri="{FF2B5EF4-FFF2-40B4-BE49-F238E27FC236}">
                    <a16:creationId xmlns:a16="http://schemas.microsoft.com/office/drawing/2014/main" id="{4F773212-AB42-4E00-BA91-473E0BB3DA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8211" y="319178"/>
                <a:ext cx="645795" cy="638175"/>
              </a:xfrm>
              <a:prstGeom prst="rect">
                <a:avLst/>
              </a:prstGeom>
              <a:ln>
                <a:noFill/>
              </a:ln>
            </p:spPr>
          </p:pic>
        </p:grpSp>
        <p:sp>
          <p:nvSpPr>
            <p:cNvPr id="9" name="Text Box 349">
              <a:extLst>
                <a:ext uri="{FF2B5EF4-FFF2-40B4-BE49-F238E27FC236}">
                  <a16:creationId xmlns:a16="http://schemas.microsoft.com/office/drawing/2014/main" id="{F287AF23-C153-437F-B63C-0ED1FD68D9E1}"/>
                </a:ext>
              </a:extLst>
            </p:cNvPr>
            <p:cNvSpPr txBox="1"/>
            <p:nvPr/>
          </p:nvSpPr>
          <p:spPr>
            <a:xfrm>
              <a:off x="-606" y="212563"/>
              <a:ext cx="5943600" cy="216117"/>
            </a:xfrm>
            <a:prstGeom prst="rect">
              <a:avLst/>
            </a:prstGeom>
            <a:solidFill>
              <a:srgbClr val="9F2936"/>
            </a:solidFill>
            <a:ln>
              <a:noFill/>
            </a:ln>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0"/>
                </a:spcAft>
              </a:pPr>
              <a:r>
                <a:rPr lang="en-US" sz="2400" b="1" i="1" dirty="0">
                  <a:solidFill>
                    <a:srgbClr val="FFFFFF"/>
                  </a:solidFill>
                  <a:effectLst/>
                  <a:latin typeface="Agency FB" panose="020B0503020202020204" pitchFamily="34" charset="0"/>
                  <a:ea typeface="SimSun" panose="02010600030101010101" pitchFamily="2" charset="-122"/>
                  <a:cs typeface="Arial" panose="020B0604020202020204" pitchFamily="34" charset="0"/>
                </a:rPr>
                <a:t>Market concentration along the Global Coffee Value Chain</a:t>
              </a:r>
              <a:endParaRPr lang="en-CH" sz="2400" b="1" i="1" dirty="0">
                <a:solidFill>
                  <a:srgbClr val="FFFFFF"/>
                </a:solidFill>
                <a:effectLst/>
                <a:latin typeface="Agency FB" panose="020B0503020202020204" pitchFamily="34" charset="0"/>
                <a:ea typeface="SimSun" panose="02010600030101010101" pitchFamily="2" charset="-122"/>
                <a:cs typeface="Arial" panose="020B0604020202020204" pitchFamily="34" charset="0"/>
              </a:endParaRPr>
            </a:p>
          </p:txBody>
        </p:sp>
        <p:sp>
          <p:nvSpPr>
            <p:cNvPr id="10" name="Text Box 350">
              <a:extLst>
                <a:ext uri="{FF2B5EF4-FFF2-40B4-BE49-F238E27FC236}">
                  <a16:creationId xmlns:a16="http://schemas.microsoft.com/office/drawing/2014/main" id="{81FD229A-513A-46B0-8A65-487BA105B1A2}"/>
                </a:ext>
              </a:extLst>
            </p:cNvPr>
            <p:cNvSpPr txBox="1"/>
            <p:nvPr/>
          </p:nvSpPr>
          <p:spPr>
            <a:xfrm>
              <a:off x="0" y="2177042"/>
              <a:ext cx="5942965" cy="14867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nSpc>
                  <a:spcPct val="107000"/>
                </a:lnSpc>
                <a:spcAft>
                  <a:spcPts val="0"/>
                </a:spcAft>
              </a:pPr>
              <a:r>
                <a:rPr lang="en-US" sz="1000" i="1">
                  <a:solidFill>
                    <a:srgbClr val="000000"/>
                  </a:solidFill>
                  <a:effectLst/>
                  <a:latin typeface="HelveticaNeueLT Std" panose="020B0604020202020204" pitchFamily="34" charset="0"/>
                  <a:ea typeface="SimSun" panose="02010600030101010101" pitchFamily="2" charset="-122"/>
                  <a:cs typeface="Arial" panose="020B0604020202020204" pitchFamily="34" charset="0"/>
                </a:rPr>
                <a:t>Source: UNCTAD secretariat</a:t>
              </a:r>
              <a:endParaRPr lang="en-CH" sz="1000" i="1">
                <a:solidFill>
                  <a:srgbClr val="000000"/>
                </a:solidFill>
                <a:effectLst/>
                <a:latin typeface="HelveticaNeueLT Std" panose="020B0604020202020204" pitchFamily="34" charset="0"/>
                <a:ea typeface="SimSun" panose="02010600030101010101" pitchFamily="2" charset="-122"/>
                <a:cs typeface="Arial" panose="020B0604020202020204" pitchFamily="34" charset="0"/>
              </a:endParaRPr>
            </a:p>
          </p:txBody>
        </p:sp>
      </p:grpSp>
    </p:spTree>
    <p:extLst>
      <p:ext uri="{BB962C8B-B14F-4D97-AF65-F5344CB8AC3E}">
        <p14:creationId xmlns:p14="http://schemas.microsoft.com/office/powerpoint/2010/main" val="950831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338" y="696440"/>
            <a:ext cx="8229600" cy="808305"/>
          </a:xfrm>
        </p:spPr>
        <p:txBody>
          <a:bodyPr>
            <a:normAutofit/>
          </a:bodyPr>
          <a:lstStyle/>
          <a:p>
            <a:r>
              <a:rPr lang="en-US" sz="4000" dirty="0">
                <a:latin typeface="Agency FB" panose="020B0503020202020204" pitchFamily="34" charset="0"/>
              </a:rPr>
              <a:t>Unfair distribution of value</a:t>
            </a:r>
          </a:p>
        </p:txBody>
      </p:sp>
      <p:sp>
        <p:nvSpPr>
          <p:cNvPr id="4" name="Text Placeholder 6"/>
          <p:cNvSpPr txBox="1">
            <a:spLocks/>
          </p:cNvSpPr>
          <p:nvPr/>
        </p:nvSpPr>
        <p:spPr bwMode="auto">
          <a:xfrm>
            <a:off x="4932040" y="431800"/>
            <a:ext cx="358331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CDB87E"/>
              </a:buClr>
              <a:buNone/>
              <a:defRPr sz="1100" b="0" baseline="0">
                <a:solidFill>
                  <a:srgbClr val="CDB87E"/>
                </a:solidFill>
                <a:latin typeface="HelveticaNeueLT Std Med"/>
                <a:ea typeface="+mn-ea"/>
                <a:cs typeface="+mn-cs"/>
              </a:defRPr>
            </a:lvl1pPr>
            <a:lvl2pPr marL="742950" indent="-28575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altLang="en-US" kern="0" dirty="0">
                <a:latin typeface="HelveticaNeueLT Std Med" pitchFamily="34" charset="0"/>
              </a:rPr>
              <a:t>Recent developments in global commodity markets</a:t>
            </a:r>
          </a:p>
        </p:txBody>
      </p:sp>
      <p:graphicFrame>
        <p:nvGraphicFramePr>
          <p:cNvPr id="7" name="Content Placeholder 6">
            <a:extLst>
              <a:ext uri="{FF2B5EF4-FFF2-40B4-BE49-F238E27FC236}">
                <a16:creationId xmlns:a16="http://schemas.microsoft.com/office/drawing/2014/main" id="{396DF0C5-E2A8-4CEF-805D-79CC463EE3F5}"/>
              </a:ext>
            </a:extLst>
          </p:cNvPr>
          <p:cNvGraphicFramePr>
            <a:graphicFrameLocks noGrp="1"/>
          </p:cNvGraphicFramePr>
          <p:nvPr>
            <p:ph idx="1"/>
            <p:extLst/>
          </p:nvPr>
        </p:nvGraphicFramePr>
        <p:xfrm>
          <a:off x="457200" y="1331676"/>
          <a:ext cx="8229600" cy="4689612"/>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a:extLst>
              <a:ext uri="{FF2B5EF4-FFF2-40B4-BE49-F238E27FC236}">
                <a16:creationId xmlns:a16="http://schemas.microsoft.com/office/drawing/2014/main" id="{641743E8-D7D8-4BC8-85F9-4BBB2893140F}"/>
              </a:ext>
            </a:extLst>
          </p:cNvPr>
          <p:cNvPicPr>
            <a:picLocks noChangeAspect="1"/>
          </p:cNvPicPr>
          <p:nvPr/>
        </p:nvPicPr>
        <p:blipFill rotWithShape="1">
          <a:blip r:embed="rId3">
            <a:extLst>
              <a:ext uri="{28A0092B-C50C-407E-A947-70E740481C1C}">
                <a14:useLocalDpi xmlns:a14="http://schemas.microsoft.com/office/drawing/2010/main" val="0"/>
              </a:ext>
            </a:extLst>
          </a:blip>
          <a:srcRect l="996" r="1660" b="3428"/>
          <a:stretch/>
        </p:blipFill>
        <p:spPr>
          <a:xfrm>
            <a:off x="1197750" y="2102362"/>
            <a:ext cx="6984776" cy="4023801"/>
          </a:xfrm>
          <a:prstGeom prst="rect">
            <a:avLst/>
          </a:prstGeom>
          <a:ln>
            <a:noFill/>
          </a:ln>
        </p:spPr>
      </p:pic>
    </p:spTree>
    <p:extLst>
      <p:ext uri="{BB962C8B-B14F-4D97-AF65-F5344CB8AC3E}">
        <p14:creationId xmlns:p14="http://schemas.microsoft.com/office/powerpoint/2010/main" val="1206334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B3823-6DA8-4534-BE27-9EC702939AFD}"/>
              </a:ext>
            </a:extLst>
          </p:cNvPr>
          <p:cNvSpPr>
            <a:spLocks noGrp="1"/>
          </p:cNvSpPr>
          <p:nvPr>
            <p:ph type="title"/>
          </p:nvPr>
        </p:nvSpPr>
        <p:spPr>
          <a:xfrm>
            <a:off x="457200" y="620688"/>
            <a:ext cx="8229600" cy="1143000"/>
          </a:xfrm>
        </p:spPr>
        <p:txBody>
          <a:bodyPr>
            <a:normAutofit/>
          </a:bodyPr>
          <a:lstStyle/>
          <a:p>
            <a:r>
              <a:rPr lang="en-US" dirty="0">
                <a:latin typeface="Agency FB" panose="020B0503020202020204" pitchFamily="34" charset="0"/>
              </a:rPr>
              <a:t>Why is price volatility a problem?</a:t>
            </a:r>
          </a:p>
        </p:txBody>
      </p:sp>
      <p:sp>
        <p:nvSpPr>
          <p:cNvPr id="3" name="Content Placeholder 2">
            <a:extLst>
              <a:ext uri="{FF2B5EF4-FFF2-40B4-BE49-F238E27FC236}">
                <a16:creationId xmlns:a16="http://schemas.microsoft.com/office/drawing/2014/main" id="{4BEE0441-EBF2-4215-88D9-49618D5E6A6B}"/>
              </a:ext>
            </a:extLst>
          </p:cNvPr>
          <p:cNvSpPr>
            <a:spLocks noGrp="1"/>
          </p:cNvSpPr>
          <p:nvPr>
            <p:ph idx="1"/>
          </p:nvPr>
        </p:nvSpPr>
        <p:spPr>
          <a:xfrm>
            <a:off x="457200" y="1844824"/>
            <a:ext cx="8229600" cy="4525963"/>
          </a:xfrm>
        </p:spPr>
        <p:txBody>
          <a:bodyPr/>
          <a:lstStyle/>
          <a:p>
            <a:pPr>
              <a:buFont typeface="Wingdings" panose="05000000000000000000" pitchFamily="2" charset="2"/>
              <a:buChar char="§"/>
            </a:pPr>
            <a:r>
              <a:rPr lang="en-US" dirty="0">
                <a:latin typeface="Agency FB" panose="020B0503020202020204" pitchFamily="34" charset="0"/>
              </a:rPr>
              <a:t>Price volatility creates uncertainty for governments, commodity producers, traders and exporters</a:t>
            </a:r>
          </a:p>
          <a:p>
            <a:pPr marL="0" indent="0">
              <a:buNone/>
            </a:pPr>
            <a:endParaRPr lang="en-US" dirty="0">
              <a:latin typeface="Agency FB" panose="020B0503020202020204" pitchFamily="34" charset="0"/>
            </a:endParaRPr>
          </a:p>
          <a:p>
            <a:pPr>
              <a:buFont typeface="Wingdings" panose="05000000000000000000" pitchFamily="2" charset="2"/>
              <a:buChar char="§"/>
            </a:pPr>
            <a:r>
              <a:rPr lang="en-US" dirty="0">
                <a:latin typeface="Agency FB" panose="020B0503020202020204" pitchFamily="34" charset="0"/>
              </a:rPr>
              <a:t>Threat to the sustainability and continuity of public development </a:t>
            </a:r>
            <a:r>
              <a:rPr lang="en-US" dirty="0" err="1">
                <a:latin typeface="Agency FB" panose="020B0503020202020204" pitchFamily="34" charset="0"/>
              </a:rPr>
              <a:t>programmes</a:t>
            </a:r>
            <a:endParaRPr lang="en-US" dirty="0">
              <a:latin typeface="Agency FB" panose="020B0503020202020204" pitchFamily="34" charset="0"/>
            </a:endParaRPr>
          </a:p>
          <a:p>
            <a:pPr marL="0" indent="0">
              <a:buNone/>
            </a:pPr>
            <a:endParaRPr lang="en-US" dirty="0">
              <a:latin typeface="Agency FB" panose="020B0503020202020204" pitchFamily="34" charset="0"/>
            </a:endParaRPr>
          </a:p>
          <a:p>
            <a:pPr>
              <a:buFont typeface="Wingdings" panose="05000000000000000000" pitchFamily="2" charset="2"/>
              <a:buChar char="§"/>
            </a:pPr>
            <a:r>
              <a:rPr lang="en-US" dirty="0">
                <a:latin typeface="Agency FB" panose="020B0503020202020204" pitchFamily="34" charset="0"/>
              </a:rPr>
              <a:t>Risk for the achievement of SDGs in commodity-dependent developing countries</a:t>
            </a:r>
          </a:p>
        </p:txBody>
      </p:sp>
    </p:spTree>
    <p:extLst>
      <p:ext uri="{BB962C8B-B14F-4D97-AF65-F5344CB8AC3E}">
        <p14:creationId xmlns:p14="http://schemas.microsoft.com/office/powerpoint/2010/main" val="1447335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A4ECC-1130-46CB-8E51-B22BFC5F0EC5}"/>
              </a:ext>
            </a:extLst>
          </p:cNvPr>
          <p:cNvSpPr>
            <a:spLocks noGrp="1"/>
          </p:cNvSpPr>
          <p:nvPr>
            <p:ph type="ctrTitle"/>
          </p:nvPr>
        </p:nvSpPr>
        <p:spPr>
          <a:xfrm>
            <a:off x="685800" y="1628801"/>
            <a:ext cx="7772400" cy="1971650"/>
          </a:xfrm>
          <a:solidFill>
            <a:schemeClr val="accent5">
              <a:lumMod val="75000"/>
            </a:schemeClr>
          </a:solidFill>
        </p:spPr>
        <p:txBody>
          <a:bodyPr>
            <a:normAutofit/>
          </a:bodyPr>
          <a:lstStyle/>
          <a:p>
            <a:r>
              <a:rPr lang="fr-CH" b="1" dirty="0">
                <a:solidFill>
                  <a:schemeClr val="bg1"/>
                </a:solidFill>
                <a:latin typeface="Agency FB" panose="020B0503020202020204" pitchFamily="34" charset="0"/>
              </a:rPr>
              <a:t>Fiscal and </a:t>
            </a:r>
            <a:r>
              <a:rPr lang="fr-CH" b="1" dirty="0" err="1">
                <a:solidFill>
                  <a:schemeClr val="bg1"/>
                </a:solidFill>
                <a:latin typeface="Agency FB" panose="020B0503020202020204" pitchFamily="34" charset="0"/>
              </a:rPr>
              <a:t>monetary</a:t>
            </a:r>
            <a:r>
              <a:rPr lang="fr-CH" b="1" dirty="0">
                <a:solidFill>
                  <a:schemeClr val="bg1"/>
                </a:solidFill>
                <a:latin typeface="Agency FB" panose="020B0503020202020204" pitchFamily="34" charset="0"/>
              </a:rPr>
              <a:t> </a:t>
            </a:r>
            <a:r>
              <a:rPr lang="fr-CH" b="1" dirty="0" err="1">
                <a:solidFill>
                  <a:schemeClr val="bg1"/>
                </a:solidFill>
                <a:latin typeface="Agency FB" panose="020B0503020202020204" pitchFamily="34" charset="0"/>
              </a:rPr>
              <a:t>policy</a:t>
            </a:r>
            <a:br>
              <a:rPr lang="en-US" b="1" dirty="0">
                <a:solidFill>
                  <a:schemeClr val="bg1"/>
                </a:solidFill>
                <a:latin typeface="Agency FB" panose="020B0503020202020204" pitchFamily="34" charset="0"/>
              </a:rPr>
            </a:br>
            <a:endParaRPr lang="en-CH" b="1" dirty="0">
              <a:solidFill>
                <a:schemeClr val="bg1"/>
              </a:solidFill>
              <a:latin typeface="Agency FB" panose="020B0503020202020204" pitchFamily="34" charset="0"/>
            </a:endParaRPr>
          </a:p>
        </p:txBody>
      </p:sp>
      <p:sp>
        <p:nvSpPr>
          <p:cNvPr id="3" name="Subtitle 2">
            <a:extLst>
              <a:ext uri="{FF2B5EF4-FFF2-40B4-BE49-F238E27FC236}">
                <a16:creationId xmlns:a16="http://schemas.microsoft.com/office/drawing/2014/main" id="{EFA0F109-BE25-463B-A814-8DD82C63DFAC}"/>
              </a:ext>
            </a:extLst>
          </p:cNvPr>
          <p:cNvSpPr>
            <a:spLocks noGrp="1"/>
          </p:cNvSpPr>
          <p:nvPr>
            <p:ph type="subTitle" idx="1"/>
          </p:nvPr>
        </p:nvSpPr>
        <p:spPr>
          <a:xfrm>
            <a:off x="1371600" y="3861048"/>
            <a:ext cx="6400800" cy="1752600"/>
          </a:xfrm>
          <a:solidFill>
            <a:schemeClr val="accent5">
              <a:lumMod val="75000"/>
            </a:schemeClr>
          </a:solidFill>
        </p:spPr>
        <p:txBody>
          <a:bodyPr/>
          <a:lstStyle/>
          <a:p>
            <a:endParaRPr lang="en-CH" dirty="0"/>
          </a:p>
        </p:txBody>
      </p:sp>
    </p:spTree>
    <p:extLst>
      <p:ext uri="{BB962C8B-B14F-4D97-AF65-F5344CB8AC3E}">
        <p14:creationId xmlns:p14="http://schemas.microsoft.com/office/powerpoint/2010/main" val="39897889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4FC14CA-F9B1-40D1-A290-4CD3F9538914}"/>
              </a:ext>
            </a:extLst>
          </p:cNvPr>
          <p:cNvSpPr>
            <a:spLocks noGrp="1" noChangeArrowheads="1"/>
          </p:cNvSpPr>
          <p:nvPr>
            <p:ph type="title" idx="4294967295"/>
          </p:nvPr>
        </p:nvSpPr>
        <p:spPr>
          <a:xfrm>
            <a:off x="468313" y="908720"/>
            <a:ext cx="8229600" cy="808038"/>
          </a:xfrm>
        </p:spPr>
        <p:txBody>
          <a:bodyPr/>
          <a:lstStyle/>
          <a:p>
            <a:pPr>
              <a:spcBef>
                <a:spcPct val="50000"/>
              </a:spcBef>
            </a:pPr>
            <a:r>
              <a:rPr lang="en-US" altLang="en-US" sz="2400" dirty="0">
                <a:latin typeface="Eurostile LT Std Bold" pitchFamily="34" charset="0"/>
              </a:rPr>
              <a:t> </a:t>
            </a:r>
            <a:r>
              <a:rPr lang="en-US" altLang="en-US" sz="3600" dirty="0">
                <a:latin typeface="Agency FB" panose="020B0503020202020204" pitchFamily="34" charset="0"/>
              </a:rPr>
              <a:t>CD and development: Dutch Disease</a:t>
            </a:r>
            <a:endParaRPr lang="en-GB" altLang="en-US" sz="3600" dirty="0">
              <a:latin typeface="Agency FB" panose="020B0503020202020204" pitchFamily="34" charset="0"/>
            </a:endParaRPr>
          </a:p>
        </p:txBody>
      </p:sp>
      <p:sp>
        <p:nvSpPr>
          <p:cNvPr id="33795" name="Rectangle 3">
            <a:extLst>
              <a:ext uri="{FF2B5EF4-FFF2-40B4-BE49-F238E27FC236}">
                <a16:creationId xmlns:a16="http://schemas.microsoft.com/office/drawing/2014/main" id="{BFC3E068-FB6C-4BDE-B923-31427CB1BADE}"/>
              </a:ext>
            </a:extLst>
          </p:cNvPr>
          <p:cNvSpPr>
            <a:spLocks noGrp="1" noChangeArrowheads="1"/>
          </p:cNvSpPr>
          <p:nvPr>
            <p:ph type="body" idx="4294967295"/>
          </p:nvPr>
        </p:nvSpPr>
        <p:spPr>
          <a:xfrm>
            <a:off x="470003" y="1916832"/>
            <a:ext cx="8351837" cy="4752975"/>
          </a:xfrm>
        </p:spPr>
        <p:txBody>
          <a:bodyPr/>
          <a:lstStyle/>
          <a:p>
            <a:pPr>
              <a:buFont typeface="Wingdings" panose="05000000000000000000" pitchFamily="2" charset="2"/>
              <a:buChar char="§"/>
            </a:pPr>
            <a:r>
              <a:rPr lang="en-US" altLang="en-US" sz="3600" dirty="0">
                <a:latin typeface="Agency FB" panose="020B0503020202020204" pitchFamily="34" charset="0"/>
              </a:rPr>
              <a:t>Several negative factors associated with DD:</a:t>
            </a:r>
          </a:p>
          <a:p>
            <a:pPr>
              <a:buFontTx/>
              <a:buNone/>
            </a:pPr>
            <a:endParaRPr lang="en-US" altLang="en-US" dirty="0">
              <a:latin typeface="Agency FB" panose="020B0503020202020204" pitchFamily="34" charset="0"/>
            </a:endParaRPr>
          </a:p>
          <a:p>
            <a:pPr lvl="1"/>
            <a:r>
              <a:rPr lang="en-US" altLang="en-US" sz="2800" dirty="0">
                <a:latin typeface="Agency FB" panose="020B0503020202020204" pitchFamily="34" charset="0"/>
              </a:rPr>
              <a:t>Appreciation of currencies due to large inflows of foreign currency; traditional exports are less competitive</a:t>
            </a:r>
          </a:p>
          <a:p>
            <a:pPr lvl="1"/>
            <a:r>
              <a:rPr lang="en-US" altLang="en-US" sz="2800" dirty="0">
                <a:latin typeface="Agency FB" panose="020B0503020202020204" pitchFamily="34" charset="0"/>
              </a:rPr>
              <a:t>This hampers diversification; leads to de-industrialization</a:t>
            </a:r>
          </a:p>
          <a:p>
            <a:pPr lvl="1"/>
            <a:r>
              <a:rPr lang="en-US" altLang="en-US" sz="2800" dirty="0">
                <a:latin typeface="Agency FB" panose="020B0503020202020204" pitchFamily="34" charset="0"/>
              </a:rPr>
              <a:t>Also, exchange rate fluctuations </a:t>
            </a:r>
          </a:p>
          <a:p>
            <a:pPr lvl="1"/>
            <a:r>
              <a:rPr lang="en-US" altLang="en-US" sz="2800" dirty="0">
                <a:latin typeface="Agency FB" panose="020B0503020202020204" pitchFamily="34" charset="0"/>
              </a:rPr>
              <a:t>Macroeconomic volatility</a:t>
            </a:r>
          </a:p>
          <a:p>
            <a:pPr lvl="1"/>
            <a:r>
              <a:rPr lang="en-US" altLang="en-US" sz="2800" dirty="0">
                <a:latin typeface="Agency FB" panose="020B0503020202020204" pitchFamily="34" charset="0"/>
              </a:rPr>
              <a:t>Contagion leads to economic slowdown in CDDCs.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4FC14CA-F9B1-40D1-A290-4CD3F9538914}"/>
              </a:ext>
            </a:extLst>
          </p:cNvPr>
          <p:cNvSpPr>
            <a:spLocks noGrp="1" noChangeArrowheads="1"/>
          </p:cNvSpPr>
          <p:nvPr>
            <p:ph type="title" idx="4294967295"/>
          </p:nvPr>
        </p:nvSpPr>
        <p:spPr>
          <a:xfrm>
            <a:off x="529431" y="820737"/>
            <a:ext cx="8229600" cy="808038"/>
          </a:xfrm>
        </p:spPr>
        <p:txBody>
          <a:bodyPr>
            <a:normAutofit/>
          </a:bodyPr>
          <a:lstStyle/>
          <a:p>
            <a:pPr>
              <a:spcBef>
                <a:spcPct val="50000"/>
              </a:spcBef>
            </a:pPr>
            <a:r>
              <a:rPr lang="en-US" altLang="en-US" sz="3600" dirty="0">
                <a:latin typeface="Agency FB" panose="020B0503020202020204" pitchFamily="34" charset="0"/>
              </a:rPr>
              <a:t>Negative correlation between prices &amp; debt service</a:t>
            </a:r>
            <a:endParaRPr lang="en-GB" altLang="en-US" sz="3600" dirty="0">
              <a:latin typeface="Agency FB" panose="020B0503020202020204" pitchFamily="34" charset="0"/>
            </a:endParaRPr>
          </a:p>
        </p:txBody>
      </p:sp>
      <p:sp>
        <p:nvSpPr>
          <p:cNvPr id="33795" name="Rectangle 3">
            <a:extLst>
              <a:ext uri="{FF2B5EF4-FFF2-40B4-BE49-F238E27FC236}">
                <a16:creationId xmlns:a16="http://schemas.microsoft.com/office/drawing/2014/main" id="{BFC3E068-FB6C-4BDE-B923-31427CB1BADE}"/>
              </a:ext>
            </a:extLst>
          </p:cNvPr>
          <p:cNvSpPr>
            <a:spLocks noGrp="1" noChangeArrowheads="1"/>
          </p:cNvSpPr>
          <p:nvPr>
            <p:ph type="body" idx="4294967295"/>
          </p:nvPr>
        </p:nvSpPr>
        <p:spPr>
          <a:xfrm>
            <a:off x="468313" y="1628775"/>
            <a:ext cx="8351837" cy="4752975"/>
          </a:xfrm>
        </p:spPr>
        <p:txBody>
          <a:bodyPr/>
          <a:lstStyle/>
          <a:p>
            <a:pPr marL="0" indent="0">
              <a:buNone/>
            </a:pPr>
            <a:endParaRPr lang="en-US" altLang="en-US" sz="2800" dirty="0">
              <a:latin typeface="Agency FB" panose="020B0503020202020204" pitchFamily="34" charset="0"/>
            </a:endParaRPr>
          </a:p>
        </p:txBody>
      </p:sp>
      <p:graphicFrame>
        <p:nvGraphicFramePr>
          <p:cNvPr id="4" name="Chart 3">
            <a:extLst>
              <a:ext uri="{FF2B5EF4-FFF2-40B4-BE49-F238E27FC236}">
                <a16:creationId xmlns:a16="http://schemas.microsoft.com/office/drawing/2014/main" id="{B840D34A-B7BD-4713-B3E4-B8056577F3E9}"/>
              </a:ext>
            </a:extLst>
          </p:cNvPr>
          <p:cNvGraphicFramePr/>
          <p:nvPr>
            <p:extLst>
              <p:ext uri="{D42A27DB-BD31-4B8C-83A1-F6EECF244321}">
                <p14:modId xmlns:p14="http://schemas.microsoft.com/office/powerpoint/2010/main" val="2075366195"/>
              </p:ext>
            </p:extLst>
          </p:nvPr>
        </p:nvGraphicFramePr>
        <p:xfrm>
          <a:off x="827584" y="1628775"/>
          <a:ext cx="7560840" cy="45365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4704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19BA2FF-FFEF-424C-8FA6-C4E6BD99B312}"/>
              </a:ext>
            </a:extLst>
          </p:cNvPr>
          <p:cNvSpPr>
            <a:spLocks noGrp="1" noChangeArrowheads="1"/>
          </p:cNvSpPr>
          <p:nvPr>
            <p:ph type="title" idx="4294967295"/>
          </p:nvPr>
        </p:nvSpPr>
        <p:spPr>
          <a:xfrm>
            <a:off x="539750" y="765175"/>
            <a:ext cx="8229600" cy="806450"/>
          </a:xfrm>
        </p:spPr>
        <p:txBody>
          <a:bodyPr/>
          <a:lstStyle/>
          <a:p>
            <a:pPr>
              <a:spcBef>
                <a:spcPct val="50000"/>
              </a:spcBef>
            </a:pPr>
            <a:r>
              <a:rPr lang="en-US" altLang="en-US" sz="4000">
                <a:latin typeface="Agency FB" panose="020B0503020202020204" pitchFamily="34" charset="0"/>
              </a:rPr>
              <a:t>Political instability</a:t>
            </a:r>
            <a:endParaRPr lang="en-GB" altLang="en-US" sz="4000">
              <a:latin typeface="Agency FB" panose="020B0503020202020204" pitchFamily="34" charset="0"/>
            </a:endParaRPr>
          </a:p>
        </p:txBody>
      </p:sp>
      <p:sp>
        <p:nvSpPr>
          <p:cNvPr id="34819" name="Rectangle 3">
            <a:extLst>
              <a:ext uri="{FF2B5EF4-FFF2-40B4-BE49-F238E27FC236}">
                <a16:creationId xmlns:a16="http://schemas.microsoft.com/office/drawing/2014/main" id="{4C30C17D-969D-4968-B8E1-550DF3A120C8}"/>
              </a:ext>
            </a:extLst>
          </p:cNvPr>
          <p:cNvSpPr>
            <a:spLocks noGrp="1" noChangeArrowheads="1"/>
          </p:cNvSpPr>
          <p:nvPr>
            <p:ph type="body" idx="4294967295"/>
          </p:nvPr>
        </p:nvSpPr>
        <p:spPr>
          <a:xfrm>
            <a:off x="468313" y="1628775"/>
            <a:ext cx="8351837" cy="4752975"/>
          </a:xfrm>
        </p:spPr>
        <p:txBody>
          <a:bodyPr/>
          <a:lstStyle/>
          <a:p>
            <a:pPr>
              <a:buFont typeface="Wingdings" panose="05000000000000000000" pitchFamily="2" charset="2"/>
              <a:buChar char="§"/>
            </a:pPr>
            <a:r>
              <a:rPr lang="en-US" altLang="en-US" sz="3200" dirty="0">
                <a:latin typeface="Agency FB" panose="020B0503020202020204" pitchFamily="34" charset="0"/>
              </a:rPr>
              <a:t>Close relationship between natural resource dependence, poor governance and conflict</a:t>
            </a:r>
          </a:p>
          <a:p>
            <a:endParaRPr lang="en-US" altLang="en-US" sz="3200" dirty="0">
              <a:latin typeface="Agency FB" panose="020B0503020202020204" pitchFamily="34" charset="0"/>
            </a:endParaRPr>
          </a:p>
          <a:p>
            <a:pPr>
              <a:buFont typeface="Wingdings" panose="05000000000000000000" pitchFamily="2" charset="2"/>
              <a:buChar char="§"/>
            </a:pPr>
            <a:r>
              <a:rPr lang="en-US" altLang="en-US" sz="3200" dirty="0">
                <a:latin typeface="Agency FB" panose="020B0503020202020204" pitchFamily="34" charset="0"/>
              </a:rPr>
              <a:t>Probability of civil war peaks at 0.33 when primary commodities represent 25 per cent of GDP</a:t>
            </a:r>
          </a:p>
          <a:p>
            <a:pPr>
              <a:buFontTx/>
              <a:buNone/>
            </a:pPr>
            <a:endParaRPr lang="en-US" altLang="en-US" sz="3200" dirty="0">
              <a:latin typeface="Agency FB" panose="020B0503020202020204" pitchFamily="34" charset="0"/>
            </a:endParaRPr>
          </a:p>
          <a:p>
            <a:pPr>
              <a:buFont typeface="Wingdings" panose="05000000000000000000" pitchFamily="2" charset="2"/>
              <a:buChar char="§"/>
            </a:pPr>
            <a:r>
              <a:rPr lang="en-US" altLang="en-US" sz="3200" dirty="0">
                <a:latin typeface="Agency FB" panose="020B0503020202020204" pitchFamily="34" charset="0"/>
              </a:rPr>
              <a:t>Reason: fights for the control of commodity rents</a:t>
            </a:r>
          </a:p>
          <a:p>
            <a:pPr>
              <a:buFontTx/>
              <a:buNone/>
            </a:pPr>
            <a:endParaRPr lang="en-US" altLang="en-US" dirty="0">
              <a:latin typeface="HelveticaNeueLT Std Med"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A4ECC-1130-46CB-8E51-B22BFC5F0EC5}"/>
              </a:ext>
            </a:extLst>
          </p:cNvPr>
          <p:cNvSpPr>
            <a:spLocks noGrp="1"/>
          </p:cNvSpPr>
          <p:nvPr>
            <p:ph type="ctrTitle"/>
          </p:nvPr>
        </p:nvSpPr>
        <p:spPr>
          <a:xfrm>
            <a:off x="685800" y="1628801"/>
            <a:ext cx="7772400" cy="1971650"/>
          </a:xfrm>
          <a:solidFill>
            <a:schemeClr val="tx1"/>
          </a:solidFill>
        </p:spPr>
        <p:txBody>
          <a:bodyPr>
            <a:normAutofit/>
          </a:bodyPr>
          <a:lstStyle/>
          <a:p>
            <a:r>
              <a:rPr lang="fr-CH" b="1" dirty="0" err="1">
                <a:solidFill>
                  <a:schemeClr val="bg1"/>
                </a:solidFill>
                <a:latin typeface="Agency FB" panose="020B0503020202020204" pitchFamily="34" charset="0"/>
              </a:rPr>
              <a:t>Effects</a:t>
            </a:r>
            <a:r>
              <a:rPr lang="fr-CH" b="1" dirty="0">
                <a:solidFill>
                  <a:schemeClr val="bg1"/>
                </a:solidFill>
                <a:latin typeface="Agency FB" panose="020B0503020202020204" pitchFamily="34" charset="0"/>
              </a:rPr>
              <a:t> at the </a:t>
            </a:r>
            <a:r>
              <a:rPr lang="fr-CH" b="1" dirty="0" err="1">
                <a:solidFill>
                  <a:schemeClr val="bg1"/>
                </a:solidFill>
                <a:latin typeface="Agency FB" panose="020B0503020202020204" pitchFamily="34" charset="0"/>
              </a:rPr>
              <a:t>microeconomic</a:t>
            </a:r>
            <a:r>
              <a:rPr lang="fr-CH" b="1" dirty="0">
                <a:solidFill>
                  <a:schemeClr val="bg1"/>
                </a:solidFill>
                <a:latin typeface="Agency FB" panose="020B0503020202020204" pitchFamily="34" charset="0"/>
              </a:rPr>
              <a:t> </a:t>
            </a:r>
            <a:r>
              <a:rPr lang="fr-CH" b="1" dirty="0" err="1">
                <a:solidFill>
                  <a:schemeClr val="bg1"/>
                </a:solidFill>
                <a:latin typeface="Agency FB" panose="020B0503020202020204" pitchFamily="34" charset="0"/>
              </a:rPr>
              <a:t>level</a:t>
            </a:r>
            <a:br>
              <a:rPr lang="en-US" b="1" dirty="0">
                <a:solidFill>
                  <a:schemeClr val="bg1"/>
                </a:solidFill>
                <a:latin typeface="Agency FB" panose="020B0503020202020204" pitchFamily="34" charset="0"/>
              </a:rPr>
            </a:br>
            <a:endParaRPr lang="en-CH" b="1" dirty="0">
              <a:solidFill>
                <a:schemeClr val="bg1"/>
              </a:solidFill>
              <a:latin typeface="Agency FB" panose="020B0503020202020204" pitchFamily="34" charset="0"/>
            </a:endParaRPr>
          </a:p>
        </p:txBody>
      </p:sp>
      <p:sp>
        <p:nvSpPr>
          <p:cNvPr id="3" name="Subtitle 2">
            <a:extLst>
              <a:ext uri="{FF2B5EF4-FFF2-40B4-BE49-F238E27FC236}">
                <a16:creationId xmlns:a16="http://schemas.microsoft.com/office/drawing/2014/main" id="{EFA0F109-BE25-463B-A814-8DD82C63DFAC}"/>
              </a:ext>
            </a:extLst>
          </p:cNvPr>
          <p:cNvSpPr>
            <a:spLocks noGrp="1"/>
          </p:cNvSpPr>
          <p:nvPr>
            <p:ph type="subTitle" idx="1"/>
          </p:nvPr>
        </p:nvSpPr>
        <p:spPr>
          <a:xfrm>
            <a:off x="1371600" y="3861048"/>
            <a:ext cx="6400800" cy="1752600"/>
          </a:xfrm>
          <a:solidFill>
            <a:schemeClr val="tx1"/>
          </a:solidFill>
        </p:spPr>
        <p:txBody>
          <a:bodyPr/>
          <a:lstStyle/>
          <a:p>
            <a:endParaRPr lang="en-CH" dirty="0"/>
          </a:p>
        </p:txBody>
      </p:sp>
    </p:spTree>
    <p:extLst>
      <p:ext uri="{BB962C8B-B14F-4D97-AF65-F5344CB8AC3E}">
        <p14:creationId xmlns:p14="http://schemas.microsoft.com/office/powerpoint/2010/main" val="390672780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789B40-3E12-429C-B400-AAE3B5E7A6E9}"/>
              </a:ext>
            </a:extLst>
          </p:cNvPr>
          <p:cNvSpPr>
            <a:spLocks noGrp="1"/>
          </p:cNvSpPr>
          <p:nvPr>
            <p:ph idx="1"/>
          </p:nvPr>
        </p:nvSpPr>
        <p:spPr>
          <a:xfrm>
            <a:off x="457200" y="836613"/>
            <a:ext cx="8229600" cy="5329237"/>
          </a:xfrm>
        </p:spPr>
        <p:txBody>
          <a:bodyPr>
            <a:normAutofit fontScale="92500"/>
          </a:bodyPr>
          <a:lstStyle/>
          <a:p>
            <a:pPr>
              <a:buFont typeface="Wingdings" panose="05000000000000000000" pitchFamily="2" charset="2"/>
              <a:buChar char="§"/>
              <a:defRPr/>
            </a:pPr>
            <a:r>
              <a:rPr lang="en-US" sz="3200" dirty="0">
                <a:latin typeface="Agency FB" panose="020B0503020202020204" pitchFamily="34" charset="0"/>
              </a:rPr>
              <a:t>Indirect effects on HH &amp; firms through channels discussed above (inflation, devaluations, budget deficits, etc.)</a:t>
            </a:r>
          </a:p>
          <a:p>
            <a:pPr>
              <a:defRPr/>
            </a:pPr>
            <a:endParaRPr lang="en-US" sz="3000" dirty="0">
              <a:latin typeface="Agency FB" panose="020B0503020202020204" pitchFamily="34" charset="0"/>
            </a:endParaRPr>
          </a:p>
          <a:p>
            <a:pPr>
              <a:buFont typeface="Wingdings" panose="05000000000000000000" pitchFamily="2" charset="2"/>
              <a:buChar char="§"/>
              <a:defRPr/>
            </a:pPr>
            <a:r>
              <a:rPr lang="en-US" sz="3600" dirty="0">
                <a:latin typeface="Agency FB" panose="020B0503020202020204" pitchFamily="34" charset="0"/>
              </a:rPr>
              <a:t>Direct effects:</a:t>
            </a:r>
          </a:p>
          <a:p>
            <a:pPr lvl="1">
              <a:buFont typeface="Wingdings" panose="05000000000000000000" pitchFamily="2" charset="2"/>
              <a:buChar char="§"/>
              <a:defRPr/>
            </a:pPr>
            <a:r>
              <a:rPr lang="en-US" sz="2800" dirty="0">
                <a:latin typeface="Agency FB" panose="020B0503020202020204" pitchFamily="34" charset="0"/>
              </a:rPr>
              <a:t>Declining household income due to drop in producer prices for ex.</a:t>
            </a:r>
          </a:p>
          <a:p>
            <a:pPr lvl="1">
              <a:buFont typeface="Wingdings" panose="05000000000000000000" pitchFamily="2" charset="2"/>
              <a:buChar char="§"/>
              <a:defRPr/>
            </a:pPr>
            <a:r>
              <a:rPr lang="en-US" sz="2800" dirty="0">
                <a:latin typeface="Agency FB" panose="020B0503020202020204" pitchFamily="34" charset="0"/>
              </a:rPr>
              <a:t>Negative effect of increase in food (for net-food buyers) and fuel prices</a:t>
            </a:r>
          </a:p>
          <a:p>
            <a:pPr marL="0" indent="0">
              <a:buFontTx/>
              <a:buNone/>
              <a:defRPr/>
            </a:pPr>
            <a:endParaRPr lang="en-US" sz="3000" dirty="0">
              <a:latin typeface="Agency FB" panose="020B0503020202020204" pitchFamily="34" charset="0"/>
            </a:endParaRPr>
          </a:p>
          <a:p>
            <a:pPr>
              <a:buFont typeface="Wingdings" panose="05000000000000000000" pitchFamily="2" charset="2"/>
              <a:buChar char="§"/>
              <a:defRPr/>
            </a:pPr>
            <a:r>
              <a:rPr lang="en-US" sz="3600" dirty="0">
                <a:latin typeface="Agency FB" panose="020B0503020202020204" pitchFamily="34" charset="0"/>
              </a:rPr>
              <a:t>Commodity dependence fundamentally developmental challenge</a:t>
            </a:r>
          </a:p>
          <a:p>
            <a:pPr lvl="1">
              <a:defRPr/>
            </a:pPr>
            <a:endParaRPr lang="en-US" sz="2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A4ECC-1130-46CB-8E51-B22BFC5F0EC5}"/>
              </a:ext>
            </a:extLst>
          </p:cNvPr>
          <p:cNvSpPr>
            <a:spLocks noGrp="1"/>
          </p:cNvSpPr>
          <p:nvPr>
            <p:ph type="ctrTitle"/>
          </p:nvPr>
        </p:nvSpPr>
        <p:spPr>
          <a:xfrm>
            <a:off x="685800" y="1628801"/>
            <a:ext cx="7772400" cy="1971650"/>
          </a:xfrm>
          <a:solidFill>
            <a:schemeClr val="accent3"/>
          </a:solidFill>
        </p:spPr>
        <p:txBody>
          <a:bodyPr>
            <a:normAutofit fontScale="90000"/>
          </a:bodyPr>
          <a:lstStyle/>
          <a:p>
            <a:r>
              <a:rPr lang="fr-CH" b="1" dirty="0" err="1">
                <a:solidFill>
                  <a:schemeClr val="bg1"/>
                </a:solidFill>
                <a:latin typeface="Agency FB" panose="020B0503020202020204" pitchFamily="34" charset="0"/>
              </a:rPr>
              <a:t>Commodity</a:t>
            </a:r>
            <a:r>
              <a:rPr lang="fr-CH" b="1" dirty="0">
                <a:solidFill>
                  <a:schemeClr val="bg1"/>
                </a:solidFill>
                <a:latin typeface="Agency FB" panose="020B0503020202020204" pitchFamily="34" charset="0"/>
              </a:rPr>
              <a:t> </a:t>
            </a:r>
            <a:r>
              <a:rPr lang="fr-CH" b="1" dirty="0" err="1">
                <a:solidFill>
                  <a:schemeClr val="bg1"/>
                </a:solidFill>
                <a:latin typeface="Agency FB" panose="020B0503020202020204" pitchFamily="34" charset="0"/>
              </a:rPr>
              <a:t>dependence</a:t>
            </a:r>
            <a:r>
              <a:rPr lang="fr-CH" b="1" dirty="0">
                <a:solidFill>
                  <a:schemeClr val="bg1"/>
                </a:solidFill>
                <a:latin typeface="Agency FB" panose="020B0503020202020204" pitchFamily="34" charset="0"/>
              </a:rPr>
              <a:t> and </a:t>
            </a:r>
            <a:r>
              <a:rPr lang="fr-CH" b="1" dirty="0" err="1">
                <a:solidFill>
                  <a:schemeClr val="bg1"/>
                </a:solidFill>
                <a:latin typeface="Agency FB" panose="020B0503020202020204" pitchFamily="34" charset="0"/>
              </a:rPr>
              <a:t>food</a:t>
            </a:r>
            <a:r>
              <a:rPr lang="fr-CH" b="1" dirty="0">
                <a:solidFill>
                  <a:schemeClr val="bg1"/>
                </a:solidFill>
                <a:latin typeface="Agency FB" panose="020B0503020202020204" pitchFamily="34" charset="0"/>
              </a:rPr>
              <a:t> </a:t>
            </a:r>
            <a:r>
              <a:rPr lang="fr-CH" b="1" dirty="0" err="1">
                <a:solidFill>
                  <a:schemeClr val="bg1"/>
                </a:solidFill>
                <a:latin typeface="Agency FB" panose="020B0503020202020204" pitchFamily="34" charset="0"/>
              </a:rPr>
              <a:t>security</a:t>
            </a:r>
            <a:br>
              <a:rPr lang="en-US" b="1" dirty="0">
                <a:solidFill>
                  <a:schemeClr val="bg1"/>
                </a:solidFill>
                <a:latin typeface="Agency FB" panose="020B0503020202020204" pitchFamily="34" charset="0"/>
              </a:rPr>
            </a:br>
            <a:endParaRPr lang="en-CH" b="1" dirty="0">
              <a:solidFill>
                <a:schemeClr val="bg1"/>
              </a:solidFill>
              <a:latin typeface="Agency FB" panose="020B0503020202020204" pitchFamily="34" charset="0"/>
            </a:endParaRPr>
          </a:p>
        </p:txBody>
      </p:sp>
      <p:sp>
        <p:nvSpPr>
          <p:cNvPr id="3" name="Subtitle 2">
            <a:extLst>
              <a:ext uri="{FF2B5EF4-FFF2-40B4-BE49-F238E27FC236}">
                <a16:creationId xmlns:a16="http://schemas.microsoft.com/office/drawing/2014/main" id="{EFA0F109-BE25-463B-A814-8DD82C63DFAC}"/>
              </a:ext>
            </a:extLst>
          </p:cNvPr>
          <p:cNvSpPr>
            <a:spLocks noGrp="1"/>
          </p:cNvSpPr>
          <p:nvPr>
            <p:ph type="subTitle" idx="1"/>
          </p:nvPr>
        </p:nvSpPr>
        <p:spPr>
          <a:xfrm>
            <a:off x="1371600" y="3861048"/>
            <a:ext cx="6400800" cy="1752600"/>
          </a:xfrm>
          <a:solidFill>
            <a:schemeClr val="accent3"/>
          </a:solidFill>
        </p:spPr>
        <p:txBody>
          <a:bodyPr/>
          <a:lstStyle/>
          <a:p>
            <a:endParaRPr lang="en-CH" dirty="0"/>
          </a:p>
        </p:txBody>
      </p:sp>
    </p:spTree>
    <p:extLst>
      <p:ext uri="{BB962C8B-B14F-4D97-AF65-F5344CB8AC3E}">
        <p14:creationId xmlns:p14="http://schemas.microsoft.com/office/powerpoint/2010/main" val="77456771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62C13A7-F484-44E1-B059-6D57E24B47D9}"/>
              </a:ext>
            </a:extLst>
          </p:cNvPr>
          <p:cNvSpPr>
            <a:spLocks noGrp="1" noChangeArrowheads="1"/>
          </p:cNvSpPr>
          <p:nvPr>
            <p:ph type="title" idx="4294967295"/>
          </p:nvPr>
        </p:nvSpPr>
        <p:spPr>
          <a:xfrm>
            <a:off x="533400" y="533400"/>
            <a:ext cx="8229600" cy="1143000"/>
          </a:xfrm>
        </p:spPr>
        <p:txBody>
          <a:bodyPr/>
          <a:lstStyle/>
          <a:p>
            <a:pPr>
              <a:spcBef>
                <a:spcPct val="50000"/>
              </a:spcBef>
            </a:pPr>
            <a:r>
              <a:rPr lang="en-US" altLang="en-US" sz="3200">
                <a:latin typeface="Agency FB" panose="020B0503020202020204" pitchFamily="34" charset="0"/>
              </a:rPr>
              <a:t> Commodities in international trade</a:t>
            </a:r>
            <a:endParaRPr lang="en-GB" altLang="en-US" sz="3200">
              <a:latin typeface="Agency FB" panose="020B0503020202020204" pitchFamily="34" charset="0"/>
            </a:endParaRPr>
          </a:p>
        </p:txBody>
      </p:sp>
      <p:sp>
        <p:nvSpPr>
          <p:cNvPr id="14339" name="Rectangle 3">
            <a:extLst>
              <a:ext uri="{FF2B5EF4-FFF2-40B4-BE49-F238E27FC236}">
                <a16:creationId xmlns:a16="http://schemas.microsoft.com/office/drawing/2014/main" id="{704505B9-7676-4501-8066-2E54B25F367E}"/>
              </a:ext>
            </a:extLst>
          </p:cNvPr>
          <p:cNvSpPr>
            <a:spLocks noGrp="1" noChangeArrowheads="1"/>
          </p:cNvSpPr>
          <p:nvPr>
            <p:ph type="body" idx="4294967295"/>
          </p:nvPr>
        </p:nvSpPr>
        <p:spPr>
          <a:xfrm>
            <a:off x="601663" y="1554163"/>
            <a:ext cx="8229600" cy="4824412"/>
          </a:xfrm>
        </p:spPr>
        <p:txBody>
          <a:bodyPr/>
          <a:lstStyle/>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a:p>
            <a:pPr marL="0" indent="0">
              <a:lnSpc>
                <a:spcPct val="90000"/>
              </a:lnSpc>
              <a:buFontTx/>
              <a:buNone/>
            </a:pPr>
            <a:endParaRPr lang="en-GB" altLang="en-US">
              <a:latin typeface="HelveticaNeueLT Std Med" pitchFamily="34" charset="0"/>
            </a:endParaRPr>
          </a:p>
        </p:txBody>
      </p:sp>
      <p:sp>
        <p:nvSpPr>
          <p:cNvPr id="2" name="Rounded Rectangle 1">
            <a:extLst>
              <a:ext uri="{FF2B5EF4-FFF2-40B4-BE49-F238E27FC236}">
                <a16:creationId xmlns:a16="http://schemas.microsoft.com/office/drawing/2014/main" id="{E78EEF9B-2691-40FE-BA4D-0C5C1303FA74}"/>
              </a:ext>
            </a:extLst>
          </p:cNvPr>
          <p:cNvSpPr/>
          <p:nvPr/>
        </p:nvSpPr>
        <p:spPr>
          <a:xfrm>
            <a:off x="4010025" y="1557338"/>
            <a:ext cx="1368425" cy="76358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en-US" dirty="0"/>
              <a:t>Total trade</a:t>
            </a:r>
          </a:p>
        </p:txBody>
      </p:sp>
      <p:cxnSp>
        <p:nvCxnSpPr>
          <p:cNvPr id="4" name="Straight Arrow Connector 3">
            <a:extLst>
              <a:ext uri="{FF2B5EF4-FFF2-40B4-BE49-F238E27FC236}">
                <a16:creationId xmlns:a16="http://schemas.microsoft.com/office/drawing/2014/main" id="{C9015FD8-4C14-486E-9163-CCC478D6D5BA}"/>
              </a:ext>
            </a:extLst>
          </p:cNvPr>
          <p:cNvCxnSpPr/>
          <p:nvPr/>
        </p:nvCxnSpPr>
        <p:spPr>
          <a:xfrm>
            <a:off x="4716463" y="2320925"/>
            <a:ext cx="0" cy="4810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F39F3A45-5A82-4C7A-AC55-2E40ABE6A20E}"/>
              </a:ext>
            </a:extLst>
          </p:cNvPr>
          <p:cNvCxnSpPr/>
          <p:nvPr/>
        </p:nvCxnSpPr>
        <p:spPr>
          <a:xfrm flipV="1">
            <a:off x="3132138" y="2801938"/>
            <a:ext cx="1584325" cy="14287"/>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D6EC7059-C322-470B-B389-C8ABD9DF6489}"/>
              </a:ext>
            </a:extLst>
          </p:cNvPr>
          <p:cNvCxnSpPr/>
          <p:nvPr/>
        </p:nvCxnSpPr>
        <p:spPr>
          <a:xfrm>
            <a:off x="6723063" y="2801938"/>
            <a:ext cx="0" cy="368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ED6C3B1C-6277-4016-8A35-91717256A222}"/>
              </a:ext>
            </a:extLst>
          </p:cNvPr>
          <p:cNvCxnSpPr/>
          <p:nvPr/>
        </p:nvCxnSpPr>
        <p:spPr>
          <a:xfrm>
            <a:off x="3132138" y="2816225"/>
            <a:ext cx="0" cy="3667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Rectangle 17">
            <a:extLst>
              <a:ext uri="{FF2B5EF4-FFF2-40B4-BE49-F238E27FC236}">
                <a16:creationId xmlns:a16="http://schemas.microsoft.com/office/drawing/2014/main" id="{1BE7B682-9DBD-4DE1-8EE6-11FAC58C0302}"/>
              </a:ext>
            </a:extLst>
          </p:cNvPr>
          <p:cNvSpPr/>
          <p:nvPr/>
        </p:nvSpPr>
        <p:spPr>
          <a:xfrm>
            <a:off x="2368550" y="3170238"/>
            <a:ext cx="1692275" cy="914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en-US" dirty="0"/>
              <a:t>Merchandise</a:t>
            </a:r>
          </a:p>
        </p:txBody>
      </p:sp>
      <p:sp>
        <p:nvSpPr>
          <p:cNvPr id="19" name="Rectangle 18">
            <a:extLst>
              <a:ext uri="{FF2B5EF4-FFF2-40B4-BE49-F238E27FC236}">
                <a16:creationId xmlns:a16="http://schemas.microsoft.com/office/drawing/2014/main" id="{0DED3FF8-6111-4AB0-9237-B6D26D96712C}"/>
              </a:ext>
            </a:extLst>
          </p:cNvPr>
          <p:cNvSpPr/>
          <p:nvPr/>
        </p:nvSpPr>
        <p:spPr>
          <a:xfrm>
            <a:off x="5868988" y="3170238"/>
            <a:ext cx="170656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Services</a:t>
            </a:r>
          </a:p>
        </p:txBody>
      </p:sp>
      <p:cxnSp>
        <p:nvCxnSpPr>
          <p:cNvPr id="23" name="Straight Arrow Connector 22">
            <a:extLst>
              <a:ext uri="{FF2B5EF4-FFF2-40B4-BE49-F238E27FC236}">
                <a16:creationId xmlns:a16="http://schemas.microsoft.com/office/drawing/2014/main" id="{03B41D68-257D-4008-993D-D5EB323F7D0E}"/>
              </a:ext>
            </a:extLst>
          </p:cNvPr>
          <p:cNvCxnSpPr/>
          <p:nvPr/>
        </p:nvCxnSpPr>
        <p:spPr>
          <a:xfrm>
            <a:off x="3132138" y="4084638"/>
            <a:ext cx="0" cy="3413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015ECB8A-DEC6-45BE-85A5-DAE8C2642AED}"/>
              </a:ext>
            </a:extLst>
          </p:cNvPr>
          <p:cNvCxnSpPr/>
          <p:nvPr/>
        </p:nvCxnSpPr>
        <p:spPr>
          <a:xfrm flipV="1">
            <a:off x="1857375" y="4425950"/>
            <a:ext cx="1274763" cy="111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99BA3A7-D99F-49B6-A947-EC52AA964922}"/>
              </a:ext>
            </a:extLst>
          </p:cNvPr>
          <p:cNvCxnSpPr/>
          <p:nvPr/>
        </p:nvCxnSpPr>
        <p:spPr>
          <a:xfrm flipH="1">
            <a:off x="1857375" y="4430713"/>
            <a:ext cx="1274763" cy="6350"/>
          </a:xfrm>
          <a:prstGeom prst="line">
            <a:avLst/>
          </a:prstGeom>
        </p:spPr>
        <p:style>
          <a:lnRef idx="3">
            <a:schemeClr val="dk1"/>
          </a:lnRef>
          <a:fillRef idx="0">
            <a:schemeClr val="dk1"/>
          </a:fillRef>
          <a:effectRef idx="2">
            <a:schemeClr val="dk1"/>
          </a:effectRef>
          <a:fontRef idx="minor">
            <a:schemeClr val="tx1"/>
          </a:fontRef>
        </p:style>
      </p:cxnSp>
      <p:cxnSp>
        <p:nvCxnSpPr>
          <p:cNvPr id="31" name="Straight Arrow Connector 30">
            <a:extLst>
              <a:ext uri="{FF2B5EF4-FFF2-40B4-BE49-F238E27FC236}">
                <a16:creationId xmlns:a16="http://schemas.microsoft.com/office/drawing/2014/main" id="{19EC8F6F-C0F1-4933-A9A5-C2CA4FA76B59}"/>
              </a:ext>
            </a:extLst>
          </p:cNvPr>
          <p:cNvCxnSpPr/>
          <p:nvPr/>
        </p:nvCxnSpPr>
        <p:spPr>
          <a:xfrm>
            <a:off x="4694238" y="4425950"/>
            <a:ext cx="0" cy="4429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241" name="Straight Arrow Connector 10240">
            <a:extLst>
              <a:ext uri="{FF2B5EF4-FFF2-40B4-BE49-F238E27FC236}">
                <a16:creationId xmlns:a16="http://schemas.microsoft.com/office/drawing/2014/main" id="{359BA251-8C3E-4077-B3C1-AFC45CACDFCD}"/>
              </a:ext>
            </a:extLst>
          </p:cNvPr>
          <p:cNvCxnSpPr/>
          <p:nvPr/>
        </p:nvCxnSpPr>
        <p:spPr>
          <a:xfrm>
            <a:off x="1857375" y="4437063"/>
            <a:ext cx="0" cy="431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245" name="Rectangle 10244">
            <a:extLst>
              <a:ext uri="{FF2B5EF4-FFF2-40B4-BE49-F238E27FC236}">
                <a16:creationId xmlns:a16="http://schemas.microsoft.com/office/drawing/2014/main" id="{6DD430CE-2059-4FC5-8CC4-4935C369957C}"/>
              </a:ext>
            </a:extLst>
          </p:cNvPr>
          <p:cNvSpPr/>
          <p:nvPr/>
        </p:nvSpPr>
        <p:spPr>
          <a:xfrm>
            <a:off x="3851275" y="4918075"/>
            <a:ext cx="1657350" cy="865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Manufactured</a:t>
            </a:r>
          </a:p>
        </p:txBody>
      </p:sp>
      <p:sp>
        <p:nvSpPr>
          <p:cNvPr id="10246" name="Rectangle 10245">
            <a:extLst>
              <a:ext uri="{FF2B5EF4-FFF2-40B4-BE49-F238E27FC236}">
                <a16:creationId xmlns:a16="http://schemas.microsoft.com/office/drawing/2014/main" id="{871DBABD-0D00-4AC1-8D94-374F087EF69E}"/>
              </a:ext>
            </a:extLst>
          </p:cNvPr>
          <p:cNvSpPr/>
          <p:nvPr/>
        </p:nvSpPr>
        <p:spPr>
          <a:xfrm>
            <a:off x="1403350" y="4883150"/>
            <a:ext cx="1728788" cy="914400"/>
          </a:xfrm>
          <a:prstGeom prst="rect">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en-US" dirty="0"/>
              <a:t>Commodities</a:t>
            </a:r>
          </a:p>
        </p:txBody>
      </p:sp>
      <p:cxnSp>
        <p:nvCxnSpPr>
          <p:cNvPr id="10263" name="Straight Connector 10262">
            <a:extLst>
              <a:ext uri="{FF2B5EF4-FFF2-40B4-BE49-F238E27FC236}">
                <a16:creationId xmlns:a16="http://schemas.microsoft.com/office/drawing/2014/main" id="{56D9D732-0D7C-4A68-8C00-FFE2120201D1}"/>
              </a:ext>
            </a:extLst>
          </p:cNvPr>
          <p:cNvCxnSpPr/>
          <p:nvPr/>
        </p:nvCxnSpPr>
        <p:spPr>
          <a:xfrm>
            <a:off x="4719638" y="2801938"/>
            <a:ext cx="2003425" cy="142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65" name="Straight Connector 10264">
            <a:extLst>
              <a:ext uri="{FF2B5EF4-FFF2-40B4-BE49-F238E27FC236}">
                <a16:creationId xmlns:a16="http://schemas.microsoft.com/office/drawing/2014/main" id="{6A91E82B-C6C5-4283-A4AD-386C0D78369D}"/>
              </a:ext>
            </a:extLst>
          </p:cNvPr>
          <p:cNvCxnSpPr/>
          <p:nvPr/>
        </p:nvCxnSpPr>
        <p:spPr>
          <a:xfrm flipV="1">
            <a:off x="3132138" y="4430713"/>
            <a:ext cx="1562100" cy="635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21837-CE0A-4FF9-8AE9-A15889E0712B}"/>
              </a:ext>
            </a:extLst>
          </p:cNvPr>
          <p:cNvSpPr>
            <a:spLocks noGrp="1"/>
          </p:cNvSpPr>
          <p:nvPr>
            <p:ph idx="1"/>
          </p:nvPr>
        </p:nvSpPr>
        <p:spPr>
          <a:xfrm>
            <a:off x="539552" y="692696"/>
            <a:ext cx="8229600" cy="5184576"/>
          </a:xfrm>
        </p:spPr>
        <p:txBody>
          <a:bodyPr>
            <a:normAutofit/>
          </a:bodyPr>
          <a:lstStyle/>
          <a:p>
            <a:pPr>
              <a:buFont typeface="Wingdings" panose="05000000000000000000" pitchFamily="2" charset="2"/>
              <a:buChar char="§"/>
            </a:pPr>
            <a:r>
              <a:rPr lang="fr-CH" dirty="0">
                <a:latin typeface="Agency FB" panose="020B0503020202020204" pitchFamily="34" charset="0"/>
              </a:rPr>
              <a:t>Developing countries too dependent on food imports:</a:t>
            </a:r>
          </a:p>
          <a:p>
            <a:pPr lvl="1">
              <a:buFont typeface="Agency FB" panose="020B0503020202020204" pitchFamily="34" charset="0"/>
              <a:buChar char="—"/>
            </a:pPr>
            <a:r>
              <a:rPr lang="fr-CH" dirty="0">
                <a:latin typeface="Agency FB" panose="020B0503020202020204" pitchFamily="34" charset="0"/>
              </a:rPr>
              <a:t>Account for 40% of global food imports, with increasing trend</a:t>
            </a:r>
          </a:p>
          <a:p>
            <a:pPr lvl="1">
              <a:buFont typeface="Agency FB" panose="020B0503020202020204" pitchFamily="34" charset="0"/>
              <a:buChar char="—"/>
            </a:pPr>
            <a:r>
              <a:rPr lang="fr-CH" dirty="0">
                <a:latin typeface="Agency FB" panose="020B0503020202020204" pitchFamily="34" charset="0"/>
              </a:rPr>
              <a:t>Cereals &amp; oilseeds imports: in 2016, at $120 billion, cost was 6 times 1995 value</a:t>
            </a:r>
          </a:p>
          <a:p>
            <a:pPr lvl="1">
              <a:buFont typeface="Agency FB" panose="020B0503020202020204" pitchFamily="34" charset="0"/>
              <a:buChar char="—"/>
            </a:pPr>
            <a:r>
              <a:rPr lang="en-US" dirty="0">
                <a:latin typeface="Agency FB" panose="020B0503020202020204" pitchFamily="34" charset="0"/>
              </a:rPr>
              <a:t>Their imports of cereals &amp; oilseeds are 70% of global imports</a:t>
            </a:r>
            <a:endParaRPr lang="fr-CH" dirty="0">
              <a:latin typeface="Agency FB" panose="020B0503020202020204" pitchFamily="34" charset="0"/>
            </a:endParaRPr>
          </a:p>
          <a:p>
            <a:pPr marL="457200" lvl="1" indent="0">
              <a:buNone/>
            </a:pPr>
            <a:endParaRPr lang="fr-CH" dirty="0">
              <a:latin typeface="Agency FB" panose="020B0503020202020204" pitchFamily="34" charset="0"/>
            </a:endParaRPr>
          </a:p>
          <a:p>
            <a:pPr>
              <a:buFont typeface="Wingdings" panose="05000000000000000000" pitchFamily="2" charset="2"/>
              <a:buChar char="§"/>
            </a:pPr>
            <a:r>
              <a:rPr lang="fr-CH" dirty="0">
                <a:latin typeface="Agency FB" panose="020B0503020202020204" pitchFamily="34" charset="0"/>
              </a:rPr>
              <a:t>Grains trade is of utmost importance to </a:t>
            </a:r>
            <a:r>
              <a:rPr lang="fr-CH" dirty="0" err="1">
                <a:latin typeface="Agency FB" panose="020B0503020202020204" pitchFamily="34" charset="0"/>
              </a:rPr>
              <a:t>CDDCs</a:t>
            </a:r>
            <a:endParaRPr lang="fr-CH" dirty="0">
              <a:latin typeface="Agency FB" panose="020B0503020202020204" pitchFamily="34" charset="0"/>
            </a:endParaRPr>
          </a:p>
        </p:txBody>
      </p:sp>
    </p:spTree>
    <p:extLst>
      <p:ext uri="{BB962C8B-B14F-4D97-AF65-F5344CB8AC3E}">
        <p14:creationId xmlns:p14="http://schemas.microsoft.com/office/powerpoint/2010/main" val="664338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62C6D-E2B8-4269-99EE-64779EF062B2}"/>
              </a:ext>
            </a:extLst>
          </p:cNvPr>
          <p:cNvSpPr>
            <a:spLocks noGrp="1"/>
          </p:cNvSpPr>
          <p:nvPr>
            <p:ph type="title"/>
          </p:nvPr>
        </p:nvSpPr>
        <p:spPr>
          <a:xfrm>
            <a:off x="457200" y="620688"/>
            <a:ext cx="8229600" cy="1143000"/>
          </a:xfrm>
        </p:spPr>
        <p:txBody>
          <a:bodyPr>
            <a:normAutofit/>
          </a:bodyPr>
          <a:lstStyle/>
          <a:p>
            <a:pPr>
              <a:defRPr sz="1400" b="0" i="0" u="none" strike="noStrike" kern="1200" spc="0" baseline="0">
                <a:solidFill>
                  <a:prstClr val="black">
                    <a:lumMod val="65000"/>
                    <a:lumOff val="35000"/>
                  </a:prstClr>
                </a:solidFill>
                <a:latin typeface="+mn-lt"/>
                <a:ea typeface="+mn-ea"/>
                <a:cs typeface="+mn-cs"/>
              </a:defRPr>
            </a:pPr>
            <a:r>
              <a:rPr lang="en-US" sz="3200" dirty="0">
                <a:solidFill>
                  <a:prstClr val="black">
                    <a:lumMod val="65000"/>
                    <a:lumOff val="35000"/>
                  </a:prstClr>
                </a:solidFill>
                <a:latin typeface="Agency FB" panose="020B0503020202020204" pitchFamily="34" charset="0"/>
              </a:rPr>
              <a:t>Share of developing countries in global food imports (%)</a:t>
            </a:r>
          </a:p>
        </p:txBody>
      </p:sp>
      <p:sp>
        <p:nvSpPr>
          <p:cNvPr id="4" name="Content Placeholder 3"/>
          <p:cNvSpPr>
            <a:spLocks noGrp="1"/>
          </p:cNvSpPr>
          <p:nvPr>
            <p:ph idx="1"/>
          </p:nvPr>
        </p:nvSpPr>
        <p:spPr/>
        <p:txBody>
          <a:bodyPr>
            <a:normAutofit/>
          </a:bodyPr>
          <a:lstStyle/>
          <a:p>
            <a:endParaRPr lang="fr-CH" dirty="0"/>
          </a:p>
          <a:p>
            <a:pPr marL="0" indent="0" algn="ctr">
              <a:buNone/>
            </a:pPr>
            <a:endParaRPr lang="fr-CH" sz="6600" dirty="0"/>
          </a:p>
          <a:p>
            <a:pPr algn="ctr"/>
            <a:endParaRPr lang="fr-CH" sz="4000" dirty="0"/>
          </a:p>
        </p:txBody>
      </p:sp>
      <p:graphicFrame>
        <p:nvGraphicFramePr>
          <p:cNvPr id="6" name="Chart 5">
            <a:extLst>
              <a:ext uri="{FF2B5EF4-FFF2-40B4-BE49-F238E27FC236}">
                <a16:creationId xmlns:a16="http://schemas.microsoft.com/office/drawing/2014/main" id="{BBB801D5-4641-4240-AA8E-7723373FE6FB}"/>
              </a:ext>
            </a:extLst>
          </p:cNvPr>
          <p:cNvGraphicFramePr>
            <a:graphicFrameLocks/>
          </p:cNvGraphicFramePr>
          <p:nvPr>
            <p:extLst/>
          </p:nvPr>
        </p:nvGraphicFramePr>
        <p:xfrm>
          <a:off x="683568" y="1600200"/>
          <a:ext cx="7704856" cy="46371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4333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62C6D-E2B8-4269-99EE-64779EF062B2}"/>
              </a:ext>
            </a:extLst>
          </p:cNvPr>
          <p:cNvSpPr>
            <a:spLocks noGrp="1"/>
          </p:cNvSpPr>
          <p:nvPr>
            <p:ph type="title"/>
          </p:nvPr>
        </p:nvSpPr>
        <p:spPr>
          <a:xfrm>
            <a:off x="457200" y="620688"/>
            <a:ext cx="8229600" cy="1143000"/>
          </a:xfrm>
        </p:spPr>
        <p:txBody>
          <a:bodyPr>
            <a:normAutofit/>
          </a:bodyPr>
          <a:lstStyle/>
          <a:p>
            <a:r>
              <a:rPr lang="en-US" sz="3200" dirty="0">
                <a:latin typeface="Agency FB" panose="020B0503020202020204" pitchFamily="34" charset="0"/>
              </a:rPr>
              <a:t>Share of developing countries in global cereals and oilseeds imports (%)</a:t>
            </a:r>
          </a:p>
        </p:txBody>
      </p:sp>
      <p:sp>
        <p:nvSpPr>
          <p:cNvPr id="4" name="Content Placeholder 3"/>
          <p:cNvSpPr>
            <a:spLocks noGrp="1"/>
          </p:cNvSpPr>
          <p:nvPr>
            <p:ph idx="1"/>
          </p:nvPr>
        </p:nvSpPr>
        <p:spPr/>
        <p:txBody>
          <a:bodyPr>
            <a:normAutofit/>
          </a:bodyPr>
          <a:lstStyle/>
          <a:p>
            <a:endParaRPr lang="fr-CH" dirty="0"/>
          </a:p>
          <a:p>
            <a:pPr marL="0" indent="0" algn="ctr">
              <a:buNone/>
            </a:pPr>
            <a:endParaRPr lang="fr-CH" sz="6600" dirty="0"/>
          </a:p>
          <a:p>
            <a:pPr algn="ctr"/>
            <a:endParaRPr lang="fr-CH" sz="4000" dirty="0"/>
          </a:p>
        </p:txBody>
      </p:sp>
      <p:graphicFrame>
        <p:nvGraphicFramePr>
          <p:cNvPr id="5" name="Chart 4">
            <a:extLst>
              <a:ext uri="{FF2B5EF4-FFF2-40B4-BE49-F238E27FC236}">
                <a16:creationId xmlns:a16="http://schemas.microsoft.com/office/drawing/2014/main" id="{14A38DB5-C1F9-4341-A307-2DE55DA691AE}"/>
              </a:ext>
            </a:extLst>
          </p:cNvPr>
          <p:cNvGraphicFramePr>
            <a:graphicFrameLocks/>
          </p:cNvGraphicFramePr>
          <p:nvPr>
            <p:extLst/>
          </p:nvPr>
        </p:nvGraphicFramePr>
        <p:xfrm>
          <a:off x="827584" y="1844824"/>
          <a:ext cx="7488832" cy="38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4655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62C6D-E2B8-4269-99EE-64779EF062B2}"/>
              </a:ext>
            </a:extLst>
          </p:cNvPr>
          <p:cNvSpPr>
            <a:spLocks noGrp="1"/>
          </p:cNvSpPr>
          <p:nvPr>
            <p:ph type="title"/>
          </p:nvPr>
        </p:nvSpPr>
        <p:spPr>
          <a:xfrm>
            <a:off x="457200" y="620688"/>
            <a:ext cx="8229600" cy="1143000"/>
          </a:xfrm>
        </p:spPr>
        <p:txBody>
          <a:bodyPr>
            <a:normAutofit/>
          </a:bodyPr>
          <a:lstStyle/>
          <a:p>
            <a:r>
              <a:rPr lang="en-US" sz="3200" dirty="0">
                <a:latin typeface="Agency FB" panose="020B0503020202020204" pitchFamily="34" charset="0"/>
              </a:rPr>
              <a:t>Import bill of developing countries: cereals &amp; oilseeds</a:t>
            </a:r>
          </a:p>
        </p:txBody>
      </p:sp>
      <p:sp>
        <p:nvSpPr>
          <p:cNvPr id="4" name="Content Placeholder 3"/>
          <p:cNvSpPr>
            <a:spLocks noGrp="1"/>
          </p:cNvSpPr>
          <p:nvPr>
            <p:ph idx="1"/>
          </p:nvPr>
        </p:nvSpPr>
        <p:spPr/>
        <p:txBody>
          <a:bodyPr>
            <a:normAutofit/>
          </a:bodyPr>
          <a:lstStyle/>
          <a:p>
            <a:endParaRPr lang="fr-CH" dirty="0"/>
          </a:p>
          <a:p>
            <a:pPr marL="0" indent="0" algn="ctr">
              <a:buNone/>
            </a:pPr>
            <a:endParaRPr lang="fr-CH" sz="6600" dirty="0"/>
          </a:p>
          <a:p>
            <a:pPr algn="ctr"/>
            <a:endParaRPr lang="fr-CH" sz="4000" dirty="0"/>
          </a:p>
        </p:txBody>
      </p:sp>
      <p:graphicFrame>
        <p:nvGraphicFramePr>
          <p:cNvPr id="6" name="Content Placeholder 5">
            <a:extLst>
              <a:ext uri="{FF2B5EF4-FFF2-40B4-BE49-F238E27FC236}">
                <a16:creationId xmlns:a16="http://schemas.microsoft.com/office/drawing/2014/main" id="{A8C78CF8-DB30-4275-8B2E-19DD1151CABE}"/>
              </a:ext>
            </a:extLst>
          </p:cNvPr>
          <p:cNvGraphicFramePr>
            <a:graphicFrameLocks/>
          </p:cNvGraphicFramePr>
          <p:nvPr>
            <p:extLst/>
          </p:nvPr>
        </p:nvGraphicFramePr>
        <p:xfrm>
          <a:off x="838200" y="1825625"/>
          <a:ext cx="769424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52205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21837-CE0A-4FF9-8AE9-A15889E0712B}"/>
              </a:ext>
            </a:extLst>
          </p:cNvPr>
          <p:cNvSpPr>
            <a:spLocks noGrp="1"/>
          </p:cNvSpPr>
          <p:nvPr>
            <p:ph idx="1"/>
          </p:nvPr>
        </p:nvSpPr>
        <p:spPr>
          <a:xfrm>
            <a:off x="546242" y="1470794"/>
            <a:ext cx="8229600" cy="4838526"/>
          </a:xfrm>
        </p:spPr>
        <p:txBody>
          <a:bodyPr>
            <a:normAutofit fontScale="92500"/>
          </a:bodyPr>
          <a:lstStyle/>
          <a:p>
            <a:pPr>
              <a:buFont typeface="Wingdings" panose="05000000000000000000" pitchFamily="2" charset="2"/>
              <a:buChar char="§"/>
            </a:pPr>
            <a:r>
              <a:rPr lang="fr-CH" dirty="0">
                <a:latin typeface="Agency FB" panose="020B0503020202020204" pitchFamily="34" charset="0"/>
              </a:rPr>
              <a:t>Imports are fragmented with exception of oilseeds</a:t>
            </a:r>
          </a:p>
          <a:p>
            <a:pPr lvl="1">
              <a:buFont typeface="Agency FB" panose="020B0503020202020204" pitchFamily="34" charset="0"/>
              <a:buChar char="—"/>
            </a:pPr>
            <a:r>
              <a:rPr lang="en-US" dirty="0">
                <a:latin typeface="Agency FB" panose="020B0503020202020204" pitchFamily="34" charset="0"/>
              </a:rPr>
              <a:t>Most imports are from very large number of countries</a:t>
            </a:r>
          </a:p>
          <a:p>
            <a:pPr lvl="1">
              <a:buFont typeface="Agency FB" panose="020B0503020202020204" pitchFamily="34" charset="0"/>
              <a:buChar char="—"/>
            </a:pPr>
            <a:r>
              <a:rPr lang="fr-CH" dirty="0">
                <a:latin typeface="Agency FB" panose="020B0503020202020204" pitchFamily="34" charset="0"/>
              </a:rPr>
              <a:t>China and Japan are relatively important importers</a:t>
            </a:r>
          </a:p>
          <a:p>
            <a:pPr lvl="1">
              <a:buFont typeface="Agency FB" panose="020B0503020202020204" pitchFamily="34" charset="0"/>
              <a:buChar char="—"/>
            </a:pPr>
            <a:r>
              <a:rPr lang="fr-CH" dirty="0">
                <a:latin typeface="Agency FB" panose="020B0503020202020204" pitchFamily="34" charset="0"/>
              </a:rPr>
              <a:t>Oilseeds are exception: China alone absorbs 40% of total imports</a:t>
            </a:r>
          </a:p>
          <a:p>
            <a:pPr marL="457200" lvl="1" indent="0">
              <a:buNone/>
            </a:pPr>
            <a:endParaRPr lang="fr-CH" dirty="0">
              <a:latin typeface="Agency FB" panose="020B0503020202020204" pitchFamily="34" charset="0"/>
            </a:endParaRPr>
          </a:p>
          <a:p>
            <a:pPr>
              <a:buFont typeface="Wingdings" panose="05000000000000000000" pitchFamily="2" charset="2"/>
              <a:buChar char="§"/>
            </a:pPr>
            <a:r>
              <a:rPr lang="fr-CH" dirty="0">
                <a:latin typeface="Agency FB" panose="020B0503020202020204" pitchFamily="34" charset="0"/>
              </a:rPr>
              <a:t>Exports are highly concentrated in a few developed coutries</a:t>
            </a:r>
          </a:p>
          <a:p>
            <a:pPr lvl="1">
              <a:buFont typeface="Agency FB" panose="020B0503020202020204" pitchFamily="34" charset="0"/>
              <a:buChar char="—"/>
            </a:pPr>
            <a:r>
              <a:rPr lang="fr-CH" dirty="0">
                <a:latin typeface="Agency FB" panose="020B0503020202020204" pitchFamily="34" charset="0"/>
              </a:rPr>
              <a:t>Five countries account for almost half of world cereals exports</a:t>
            </a:r>
          </a:p>
          <a:p>
            <a:pPr lvl="1">
              <a:buFont typeface="Agency FB" panose="020B0503020202020204" pitchFamily="34" charset="0"/>
              <a:buChar char="—"/>
            </a:pPr>
            <a:r>
              <a:rPr lang="fr-CH" dirty="0">
                <a:latin typeface="Agency FB" panose="020B0503020202020204" pitchFamily="34" charset="0"/>
              </a:rPr>
              <a:t>One country, the USA, accounts for almost a fifth of total exports</a:t>
            </a:r>
          </a:p>
          <a:p>
            <a:pPr lvl="1">
              <a:buFont typeface="Agency FB" panose="020B0503020202020204" pitchFamily="34" charset="0"/>
              <a:buChar char="—"/>
            </a:pPr>
            <a:r>
              <a:rPr lang="fr-CH" dirty="0">
                <a:latin typeface="Agency FB" panose="020B0503020202020204" pitchFamily="34" charset="0"/>
              </a:rPr>
              <a:t>For oilseeds, USA and Brazil supply more than half of total exports</a:t>
            </a:r>
          </a:p>
          <a:p>
            <a:pPr marL="457200" lvl="1" indent="0">
              <a:buNone/>
            </a:pPr>
            <a:endParaRPr lang="fr-CH" dirty="0">
              <a:latin typeface="Agency FB" panose="020B0503020202020204" pitchFamily="34" charset="0"/>
            </a:endParaRPr>
          </a:p>
          <a:p>
            <a:pPr>
              <a:buFont typeface="Agency FB" panose="020B0503020202020204" pitchFamily="34" charset="0"/>
              <a:buChar char="—"/>
            </a:pPr>
            <a:endParaRPr lang="fr-CH" b="1" dirty="0">
              <a:latin typeface="Agency FB" panose="020B0503020202020204" pitchFamily="34" charset="0"/>
            </a:endParaRPr>
          </a:p>
          <a:p>
            <a:pPr lvl="1">
              <a:buFont typeface="Agency FB" panose="020B0503020202020204" pitchFamily="34" charset="0"/>
              <a:buChar char="—"/>
            </a:pPr>
            <a:endParaRPr lang="fr-CH" dirty="0">
              <a:latin typeface="Agency FB" panose="020B0503020202020204" pitchFamily="34" charset="0"/>
            </a:endParaRPr>
          </a:p>
          <a:p>
            <a:pPr lvl="1">
              <a:buFont typeface="Agency FB" panose="020B0503020202020204" pitchFamily="34" charset="0"/>
              <a:buChar char="—"/>
            </a:pPr>
            <a:endParaRPr lang="fr-CH" dirty="0">
              <a:latin typeface="Agency FB" panose="020B0503020202020204" pitchFamily="34" charset="0"/>
            </a:endParaRPr>
          </a:p>
          <a:p>
            <a:pPr marL="0" indent="0">
              <a:buNone/>
            </a:pPr>
            <a:endParaRPr lang="fr-CH" dirty="0">
              <a:latin typeface="Agency FB" panose="020B0503020202020204" pitchFamily="34" charset="0"/>
            </a:endParaRPr>
          </a:p>
          <a:p>
            <a:pPr marL="0" indent="0">
              <a:buNone/>
            </a:pPr>
            <a:endParaRPr lang="fr-CH" dirty="0">
              <a:latin typeface="Agency FB" panose="020B0503020202020204" pitchFamily="34" charset="0"/>
            </a:endParaRPr>
          </a:p>
        </p:txBody>
      </p:sp>
      <p:sp>
        <p:nvSpPr>
          <p:cNvPr id="4" name="Title 1">
            <a:extLst>
              <a:ext uri="{FF2B5EF4-FFF2-40B4-BE49-F238E27FC236}">
                <a16:creationId xmlns:a16="http://schemas.microsoft.com/office/drawing/2014/main" id="{E6BB4233-C3A3-408B-B4BB-57D075A249C0}"/>
              </a:ext>
            </a:extLst>
          </p:cNvPr>
          <p:cNvSpPr txBox="1">
            <a:spLocks noGrp="1"/>
          </p:cNvSpPr>
          <p:nvPr>
            <p:ph type="title"/>
          </p:nvPr>
        </p:nvSpPr>
        <p:spPr>
          <a:xfrm>
            <a:off x="539552" y="764704"/>
            <a:ext cx="8147248"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4000" b="1" dirty="0">
                <a:latin typeface="Agency FB" panose="020B0503020202020204" pitchFamily="34" charset="0"/>
              </a:rPr>
              <a:t>Specificity of grains trade</a:t>
            </a:r>
            <a:endParaRPr lang="en-US" sz="4000" b="1" dirty="0">
              <a:solidFill>
                <a:schemeClr val="accent6"/>
              </a:solidFill>
              <a:latin typeface="Agency FB" panose="020B0503020202020204" pitchFamily="34" charset="0"/>
            </a:endParaRPr>
          </a:p>
        </p:txBody>
      </p:sp>
    </p:spTree>
    <p:extLst>
      <p:ext uri="{BB962C8B-B14F-4D97-AF65-F5344CB8AC3E}">
        <p14:creationId xmlns:p14="http://schemas.microsoft.com/office/powerpoint/2010/main" val="147893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62C6D-E2B8-4269-99EE-64779EF062B2}"/>
              </a:ext>
            </a:extLst>
          </p:cNvPr>
          <p:cNvSpPr>
            <a:spLocks noGrp="1"/>
          </p:cNvSpPr>
          <p:nvPr>
            <p:ph type="title"/>
          </p:nvPr>
        </p:nvSpPr>
        <p:spPr>
          <a:xfrm>
            <a:off x="457200" y="620688"/>
            <a:ext cx="8229600" cy="1143000"/>
          </a:xfrm>
        </p:spPr>
        <p:txBody>
          <a:bodyPr>
            <a:normAutofit/>
          </a:bodyPr>
          <a:lstStyle/>
          <a:p>
            <a:r>
              <a:rPr lang="en-US" sz="3200" dirty="0">
                <a:latin typeface="Agency FB" panose="020B0503020202020204" pitchFamily="34" charset="0"/>
              </a:rPr>
              <a:t>Who imports cereals? Imports in 2016 (10 HS2)</a:t>
            </a:r>
          </a:p>
        </p:txBody>
      </p:sp>
      <p:sp>
        <p:nvSpPr>
          <p:cNvPr id="4" name="Content Placeholder 3"/>
          <p:cNvSpPr>
            <a:spLocks noGrp="1"/>
          </p:cNvSpPr>
          <p:nvPr>
            <p:ph idx="1"/>
          </p:nvPr>
        </p:nvSpPr>
        <p:spPr/>
        <p:txBody>
          <a:bodyPr>
            <a:normAutofit/>
          </a:bodyPr>
          <a:lstStyle/>
          <a:p>
            <a:endParaRPr lang="fr-CH" dirty="0"/>
          </a:p>
          <a:p>
            <a:pPr marL="0" indent="0" algn="ctr">
              <a:buNone/>
            </a:pPr>
            <a:endParaRPr lang="fr-CH" sz="6600" dirty="0"/>
          </a:p>
          <a:p>
            <a:pPr algn="ctr"/>
            <a:endParaRPr lang="fr-CH" sz="4000" dirty="0"/>
          </a:p>
        </p:txBody>
      </p:sp>
      <p:pic>
        <p:nvPicPr>
          <p:cNvPr id="5" name="Picture 4">
            <a:extLst>
              <a:ext uri="{FF2B5EF4-FFF2-40B4-BE49-F238E27FC236}">
                <a16:creationId xmlns:a16="http://schemas.microsoft.com/office/drawing/2014/main" id="{03B3ACEA-BDBD-4213-B996-17B711C0C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44" y="1700808"/>
            <a:ext cx="9144000" cy="4945446"/>
          </a:xfrm>
          <a:prstGeom prst="rect">
            <a:avLst/>
          </a:prstGeom>
        </p:spPr>
      </p:pic>
    </p:spTree>
    <p:extLst>
      <p:ext uri="{BB962C8B-B14F-4D97-AF65-F5344CB8AC3E}">
        <p14:creationId xmlns:p14="http://schemas.microsoft.com/office/powerpoint/2010/main" val="3211322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62C6D-E2B8-4269-99EE-64779EF062B2}"/>
              </a:ext>
            </a:extLst>
          </p:cNvPr>
          <p:cNvSpPr>
            <a:spLocks noGrp="1"/>
          </p:cNvSpPr>
          <p:nvPr>
            <p:ph type="title"/>
          </p:nvPr>
        </p:nvSpPr>
        <p:spPr>
          <a:xfrm>
            <a:off x="457200" y="620688"/>
            <a:ext cx="8229600" cy="1143000"/>
          </a:xfrm>
        </p:spPr>
        <p:txBody>
          <a:bodyPr>
            <a:normAutofit/>
          </a:bodyPr>
          <a:lstStyle/>
          <a:p>
            <a:r>
              <a:rPr lang="en-US" sz="3200" dirty="0">
                <a:latin typeface="Agency FB" panose="020B0503020202020204" pitchFamily="34" charset="0"/>
              </a:rPr>
              <a:t>Who are the exporters? Cereal exports in 2016 (10 HS2)</a:t>
            </a:r>
          </a:p>
        </p:txBody>
      </p:sp>
      <p:sp>
        <p:nvSpPr>
          <p:cNvPr id="4" name="Content Placeholder 3"/>
          <p:cNvSpPr>
            <a:spLocks noGrp="1"/>
          </p:cNvSpPr>
          <p:nvPr>
            <p:ph idx="1"/>
          </p:nvPr>
        </p:nvSpPr>
        <p:spPr/>
        <p:txBody>
          <a:bodyPr>
            <a:normAutofit/>
          </a:bodyPr>
          <a:lstStyle/>
          <a:p>
            <a:endParaRPr lang="fr-CH" dirty="0"/>
          </a:p>
          <a:p>
            <a:pPr marL="0" indent="0" algn="ctr">
              <a:buNone/>
            </a:pPr>
            <a:endParaRPr lang="fr-CH" sz="6600" dirty="0"/>
          </a:p>
          <a:p>
            <a:pPr algn="ctr"/>
            <a:endParaRPr lang="fr-CH" sz="4000" dirty="0"/>
          </a:p>
        </p:txBody>
      </p:sp>
      <p:pic>
        <p:nvPicPr>
          <p:cNvPr id="6" name="Picture 5">
            <a:extLst>
              <a:ext uri="{FF2B5EF4-FFF2-40B4-BE49-F238E27FC236}">
                <a16:creationId xmlns:a16="http://schemas.microsoft.com/office/drawing/2014/main" id="{F03E9FAE-3CB9-42EA-BE9F-745633D1F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36" y="1600200"/>
            <a:ext cx="9216008" cy="4945446"/>
          </a:xfrm>
          <a:prstGeom prst="rect">
            <a:avLst/>
          </a:prstGeom>
        </p:spPr>
      </p:pic>
    </p:spTree>
    <p:extLst>
      <p:ext uri="{BB962C8B-B14F-4D97-AF65-F5344CB8AC3E}">
        <p14:creationId xmlns:p14="http://schemas.microsoft.com/office/powerpoint/2010/main" val="1185641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62C6D-E2B8-4269-99EE-64779EF062B2}"/>
              </a:ext>
            </a:extLst>
          </p:cNvPr>
          <p:cNvSpPr>
            <a:spLocks noGrp="1"/>
          </p:cNvSpPr>
          <p:nvPr>
            <p:ph type="title"/>
          </p:nvPr>
        </p:nvSpPr>
        <p:spPr>
          <a:xfrm>
            <a:off x="457200" y="620688"/>
            <a:ext cx="8229600" cy="1143000"/>
          </a:xfrm>
        </p:spPr>
        <p:txBody>
          <a:bodyPr>
            <a:normAutofit/>
          </a:bodyPr>
          <a:lstStyle/>
          <a:p>
            <a:r>
              <a:rPr lang="en-US" sz="3200" dirty="0">
                <a:latin typeface="Agency FB" panose="020B0503020202020204" pitchFamily="34" charset="0"/>
              </a:rPr>
              <a:t>Oilseeds imports in 2016 (12 HS2)</a:t>
            </a:r>
          </a:p>
        </p:txBody>
      </p:sp>
      <p:sp>
        <p:nvSpPr>
          <p:cNvPr id="4" name="Content Placeholder 3"/>
          <p:cNvSpPr>
            <a:spLocks noGrp="1"/>
          </p:cNvSpPr>
          <p:nvPr>
            <p:ph idx="1"/>
          </p:nvPr>
        </p:nvSpPr>
        <p:spPr/>
        <p:txBody>
          <a:bodyPr>
            <a:normAutofit/>
          </a:bodyPr>
          <a:lstStyle/>
          <a:p>
            <a:endParaRPr lang="fr-CH" dirty="0"/>
          </a:p>
          <a:p>
            <a:pPr marL="0" indent="0" algn="ctr">
              <a:buNone/>
            </a:pPr>
            <a:endParaRPr lang="fr-CH" sz="6600" dirty="0"/>
          </a:p>
          <a:p>
            <a:pPr algn="ctr"/>
            <a:endParaRPr lang="fr-CH" sz="4000" dirty="0"/>
          </a:p>
        </p:txBody>
      </p:sp>
      <p:pic>
        <p:nvPicPr>
          <p:cNvPr id="6" name="Picture 5">
            <a:extLst>
              <a:ext uri="{FF2B5EF4-FFF2-40B4-BE49-F238E27FC236}">
                <a16:creationId xmlns:a16="http://schemas.microsoft.com/office/drawing/2014/main" id="{22A2FF97-5E40-4F30-B35A-5C6E02D4F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44" y="1763688"/>
            <a:ext cx="9144000" cy="4945446"/>
          </a:xfrm>
          <a:prstGeom prst="rect">
            <a:avLst/>
          </a:prstGeom>
        </p:spPr>
      </p:pic>
    </p:spTree>
    <p:extLst>
      <p:ext uri="{BB962C8B-B14F-4D97-AF65-F5344CB8AC3E}">
        <p14:creationId xmlns:p14="http://schemas.microsoft.com/office/powerpoint/2010/main" val="2169068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62C6D-E2B8-4269-99EE-64779EF062B2}"/>
              </a:ext>
            </a:extLst>
          </p:cNvPr>
          <p:cNvSpPr>
            <a:spLocks noGrp="1"/>
          </p:cNvSpPr>
          <p:nvPr>
            <p:ph type="title"/>
          </p:nvPr>
        </p:nvSpPr>
        <p:spPr>
          <a:xfrm>
            <a:off x="457200" y="620688"/>
            <a:ext cx="8229600" cy="1143000"/>
          </a:xfrm>
        </p:spPr>
        <p:txBody>
          <a:bodyPr>
            <a:normAutofit/>
          </a:bodyPr>
          <a:lstStyle/>
          <a:p>
            <a:r>
              <a:rPr lang="en-US" sz="3200" dirty="0">
                <a:latin typeface="Agency FB" panose="020B0503020202020204" pitchFamily="34" charset="0"/>
              </a:rPr>
              <a:t>Oilseeds exports in 2016 (12 HS2)</a:t>
            </a:r>
          </a:p>
        </p:txBody>
      </p:sp>
      <p:sp>
        <p:nvSpPr>
          <p:cNvPr id="4" name="Content Placeholder 3"/>
          <p:cNvSpPr>
            <a:spLocks noGrp="1"/>
          </p:cNvSpPr>
          <p:nvPr>
            <p:ph idx="1"/>
          </p:nvPr>
        </p:nvSpPr>
        <p:spPr/>
        <p:txBody>
          <a:bodyPr>
            <a:normAutofit/>
          </a:bodyPr>
          <a:lstStyle/>
          <a:p>
            <a:endParaRPr lang="fr-CH" dirty="0"/>
          </a:p>
          <a:p>
            <a:pPr marL="0" indent="0" algn="ctr">
              <a:buNone/>
            </a:pPr>
            <a:endParaRPr lang="fr-CH" sz="6600" dirty="0"/>
          </a:p>
          <a:p>
            <a:pPr algn="ctr"/>
            <a:endParaRPr lang="fr-CH" sz="4000" dirty="0"/>
          </a:p>
        </p:txBody>
      </p:sp>
      <p:pic>
        <p:nvPicPr>
          <p:cNvPr id="5" name="Picture 4">
            <a:extLst>
              <a:ext uri="{FF2B5EF4-FFF2-40B4-BE49-F238E27FC236}">
                <a16:creationId xmlns:a16="http://schemas.microsoft.com/office/drawing/2014/main" id="{9CA2F2F7-CB82-46D9-A3F2-08FB8B696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1763688"/>
            <a:ext cx="9318603" cy="4945446"/>
          </a:xfrm>
          <a:prstGeom prst="rect">
            <a:avLst/>
          </a:prstGeom>
        </p:spPr>
      </p:pic>
    </p:spTree>
    <p:extLst>
      <p:ext uri="{BB962C8B-B14F-4D97-AF65-F5344CB8AC3E}">
        <p14:creationId xmlns:p14="http://schemas.microsoft.com/office/powerpoint/2010/main" val="39991402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21837-CE0A-4FF9-8AE9-A15889E0712B}"/>
              </a:ext>
            </a:extLst>
          </p:cNvPr>
          <p:cNvSpPr>
            <a:spLocks noGrp="1"/>
          </p:cNvSpPr>
          <p:nvPr>
            <p:ph idx="1"/>
          </p:nvPr>
        </p:nvSpPr>
        <p:spPr>
          <a:xfrm>
            <a:off x="539552" y="692696"/>
            <a:ext cx="8229600" cy="5184576"/>
          </a:xfrm>
        </p:spPr>
        <p:txBody>
          <a:bodyPr>
            <a:normAutofit/>
          </a:bodyPr>
          <a:lstStyle/>
          <a:p>
            <a:pPr>
              <a:buFont typeface="Wingdings" panose="05000000000000000000" pitchFamily="2" charset="2"/>
              <a:buChar char="§"/>
            </a:pPr>
            <a:r>
              <a:rPr lang="fr-CH" dirty="0">
                <a:latin typeface="Agency FB" panose="020B0503020202020204" pitchFamily="34" charset="0"/>
              </a:rPr>
              <a:t>Export and import concentration expose countries to </a:t>
            </a:r>
            <a:r>
              <a:rPr lang="fr-CH" dirty="0" err="1">
                <a:latin typeface="Agency FB" panose="020B0503020202020204" pitchFamily="34" charset="0"/>
              </a:rPr>
              <a:t>vagaries</a:t>
            </a:r>
            <a:r>
              <a:rPr lang="fr-CH" dirty="0">
                <a:latin typeface="Agency FB" panose="020B0503020202020204" pitchFamily="34" charset="0"/>
              </a:rPr>
              <a:t> of international </a:t>
            </a:r>
            <a:r>
              <a:rPr lang="fr-CH" dirty="0" err="1">
                <a:latin typeface="Agency FB" panose="020B0503020202020204" pitchFamily="34" charset="0"/>
              </a:rPr>
              <a:t>commodity</a:t>
            </a:r>
            <a:r>
              <a:rPr lang="fr-CH" dirty="0">
                <a:latin typeface="Agency FB" panose="020B0503020202020204" pitchFamily="34" charset="0"/>
              </a:rPr>
              <a:t> </a:t>
            </a:r>
            <a:r>
              <a:rPr lang="fr-CH" dirty="0" err="1">
                <a:latin typeface="Agency FB" panose="020B0503020202020204" pitchFamily="34" charset="0"/>
              </a:rPr>
              <a:t>markets</a:t>
            </a:r>
            <a:endParaRPr lang="fr-CH" dirty="0">
              <a:latin typeface="Agency FB" panose="020B0503020202020204" pitchFamily="34" charset="0"/>
            </a:endParaRPr>
          </a:p>
          <a:p>
            <a:pPr marL="0" indent="0">
              <a:buNone/>
            </a:pPr>
            <a:endParaRPr lang="fr-CH" dirty="0">
              <a:latin typeface="Agency FB" panose="020B0503020202020204" pitchFamily="34" charset="0"/>
            </a:endParaRPr>
          </a:p>
          <a:p>
            <a:pPr>
              <a:buFont typeface="Wingdings" panose="05000000000000000000" pitchFamily="2" charset="2"/>
              <a:buChar char="§"/>
            </a:pPr>
            <a:r>
              <a:rPr lang="fr-CH" dirty="0">
                <a:latin typeface="Agency FB" panose="020B0503020202020204" pitchFamily="34" charset="0"/>
              </a:rPr>
              <a:t>Food </a:t>
            </a:r>
            <a:r>
              <a:rPr lang="fr-CH" dirty="0" err="1">
                <a:latin typeface="Agency FB" panose="020B0503020202020204" pitchFamily="34" charset="0"/>
              </a:rPr>
              <a:t>security</a:t>
            </a:r>
            <a:r>
              <a:rPr lang="fr-CH" dirty="0">
                <a:latin typeface="Agency FB" panose="020B0503020202020204" pitchFamily="34" charset="0"/>
              </a:rPr>
              <a:t> can </a:t>
            </a:r>
            <a:r>
              <a:rPr lang="fr-CH" dirty="0" err="1">
                <a:latin typeface="Agency FB" panose="020B0503020202020204" pitchFamily="34" charset="0"/>
              </a:rPr>
              <a:t>be</a:t>
            </a:r>
            <a:r>
              <a:rPr lang="fr-CH" dirty="0">
                <a:latin typeface="Agency FB" panose="020B0503020202020204" pitchFamily="34" charset="0"/>
              </a:rPr>
              <a:t> </a:t>
            </a:r>
            <a:r>
              <a:rPr lang="fr-CH" dirty="0" err="1">
                <a:latin typeface="Agency FB" panose="020B0503020202020204" pitchFamily="34" charset="0"/>
              </a:rPr>
              <a:t>compromised</a:t>
            </a:r>
            <a:r>
              <a:rPr lang="fr-CH" dirty="0">
                <a:latin typeface="Agency FB" panose="020B0503020202020204" pitchFamily="34" charset="0"/>
              </a:rPr>
              <a:t> if large </a:t>
            </a:r>
            <a:r>
              <a:rPr lang="fr-CH" dirty="0" err="1">
                <a:latin typeface="Agency FB" panose="020B0503020202020204" pitchFamily="34" charset="0"/>
              </a:rPr>
              <a:t>exporters</a:t>
            </a:r>
            <a:r>
              <a:rPr lang="fr-CH" dirty="0">
                <a:latin typeface="Agency FB" panose="020B0503020202020204" pitchFamily="34" charset="0"/>
              </a:rPr>
              <a:t> </a:t>
            </a:r>
            <a:r>
              <a:rPr lang="fr-CH" dirty="0" err="1">
                <a:latin typeface="Agency FB" panose="020B0503020202020204" pitchFamily="34" charset="0"/>
              </a:rPr>
              <a:t>limit</a:t>
            </a:r>
            <a:r>
              <a:rPr lang="fr-CH" dirty="0">
                <a:latin typeface="Agency FB" panose="020B0503020202020204" pitchFamily="34" charset="0"/>
              </a:rPr>
              <a:t> </a:t>
            </a:r>
            <a:r>
              <a:rPr lang="fr-CH" dirty="0" err="1">
                <a:latin typeface="Agency FB" panose="020B0503020202020204" pitchFamily="34" charset="0"/>
              </a:rPr>
              <a:t>food</a:t>
            </a:r>
            <a:r>
              <a:rPr lang="fr-CH" dirty="0">
                <a:latin typeface="Agency FB" panose="020B0503020202020204" pitchFamily="34" charset="0"/>
              </a:rPr>
              <a:t> exports </a:t>
            </a:r>
          </a:p>
          <a:p>
            <a:pPr>
              <a:buFont typeface="Wingdings" panose="05000000000000000000" pitchFamily="2" charset="2"/>
              <a:buChar char="§"/>
            </a:pPr>
            <a:endParaRPr lang="fr-CH" dirty="0">
              <a:latin typeface="Agency FB" panose="020B0503020202020204" pitchFamily="34" charset="0"/>
            </a:endParaRPr>
          </a:p>
          <a:p>
            <a:pPr>
              <a:buFont typeface="Wingdings" panose="05000000000000000000" pitchFamily="2" charset="2"/>
              <a:buChar char="§"/>
            </a:pPr>
            <a:r>
              <a:rPr lang="fr-CH" dirty="0">
                <a:latin typeface="Agency FB" panose="020B0503020202020204" pitchFamily="34" charset="0"/>
              </a:rPr>
              <a:t>Stable </a:t>
            </a:r>
            <a:r>
              <a:rPr lang="fr-CH" dirty="0" err="1">
                <a:latin typeface="Agency FB" panose="020B0503020202020204" pitchFamily="34" charset="0"/>
              </a:rPr>
              <a:t>trade</a:t>
            </a:r>
            <a:r>
              <a:rPr lang="fr-CH" dirty="0">
                <a:latin typeface="Agency FB" panose="020B0503020202020204" pitchFamily="34" charset="0"/>
              </a:rPr>
              <a:t> </a:t>
            </a:r>
            <a:r>
              <a:rPr lang="fr-CH" dirty="0" err="1">
                <a:latin typeface="Agency FB" panose="020B0503020202020204" pitchFamily="34" charset="0"/>
              </a:rPr>
              <a:t>policy</a:t>
            </a:r>
            <a:r>
              <a:rPr lang="fr-CH" dirty="0">
                <a:latin typeface="Agency FB" panose="020B0503020202020204" pitchFamily="34" charset="0"/>
              </a:rPr>
              <a:t> </a:t>
            </a:r>
            <a:r>
              <a:rPr lang="fr-CH" dirty="0" err="1">
                <a:latin typeface="Agency FB" panose="020B0503020202020204" pitchFamily="34" charset="0"/>
              </a:rPr>
              <a:t>is</a:t>
            </a:r>
            <a:r>
              <a:rPr lang="fr-CH" dirty="0">
                <a:latin typeface="Agency FB" panose="020B0503020202020204" pitchFamily="34" charset="0"/>
              </a:rPr>
              <a:t> of </a:t>
            </a:r>
            <a:r>
              <a:rPr lang="fr-CH" dirty="0" err="1">
                <a:latin typeface="Agency FB" panose="020B0503020202020204" pitchFamily="34" charset="0"/>
              </a:rPr>
              <a:t>utmost</a:t>
            </a:r>
            <a:r>
              <a:rPr lang="fr-CH" dirty="0">
                <a:latin typeface="Agency FB" panose="020B0503020202020204" pitchFamily="34" charset="0"/>
              </a:rPr>
              <a:t> importance for </a:t>
            </a:r>
            <a:r>
              <a:rPr lang="fr-CH" dirty="0" err="1">
                <a:latin typeface="Agency FB" panose="020B0503020202020204" pitchFamily="34" charset="0"/>
              </a:rPr>
              <a:t>food</a:t>
            </a:r>
            <a:r>
              <a:rPr lang="fr-CH" dirty="0">
                <a:latin typeface="Agency FB" panose="020B0503020202020204" pitchFamily="34" charset="0"/>
              </a:rPr>
              <a:t> </a:t>
            </a:r>
            <a:r>
              <a:rPr lang="fr-CH" dirty="0" err="1">
                <a:latin typeface="Agency FB" panose="020B0503020202020204" pitchFamily="34" charset="0"/>
              </a:rPr>
              <a:t>security</a:t>
            </a:r>
            <a:endParaRPr lang="fr-CH" dirty="0">
              <a:latin typeface="Agency FB" panose="020B0503020202020204" pitchFamily="34" charset="0"/>
            </a:endParaRPr>
          </a:p>
        </p:txBody>
      </p:sp>
    </p:spTree>
    <p:extLst>
      <p:ext uri="{BB962C8B-B14F-4D97-AF65-F5344CB8AC3E}">
        <p14:creationId xmlns:p14="http://schemas.microsoft.com/office/powerpoint/2010/main" val="1937944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48A9021-D7CF-484F-B2EE-BA620D06D9C9}"/>
              </a:ext>
            </a:extLst>
          </p:cNvPr>
          <p:cNvSpPr>
            <a:spLocks noGrp="1" noChangeArrowheads="1"/>
          </p:cNvSpPr>
          <p:nvPr>
            <p:ph type="title" idx="4294967295"/>
          </p:nvPr>
        </p:nvSpPr>
        <p:spPr>
          <a:xfrm>
            <a:off x="539750" y="549275"/>
            <a:ext cx="8229600" cy="863600"/>
          </a:xfrm>
        </p:spPr>
        <p:txBody>
          <a:bodyPr/>
          <a:lstStyle/>
          <a:p>
            <a:pPr>
              <a:spcBef>
                <a:spcPct val="50000"/>
              </a:spcBef>
            </a:pPr>
            <a:r>
              <a:rPr lang="en-US" altLang="en-US" sz="3200">
                <a:latin typeface="Agency FB" panose="020B0503020202020204" pitchFamily="34" charset="0"/>
              </a:rPr>
              <a:t>Defining the 'commodity' concept</a:t>
            </a:r>
            <a:endParaRPr lang="en-GB" altLang="en-US" sz="3200">
              <a:latin typeface="Agency FB" panose="020B0503020202020204" pitchFamily="34" charset="0"/>
            </a:endParaRPr>
          </a:p>
        </p:txBody>
      </p:sp>
      <p:sp>
        <p:nvSpPr>
          <p:cNvPr id="15363" name="Rectangle 3">
            <a:extLst>
              <a:ext uri="{FF2B5EF4-FFF2-40B4-BE49-F238E27FC236}">
                <a16:creationId xmlns:a16="http://schemas.microsoft.com/office/drawing/2014/main" id="{395C55B0-1365-4207-8DB3-21275891349C}"/>
              </a:ext>
            </a:extLst>
          </p:cNvPr>
          <p:cNvSpPr>
            <a:spLocks noGrp="1" noChangeArrowheads="1"/>
          </p:cNvSpPr>
          <p:nvPr>
            <p:ph type="body" idx="4294967295"/>
          </p:nvPr>
        </p:nvSpPr>
        <p:spPr>
          <a:xfrm>
            <a:off x="457200" y="1412875"/>
            <a:ext cx="8229600" cy="4968875"/>
          </a:xfrm>
        </p:spPr>
        <p:txBody>
          <a:bodyPr>
            <a:normAutofit fontScale="92500"/>
          </a:bodyPr>
          <a:lstStyle/>
          <a:p>
            <a:pPr>
              <a:buFont typeface="Wingdings" panose="05000000000000000000" pitchFamily="2" charset="2"/>
              <a:buChar char="§"/>
            </a:pPr>
            <a:r>
              <a:rPr lang="en-US" altLang="en-US" dirty="0">
                <a:latin typeface="Agency FB" panose="020B0503020202020204" pitchFamily="34" charset="0"/>
              </a:rPr>
              <a:t>According to non-specialized dictionary:</a:t>
            </a:r>
          </a:p>
          <a:p>
            <a:endParaRPr lang="en-US" altLang="en-US" dirty="0">
              <a:latin typeface="Agency FB" panose="020B0503020202020204" pitchFamily="34" charset="0"/>
            </a:endParaRPr>
          </a:p>
          <a:p>
            <a:pPr lvl="1"/>
            <a:r>
              <a:rPr lang="en-US" altLang="en-US" dirty="0">
                <a:latin typeface="Agency FB" panose="020B0503020202020204" pitchFamily="34" charset="0"/>
              </a:rPr>
              <a:t>Something useful or valuable</a:t>
            </a:r>
          </a:p>
          <a:p>
            <a:pPr lvl="1"/>
            <a:r>
              <a:rPr lang="en-US" altLang="en-US" dirty="0">
                <a:latin typeface="Agency FB" panose="020B0503020202020204" pitchFamily="34" charset="0"/>
              </a:rPr>
              <a:t>A raw material or agricultural product that can be bought and sold</a:t>
            </a:r>
          </a:p>
          <a:p>
            <a:pPr>
              <a:buFontTx/>
              <a:buNone/>
            </a:pPr>
            <a:endParaRPr lang="en-US" altLang="en-US" dirty="0">
              <a:latin typeface="Agency FB" panose="020B0503020202020204" pitchFamily="34" charset="0"/>
            </a:endParaRPr>
          </a:p>
          <a:p>
            <a:pPr>
              <a:buFont typeface="Wingdings" panose="05000000000000000000" pitchFamily="2" charset="2"/>
              <a:buChar char="§"/>
            </a:pPr>
            <a:r>
              <a:rPr lang="en-US" altLang="en-US" dirty="0">
                <a:latin typeface="Agency FB" panose="020B0503020202020204" pitchFamily="34" charset="0"/>
              </a:rPr>
              <a:t>Specialized definition (GATT, Article XVI, Section b):</a:t>
            </a:r>
          </a:p>
          <a:p>
            <a:pPr>
              <a:buFontTx/>
              <a:buNone/>
            </a:pPr>
            <a:endParaRPr lang="en-US" altLang="en-US" dirty="0">
              <a:latin typeface="Agency FB" panose="020B0503020202020204" pitchFamily="34" charset="0"/>
            </a:endParaRPr>
          </a:p>
          <a:p>
            <a:pPr algn="ctr">
              <a:buFontTx/>
              <a:buNone/>
            </a:pPr>
            <a:r>
              <a:rPr lang="en-US" altLang="en-US" dirty="0">
                <a:latin typeface="Agency FB" panose="020B0503020202020204" pitchFamily="34" charset="0"/>
              </a:rPr>
              <a:t>	</a:t>
            </a:r>
            <a:r>
              <a:rPr lang="en-US" altLang="en-US" sz="2000" i="1" dirty="0">
                <a:latin typeface="Agency FB" panose="020B0503020202020204" pitchFamily="34" charset="0"/>
              </a:rPr>
              <a:t>Commodity or 'primary product is understood to be any product of farm, forest, or fishery, or any mineral, in its natural form or which has undergone such processing as is customary required to prepare it for marketing in substantial volume in international trade'</a:t>
            </a:r>
            <a:endParaRPr lang="en-GB" altLang="en-US" sz="2000" i="1" dirty="0">
              <a:latin typeface="Agency FB" panose="020B0503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A4ECC-1130-46CB-8E51-B22BFC5F0EC5}"/>
              </a:ext>
            </a:extLst>
          </p:cNvPr>
          <p:cNvSpPr>
            <a:spLocks noGrp="1"/>
          </p:cNvSpPr>
          <p:nvPr>
            <p:ph type="ctrTitle"/>
          </p:nvPr>
        </p:nvSpPr>
        <p:spPr>
          <a:xfrm>
            <a:off x="685800" y="1628801"/>
            <a:ext cx="7772400" cy="1971650"/>
          </a:xfrm>
          <a:solidFill>
            <a:schemeClr val="accent1"/>
          </a:solidFill>
        </p:spPr>
        <p:txBody>
          <a:bodyPr>
            <a:normAutofit/>
          </a:bodyPr>
          <a:lstStyle/>
          <a:p>
            <a:r>
              <a:rPr lang="fr-CH" b="1" dirty="0" err="1">
                <a:solidFill>
                  <a:schemeClr val="bg1"/>
                </a:solidFill>
                <a:latin typeface="Agency FB" panose="020B0503020202020204" pitchFamily="34" charset="0"/>
              </a:rPr>
              <a:t>Managing</a:t>
            </a:r>
            <a:r>
              <a:rPr lang="fr-CH" b="1" dirty="0">
                <a:solidFill>
                  <a:schemeClr val="bg1"/>
                </a:solidFill>
                <a:latin typeface="Agency FB" panose="020B0503020202020204" pitchFamily="34" charset="0"/>
              </a:rPr>
              <a:t> </a:t>
            </a:r>
            <a:r>
              <a:rPr lang="fr-CH" b="1" dirty="0" err="1">
                <a:solidFill>
                  <a:schemeClr val="bg1"/>
                </a:solidFill>
                <a:latin typeface="Agency FB" panose="020B0503020202020204" pitchFamily="34" charset="0"/>
              </a:rPr>
              <a:t>commodity</a:t>
            </a:r>
            <a:r>
              <a:rPr lang="fr-CH" b="1" dirty="0">
                <a:solidFill>
                  <a:schemeClr val="bg1"/>
                </a:solidFill>
                <a:latin typeface="Agency FB" panose="020B0503020202020204" pitchFamily="34" charset="0"/>
              </a:rPr>
              <a:t> </a:t>
            </a:r>
            <a:r>
              <a:rPr lang="fr-CH" b="1" dirty="0" err="1">
                <a:solidFill>
                  <a:schemeClr val="bg1"/>
                </a:solidFill>
                <a:latin typeface="Agency FB" panose="020B0503020202020204" pitchFamily="34" charset="0"/>
              </a:rPr>
              <a:t>price</a:t>
            </a:r>
            <a:r>
              <a:rPr lang="fr-CH" b="1" dirty="0">
                <a:solidFill>
                  <a:schemeClr val="bg1"/>
                </a:solidFill>
                <a:latin typeface="Agency FB" panose="020B0503020202020204" pitchFamily="34" charset="0"/>
              </a:rPr>
              <a:t> </a:t>
            </a:r>
            <a:r>
              <a:rPr lang="fr-CH" b="1" dirty="0" err="1">
                <a:solidFill>
                  <a:schemeClr val="bg1"/>
                </a:solidFill>
                <a:latin typeface="Agency FB" panose="020B0503020202020204" pitchFamily="34" charset="0"/>
              </a:rPr>
              <a:t>risk</a:t>
            </a:r>
            <a:br>
              <a:rPr lang="en-US" b="1" dirty="0">
                <a:solidFill>
                  <a:schemeClr val="bg1"/>
                </a:solidFill>
                <a:latin typeface="Agency FB" panose="020B0503020202020204" pitchFamily="34" charset="0"/>
              </a:rPr>
            </a:br>
            <a:endParaRPr lang="en-CH" b="1" dirty="0">
              <a:solidFill>
                <a:schemeClr val="bg1"/>
              </a:solidFill>
              <a:latin typeface="Agency FB" panose="020B0503020202020204" pitchFamily="34" charset="0"/>
            </a:endParaRPr>
          </a:p>
        </p:txBody>
      </p:sp>
      <p:sp>
        <p:nvSpPr>
          <p:cNvPr id="3" name="Subtitle 2">
            <a:extLst>
              <a:ext uri="{FF2B5EF4-FFF2-40B4-BE49-F238E27FC236}">
                <a16:creationId xmlns:a16="http://schemas.microsoft.com/office/drawing/2014/main" id="{EFA0F109-BE25-463B-A814-8DD82C63DFAC}"/>
              </a:ext>
            </a:extLst>
          </p:cNvPr>
          <p:cNvSpPr>
            <a:spLocks noGrp="1"/>
          </p:cNvSpPr>
          <p:nvPr>
            <p:ph type="subTitle" idx="1"/>
          </p:nvPr>
        </p:nvSpPr>
        <p:spPr>
          <a:xfrm>
            <a:off x="1371600" y="3861048"/>
            <a:ext cx="6400800" cy="1752600"/>
          </a:xfrm>
          <a:solidFill>
            <a:schemeClr val="accent1"/>
          </a:solidFill>
        </p:spPr>
        <p:txBody>
          <a:bodyPr/>
          <a:lstStyle/>
          <a:p>
            <a:endParaRPr lang="en-CH" dirty="0"/>
          </a:p>
        </p:txBody>
      </p:sp>
    </p:spTree>
    <p:extLst>
      <p:ext uri="{BB962C8B-B14F-4D97-AF65-F5344CB8AC3E}">
        <p14:creationId xmlns:p14="http://schemas.microsoft.com/office/powerpoint/2010/main" val="1565790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488" y="502104"/>
            <a:ext cx="8229600" cy="873125"/>
          </a:xfrm>
        </p:spPr>
        <p:txBody>
          <a:bodyPr>
            <a:normAutofit/>
          </a:bodyPr>
          <a:lstStyle/>
          <a:p>
            <a:r>
              <a:rPr lang="en-US" sz="4000" dirty="0">
                <a:latin typeface="Agency FB" panose="020B0503020202020204" pitchFamily="34" charset="0"/>
              </a:rPr>
              <a:t>Three major instruments</a:t>
            </a:r>
          </a:p>
        </p:txBody>
      </p:sp>
      <p:sp>
        <p:nvSpPr>
          <p:cNvPr id="3" name="Content Placeholder 2"/>
          <p:cNvSpPr>
            <a:spLocks noGrp="1"/>
          </p:cNvSpPr>
          <p:nvPr>
            <p:ph idx="1"/>
          </p:nvPr>
        </p:nvSpPr>
        <p:spPr>
          <a:xfrm>
            <a:off x="454306" y="1574800"/>
            <a:ext cx="8352928" cy="4968552"/>
          </a:xfrm>
        </p:spPr>
        <p:txBody>
          <a:bodyPr>
            <a:noAutofit/>
          </a:bodyPr>
          <a:lstStyle/>
          <a:p>
            <a:pPr lvl="0" eaLnBrk="0" hangingPunct="0">
              <a:buFont typeface="Wingdings" panose="05000000000000000000" pitchFamily="2" charset="2"/>
              <a:buChar char="§"/>
            </a:pPr>
            <a:r>
              <a:rPr lang="en-GB" dirty="0">
                <a:latin typeface="Agency FB" panose="020B0503020202020204" pitchFamily="34" charset="0"/>
              </a:rPr>
              <a:t>Revenue stabilization schemes</a:t>
            </a:r>
          </a:p>
          <a:p>
            <a:pPr marL="0" lvl="0" indent="0" eaLnBrk="0" hangingPunct="0">
              <a:buNone/>
            </a:pPr>
            <a:endParaRPr lang="en-GB" dirty="0">
              <a:latin typeface="Agency FB" panose="020B0503020202020204" pitchFamily="34" charset="0"/>
            </a:endParaRPr>
          </a:p>
          <a:p>
            <a:pPr lvl="0" eaLnBrk="0" hangingPunct="0">
              <a:buFont typeface="Wingdings" panose="05000000000000000000" pitchFamily="2" charset="2"/>
              <a:buChar char="§"/>
            </a:pPr>
            <a:r>
              <a:rPr lang="en-GB" dirty="0">
                <a:latin typeface="Agency FB" panose="020B0503020202020204" pitchFamily="34" charset="0"/>
              </a:rPr>
              <a:t>Financial market instruments</a:t>
            </a:r>
          </a:p>
          <a:p>
            <a:pPr marL="0" lvl="0" indent="0" eaLnBrk="0" hangingPunct="0">
              <a:buNone/>
            </a:pPr>
            <a:endParaRPr lang="en-GB" dirty="0">
              <a:latin typeface="Agency FB" panose="020B0503020202020204" pitchFamily="34" charset="0"/>
            </a:endParaRPr>
          </a:p>
          <a:p>
            <a:pPr lvl="0" eaLnBrk="0" hangingPunct="0">
              <a:buFont typeface="Wingdings" panose="05000000000000000000" pitchFamily="2" charset="2"/>
              <a:buChar char="§"/>
            </a:pPr>
            <a:r>
              <a:rPr lang="en-US" dirty="0">
                <a:latin typeface="Agency FB" panose="020B0503020202020204" pitchFamily="34" charset="0"/>
              </a:rPr>
              <a:t>Economic diversification</a:t>
            </a:r>
            <a:endParaRPr lang="en-GB" dirty="0">
              <a:latin typeface="Agency FB" panose="020B0503020202020204" pitchFamily="34" charset="0"/>
            </a:endParaRPr>
          </a:p>
        </p:txBody>
      </p:sp>
      <p:sp>
        <p:nvSpPr>
          <p:cNvPr id="4" name="Text Placeholder 6"/>
          <p:cNvSpPr txBox="1">
            <a:spLocks/>
          </p:cNvSpPr>
          <p:nvPr/>
        </p:nvSpPr>
        <p:spPr bwMode="auto">
          <a:xfrm>
            <a:off x="4932040" y="431800"/>
            <a:ext cx="358331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CDB87E"/>
              </a:buClr>
              <a:buNone/>
              <a:defRPr sz="1100" b="0" baseline="0">
                <a:solidFill>
                  <a:srgbClr val="CDB87E"/>
                </a:solidFill>
                <a:latin typeface="HelveticaNeueLT Std Med"/>
                <a:ea typeface="+mn-ea"/>
                <a:cs typeface="+mn-cs"/>
              </a:defRPr>
            </a:lvl1pPr>
            <a:lvl2pPr marL="742950" indent="-28575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altLang="en-US" kern="0" dirty="0">
                <a:latin typeface="HelveticaNeueLT Std Med" pitchFamily="34" charset="0"/>
              </a:rPr>
              <a:t>Recent developments in global commodity markets</a:t>
            </a:r>
          </a:p>
        </p:txBody>
      </p:sp>
    </p:spTree>
    <p:extLst>
      <p:ext uri="{BB962C8B-B14F-4D97-AF65-F5344CB8AC3E}">
        <p14:creationId xmlns:p14="http://schemas.microsoft.com/office/powerpoint/2010/main" val="14304977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488" y="502104"/>
            <a:ext cx="8229600" cy="873125"/>
          </a:xfrm>
        </p:spPr>
        <p:txBody>
          <a:bodyPr>
            <a:normAutofit/>
          </a:bodyPr>
          <a:lstStyle/>
          <a:p>
            <a:r>
              <a:rPr lang="en-US" dirty="0">
                <a:latin typeface="Agency FB" panose="020B0503020202020204" pitchFamily="34" charset="0"/>
              </a:rPr>
              <a:t>International commodity agreements</a:t>
            </a:r>
          </a:p>
        </p:txBody>
      </p:sp>
      <p:sp>
        <p:nvSpPr>
          <p:cNvPr id="3" name="Content Placeholder 2"/>
          <p:cNvSpPr>
            <a:spLocks noGrp="1"/>
          </p:cNvSpPr>
          <p:nvPr>
            <p:ph idx="1"/>
          </p:nvPr>
        </p:nvSpPr>
        <p:spPr>
          <a:xfrm>
            <a:off x="454306" y="1574800"/>
            <a:ext cx="8352928" cy="4968552"/>
          </a:xfrm>
        </p:spPr>
        <p:txBody>
          <a:bodyPr>
            <a:noAutofit/>
          </a:bodyPr>
          <a:lstStyle/>
          <a:p>
            <a:pPr lvl="0" eaLnBrk="0" hangingPunct="0">
              <a:buFont typeface="Wingdings" panose="05000000000000000000" pitchFamily="2" charset="2"/>
              <a:buChar char="§"/>
            </a:pPr>
            <a:r>
              <a:rPr lang="en-GB" dirty="0">
                <a:latin typeface="Agency FB" panose="020B0503020202020204" pitchFamily="34" charset="0"/>
              </a:rPr>
              <a:t>ICAs for sugar, coffee, cocoa and natural rubber</a:t>
            </a:r>
          </a:p>
          <a:p>
            <a:pPr marL="0" lvl="0" indent="0" eaLnBrk="0" hangingPunct="0">
              <a:buNone/>
            </a:pPr>
            <a:endParaRPr lang="en-GB" dirty="0">
              <a:latin typeface="Agency FB" panose="020B0503020202020204" pitchFamily="34" charset="0"/>
            </a:endParaRPr>
          </a:p>
          <a:p>
            <a:pPr lvl="0" eaLnBrk="0" hangingPunct="0">
              <a:buFont typeface="Wingdings" panose="05000000000000000000" pitchFamily="2" charset="2"/>
              <a:buChar char="§"/>
            </a:pPr>
            <a:r>
              <a:rPr lang="en-GB" dirty="0">
                <a:latin typeface="Agency FB" panose="020B0503020202020204" pitchFamily="34" charset="0"/>
              </a:rPr>
              <a:t>Objective: Stabilize prices by quotas &amp; buffer stock</a:t>
            </a:r>
          </a:p>
          <a:p>
            <a:pPr marL="0" lvl="0" indent="0" eaLnBrk="0" hangingPunct="0">
              <a:buNone/>
            </a:pPr>
            <a:endParaRPr lang="en-GB" dirty="0">
              <a:latin typeface="Agency FB" panose="020B0503020202020204" pitchFamily="34" charset="0"/>
            </a:endParaRPr>
          </a:p>
          <a:p>
            <a:pPr lvl="0" eaLnBrk="0" hangingPunct="0">
              <a:buFont typeface="Wingdings" panose="05000000000000000000" pitchFamily="2" charset="2"/>
              <a:buChar char="§"/>
            </a:pPr>
            <a:r>
              <a:rPr lang="en-US" dirty="0">
                <a:latin typeface="Agency FB" panose="020B0503020202020204" pitchFamily="34" charset="0"/>
              </a:rPr>
              <a:t>Dismantled or ceased to intervene in market in 1980s &amp; 1990s</a:t>
            </a:r>
          </a:p>
          <a:p>
            <a:pPr marL="0" lvl="0" indent="0" eaLnBrk="0" hangingPunct="0">
              <a:buNone/>
            </a:pPr>
            <a:endParaRPr lang="en-US" dirty="0">
              <a:latin typeface="Agency FB" panose="020B0503020202020204" pitchFamily="34" charset="0"/>
            </a:endParaRPr>
          </a:p>
          <a:p>
            <a:pPr lvl="0" eaLnBrk="0" hangingPunct="0">
              <a:buFont typeface="Wingdings" panose="05000000000000000000" pitchFamily="2" charset="2"/>
              <a:buChar char="§"/>
            </a:pPr>
            <a:r>
              <a:rPr lang="en-US" dirty="0">
                <a:latin typeface="Agency FB" panose="020B0503020202020204" pitchFamily="34" charset="0"/>
              </a:rPr>
              <a:t>Also agricultural marketing boards abolished or scaled back</a:t>
            </a:r>
            <a:endParaRPr lang="en-GB" dirty="0">
              <a:latin typeface="Agency FB" panose="020B0503020202020204" pitchFamily="34" charset="0"/>
            </a:endParaRPr>
          </a:p>
        </p:txBody>
      </p:sp>
      <p:sp>
        <p:nvSpPr>
          <p:cNvPr id="4" name="Text Placeholder 6"/>
          <p:cNvSpPr txBox="1">
            <a:spLocks/>
          </p:cNvSpPr>
          <p:nvPr/>
        </p:nvSpPr>
        <p:spPr bwMode="auto">
          <a:xfrm>
            <a:off x="4932040" y="431800"/>
            <a:ext cx="358331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CDB87E"/>
              </a:buClr>
              <a:buNone/>
              <a:defRPr sz="1100" b="0" baseline="0">
                <a:solidFill>
                  <a:srgbClr val="CDB87E"/>
                </a:solidFill>
                <a:latin typeface="HelveticaNeueLT Std Med"/>
                <a:ea typeface="+mn-ea"/>
                <a:cs typeface="+mn-cs"/>
              </a:defRPr>
            </a:lvl1pPr>
            <a:lvl2pPr marL="742950" indent="-28575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altLang="en-US" kern="0" dirty="0">
                <a:latin typeface="HelveticaNeueLT Std Med" pitchFamily="34" charset="0"/>
              </a:rPr>
              <a:t>Recent developments in global commodity markets</a:t>
            </a:r>
          </a:p>
        </p:txBody>
      </p:sp>
    </p:spTree>
    <p:extLst>
      <p:ext uri="{BB962C8B-B14F-4D97-AF65-F5344CB8AC3E}">
        <p14:creationId xmlns:p14="http://schemas.microsoft.com/office/powerpoint/2010/main" val="26929183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9" y="566737"/>
            <a:ext cx="8229600" cy="873125"/>
          </a:xfrm>
        </p:spPr>
        <p:txBody>
          <a:bodyPr>
            <a:normAutofit/>
          </a:bodyPr>
          <a:lstStyle/>
          <a:p>
            <a:r>
              <a:rPr lang="en-US" sz="4000" dirty="0">
                <a:latin typeface="Agency FB" panose="020B0503020202020204" pitchFamily="34" charset="0"/>
              </a:rPr>
              <a:t>Commodity SWFs and precautionary saving </a:t>
            </a:r>
            <a:endParaRPr lang="en-GB" sz="4000" dirty="0">
              <a:latin typeface="Agency FB" panose="020B0503020202020204" pitchFamily="34" charset="0"/>
            </a:endParaRPr>
          </a:p>
        </p:txBody>
      </p:sp>
      <p:sp>
        <p:nvSpPr>
          <p:cNvPr id="3" name="Content Placeholder 2"/>
          <p:cNvSpPr>
            <a:spLocks noGrp="1"/>
          </p:cNvSpPr>
          <p:nvPr>
            <p:ph idx="1"/>
          </p:nvPr>
        </p:nvSpPr>
        <p:spPr>
          <a:xfrm>
            <a:off x="473015" y="1464904"/>
            <a:ext cx="8352928" cy="4968552"/>
          </a:xfrm>
        </p:spPr>
        <p:txBody>
          <a:bodyPr>
            <a:noAutofit/>
          </a:bodyPr>
          <a:lstStyle/>
          <a:p>
            <a:pPr lvl="0" eaLnBrk="0" hangingPunct="0">
              <a:buFont typeface="Wingdings" panose="05000000000000000000" pitchFamily="2" charset="2"/>
              <a:buChar char="§"/>
            </a:pPr>
            <a:r>
              <a:rPr lang="en-US" sz="2800" dirty="0">
                <a:latin typeface="Agency FB" panose="020B0503020202020204" pitchFamily="34" charset="0"/>
              </a:rPr>
              <a:t>Accumulate savings during periods of high prices to enhance resilience during times of low prices</a:t>
            </a:r>
          </a:p>
          <a:p>
            <a:pPr marL="0" lvl="0" indent="0" eaLnBrk="0" hangingPunct="0">
              <a:buNone/>
            </a:pPr>
            <a:endParaRPr lang="en-US" sz="2800" dirty="0">
              <a:latin typeface="Agency FB" panose="020B0503020202020204" pitchFamily="34" charset="0"/>
            </a:endParaRPr>
          </a:p>
          <a:p>
            <a:pPr lvl="0" eaLnBrk="0" hangingPunct="0">
              <a:buFont typeface="Wingdings" panose="05000000000000000000" pitchFamily="2" charset="2"/>
              <a:buChar char="§"/>
            </a:pPr>
            <a:r>
              <a:rPr lang="en-US" sz="2800" dirty="0">
                <a:latin typeface="Agency FB" panose="020B0503020202020204" pitchFamily="34" charset="0"/>
              </a:rPr>
              <a:t>Stabilization</a:t>
            </a:r>
          </a:p>
          <a:p>
            <a:pPr lvl="1" eaLnBrk="0" hangingPunct="0"/>
            <a:r>
              <a:rPr lang="en-US" sz="2400" dirty="0">
                <a:latin typeface="Agency FB" panose="020B0503020202020204" pitchFamily="34" charset="0"/>
              </a:rPr>
              <a:t>shield budget from shocks and volatility of commodity revenue </a:t>
            </a:r>
          </a:p>
          <a:p>
            <a:pPr lvl="1" eaLnBrk="0" hangingPunct="0"/>
            <a:r>
              <a:rPr lang="en-US" sz="2400" dirty="0">
                <a:latin typeface="Agency FB" panose="020B0503020202020204" pitchFamily="34" charset="0"/>
              </a:rPr>
              <a:t>support countercyclical fiscal policy rules</a:t>
            </a:r>
          </a:p>
          <a:p>
            <a:pPr marL="457200" lvl="1" indent="0" eaLnBrk="0" hangingPunct="0">
              <a:buNone/>
            </a:pPr>
            <a:endParaRPr lang="en-US" sz="2400" dirty="0">
              <a:latin typeface="Agency FB" panose="020B0503020202020204" pitchFamily="34" charset="0"/>
            </a:endParaRPr>
          </a:p>
          <a:p>
            <a:pPr lvl="0" eaLnBrk="0" hangingPunct="0">
              <a:buFont typeface="Wingdings" panose="05000000000000000000" pitchFamily="2" charset="2"/>
              <a:buChar char="§"/>
            </a:pPr>
            <a:r>
              <a:rPr lang="en-US" sz="2800" dirty="0">
                <a:latin typeface="Agency FB" panose="020B0503020202020204" pitchFamily="34" charset="0"/>
              </a:rPr>
              <a:t>Saving</a:t>
            </a:r>
          </a:p>
          <a:p>
            <a:pPr lvl="1" eaLnBrk="0" hangingPunct="0"/>
            <a:r>
              <a:rPr lang="en-US" sz="2400" dirty="0">
                <a:latin typeface="Agency FB" panose="020B0503020202020204" pitchFamily="34" charset="0"/>
              </a:rPr>
              <a:t>risk management through diversification of assets</a:t>
            </a:r>
          </a:p>
          <a:p>
            <a:pPr lvl="1" eaLnBrk="0" hangingPunct="0"/>
            <a:r>
              <a:rPr lang="en-US" sz="2400" dirty="0">
                <a:latin typeface="Agency FB" panose="020B0503020202020204" pitchFamily="34" charset="0"/>
              </a:rPr>
              <a:t>accumulation of assets improves net debt position, reducing financing cost</a:t>
            </a:r>
            <a:r>
              <a:rPr lang="en-US" sz="2000" dirty="0">
                <a:latin typeface="Agency FB" panose="020B0503020202020204" pitchFamily="34" charset="0"/>
              </a:rPr>
              <a:t>s</a:t>
            </a:r>
            <a:endParaRPr lang="en-GB" sz="2000" dirty="0">
              <a:latin typeface="Agency FB" panose="020B0503020202020204" pitchFamily="34" charset="0"/>
            </a:endParaRPr>
          </a:p>
          <a:p>
            <a:pPr marL="0" lvl="0" indent="0" eaLnBrk="0" hangingPunct="0">
              <a:buNone/>
            </a:pPr>
            <a:endParaRPr lang="en-GB" dirty="0"/>
          </a:p>
        </p:txBody>
      </p:sp>
      <p:sp>
        <p:nvSpPr>
          <p:cNvPr id="4" name="Text Placeholder 6"/>
          <p:cNvSpPr txBox="1">
            <a:spLocks/>
          </p:cNvSpPr>
          <p:nvPr/>
        </p:nvSpPr>
        <p:spPr bwMode="auto">
          <a:xfrm>
            <a:off x="4932040" y="431800"/>
            <a:ext cx="358331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CDB87E"/>
              </a:buClr>
              <a:buNone/>
              <a:defRPr sz="1100" b="0" baseline="0">
                <a:solidFill>
                  <a:srgbClr val="CDB87E"/>
                </a:solidFill>
                <a:latin typeface="HelveticaNeueLT Std Med"/>
                <a:ea typeface="+mn-ea"/>
                <a:cs typeface="+mn-cs"/>
              </a:defRPr>
            </a:lvl1pPr>
            <a:lvl2pPr marL="742950" indent="-28575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altLang="en-US" kern="0" dirty="0">
                <a:latin typeface="HelveticaNeueLT Std Med" pitchFamily="34" charset="0"/>
              </a:rPr>
              <a:t>Recent developments in global commodity markets</a:t>
            </a:r>
          </a:p>
        </p:txBody>
      </p:sp>
    </p:spTree>
    <p:extLst>
      <p:ext uri="{BB962C8B-B14F-4D97-AF65-F5344CB8AC3E}">
        <p14:creationId xmlns:p14="http://schemas.microsoft.com/office/powerpoint/2010/main" val="20903562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1800"/>
            <a:ext cx="9144000" cy="873125"/>
          </a:xfrm>
        </p:spPr>
        <p:txBody>
          <a:bodyPr>
            <a:normAutofit/>
          </a:bodyPr>
          <a:lstStyle/>
          <a:p>
            <a:r>
              <a:rPr lang="en-US" sz="3200" dirty="0">
                <a:latin typeface="Agency FB" panose="020B0503020202020204" pitchFamily="34" charset="0"/>
              </a:rPr>
              <a:t>Financial instruments to hedge commodity price risk</a:t>
            </a:r>
            <a:endParaRPr lang="en-GB" sz="3200" dirty="0">
              <a:latin typeface="Agency FB" panose="020B0503020202020204" pitchFamily="34" charset="0"/>
            </a:endParaRPr>
          </a:p>
        </p:txBody>
      </p:sp>
      <p:sp>
        <p:nvSpPr>
          <p:cNvPr id="3" name="Content Placeholder 2"/>
          <p:cNvSpPr>
            <a:spLocks noGrp="1"/>
          </p:cNvSpPr>
          <p:nvPr>
            <p:ph idx="1"/>
          </p:nvPr>
        </p:nvSpPr>
        <p:spPr>
          <a:xfrm>
            <a:off x="467544" y="1403697"/>
            <a:ext cx="8352928" cy="5022503"/>
          </a:xfrm>
        </p:spPr>
        <p:txBody>
          <a:bodyPr>
            <a:noAutofit/>
          </a:bodyPr>
          <a:lstStyle/>
          <a:p>
            <a:pPr lvl="0" eaLnBrk="0" hangingPunct="0">
              <a:buFont typeface="Wingdings" panose="05000000000000000000" pitchFamily="2" charset="2"/>
              <a:buChar char="§"/>
            </a:pPr>
            <a:r>
              <a:rPr lang="en-GB" sz="2800" b="1" dirty="0">
                <a:latin typeface="Agency FB" panose="020B0503020202020204" pitchFamily="34" charset="0"/>
              </a:rPr>
              <a:t>Futures</a:t>
            </a:r>
            <a:r>
              <a:rPr lang="en-GB" sz="2800" dirty="0">
                <a:latin typeface="Agency FB" panose="020B0503020202020204" pitchFamily="34" charset="0"/>
              </a:rPr>
              <a:t> - standardized, exchange-traded </a:t>
            </a:r>
            <a:r>
              <a:rPr lang="en-US" sz="2800" dirty="0">
                <a:latin typeface="Agency FB" panose="020B0503020202020204" pitchFamily="34" charset="0"/>
              </a:rPr>
              <a:t>contracts to buy or sell a commodity at a specified future date</a:t>
            </a:r>
          </a:p>
          <a:p>
            <a:pPr marL="0" lvl="0" indent="0" eaLnBrk="0" hangingPunct="0">
              <a:buNone/>
            </a:pPr>
            <a:endParaRPr lang="en-GB" sz="2800" dirty="0">
              <a:latin typeface="Agency FB" panose="020B0503020202020204" pitchFamily="34" charset="0"/>
            </a:endParaRPr>
          </a:p>
          <a:p>
            <a:pPr lvl="0" eaLnBrk="0" hangingPunct="0">
              <a:buFont typeface="Wingdings" panose="05000000000000000000" pitchFamily="2" charset="2"/>
              <a:buChar char="§"/>
            </a:pPr>
            <a:r>
              <a:rPr lang="en-GB" sz="2800" b="1" dirty="0">
                <a:latin typeface="Agency FB" panose="020B0503020202020204" pitchFamily="34" charset="0"/>
              </a:rPr>
              <a:t>Forward contracts </a:t>
            </a:r>
            <a:r>
              <a:rPr lang="en-GB" sz="2800" dirty="0">
                <a:latin typeface="Agency FB" panose="020B0503020202020204" pitchFamily="34" charset="0"/>
              </a:rPr>
              <a:t>- </a:t>
            </a:r>
            <a:r>
              <a:rPr lang="en-US" sz="2800" dirty="0">
                <a:latin typeface="Agency FB" panose="020B0503020202020204" pitchFamily="34" charset="0"/>
              </a:rPr>
              <a:t>non-standardized, generally OTC-traded agreement of a future sale of a commodity</a:t>
            </a:r>
          </a:p>
          <a:p>
            <a:pPr marL="0" lvl="0" indent="0" eaLnBrk="0" hangingPunct="0">
              <a:buNone/>
            </a:pPr>
            <a:endParaRPr lang="en-US" sz="2800" dirty="0">
              <a:latin typeface="Agency FB" panose="020B0503020202020204" pitchFamily="34" charset="0"/>
            </a:endParaRPr>
          </a:p>
          <a:p>
            <a:pPr lvl="0" eaLnBrk="0" hangingPunct="0">
              <a:buFont typeface="Wingdings" panose="05000000000000000000" pitchFamily="2" charset="2"/>
              <a:buChar char="§"/>
            </a:pPr>
            <a:r>
              <a:rPr lang="en-GB" sz="2800" b="1" dirty="0">
                <a:latin typeface="Agency FB" panose="020B0503020202020204" pitchFamily="34" charset="0"/>
              </a:rPr>
              <a:t>Options</a:t>
            </a:r>
            <a:r>
              <a:rPr lang="en-GB" sz="2800" dirty="0">
                <a:latin typeface="Agency FB" panose="020B0503020202020204" pitchFamily="34" charset="0"/>
              </a:rPr>
              <a:t> - Right but not an obligation to buy </a:t>
            </a:r>
            <a:r>
              <a:rPr lang="en-US" sz="2800" dirty="0">
                <a:latin typeface="Agency FB" panose="020B0503020202020204" pitchFamily="34" charset="0"/>
              </a:rPr>
              <a:t>or sell a commodity at a pre-specified price</a:t>
            </a:r>
          </a:p>
          <a:p>
            <a:pPr marL="0" lvl="0" indent="0" eaLnBrk="0" hangingPunct="0">
              <a:buNone/>
            </a:pPr>
            <a:endParaRPr lang="en-GB" sz="2800" dirty="0">
              <a:latin typeface="Agency FB" panose="020B0503020202020204" pitchFamily="34" charset="0"/>
            </a:endParaRPr>
          </a:p>
          <a:p>
            <a:pPr lvl="0" eaLnBrk="0" hangingPunct="0">
              <a:buFont typeface="Wingdings" panose="05000000000000000000" pitchFamily="2" charset="2"/>
              <a:buChar char="§"/>
            </a:pPr>
            <a:r>
              <a:rPr lang="en-GB" sz="2800" b="1" dirty="0">
                <a:latin typeface="Agency FB" panose="020B0503020202020204" pitchFamily="34" charset="0"/>
              </a:rPr>
              <a:t>Swaps</a:t>
            </a:r>
            <a:r>
              <a:rPr lang="en-GB" sz="2800" dirty="0">
                <a:latin typeface="Agency FB" panose="020B0503020202020204" pitchFamily="34" charset="0"/>
              </a:rPr>
              <a:t> - exchange of </a:t>
            </a:r>
            <a:r>
              <a:rPr lang="en-US" sz="2800" dirty="0">
                <a:latin typeface="Agency FB" panose="020B0503020202020204" pitchFamily="34" charset="0"/>
              </a:rPr>
              <a:t>cash flows based on the price of a commodity</a:t>
            </a:r>
            <a:endParaRPr lang="en-GB" sz="2800" dirty="0">
              <a:latin typeface="Agency FB" panose="020B0503020202020204" pitchFamily="34" charset="0"/>
            </a:endParaRPr>
          </a:p>
          <a:p>
            <a:pPr marL="0" lvl="0" indent="0" eaLnBrk="0" hangingPunct="0">
              <a:buNone/>
            </a:pPr>
            <a:endParaRPr lang="en-GB" dirty="0"/>
          </a:p>
        </p:txBody>
      </p:sp>
      <p:sp>
        <p:nvSpPr>
          <p:cNvPr id="4" name="Text Placeholder 6"/>
          <p:cNvSpPr txBox="1">
            <a:spLocks/>
          </p:cNvSpPr>
          <p:nvPr/>
        </p:nvSpPr>
        <p:spPr bwMode="auto">
          <a:xfrm>
            <a:off x="4932040" y="431800"/>
            <a:ext cx="358331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CDB87E"/>
              </a:buClr>
              <a:buNone/>
              <a:defRPr sz="1100" b="0" baseline="0">
                <a:solidFill>
                  <a:srgbClr val="CDB87E"/>
                </a:solidFill>
                <a:latin typeface="HelveticaNeueLT Std Med"/>
                <a:ea typeface="+mn-ea"/>
                <a:cs typeface="+mn-cs"/>
              </a:defRPr>
            </a:lvl1pPr>
            <a:lvl2pPr marL="742950" indent="-28575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altLang="en-US" kern="0" dirty="0">
                <a:latin typeface="HelveticaNeueLT Std Med" pitchFamily="34" charset="0"/>
              </a:rPr>
              <a:t>Recent developments in global commodity markets</a:t>
            </a:r>
          </a:p>
        </p:txBody>
      </p:sp>
    </p:spTree>
    <p:extLst>
      <p:ext uri="{BB962C8B-B14F-4D97-AF65-F5344CB8AC3E}">
        <p14:creationId xmlns:p14="http://schemas.microsoft.com/office/powerpoint/2010/main" val="24003093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488020"/>
            <a:ext cx="8568952" cy="873125"/>
          </a:xfrm>
        </p:spPr>
        <p:txBody>
          <a:bodyPr>
            <a:normAutofit/>
          </a:bodyPr>
          <a:lstStyle/>
          <a:p>
            <a:r>
              <a:rPr lang="en-US" sz="3200" dirty="0">
                <a:latin typeface="Agency FB" panose="020B0503020202020204" pitchFamily="34" charset="0"/>
              </a:rPr>
              <a:t>Financial instruments to hedge commodity price risk</a:t>
            </a:r>
            <a:endParaRPr lang="en-GB" sz="3200" dirty="0">
              <a:latin typeface="Agency FB" panose="020B0503020202020204" pitchFamily="34" charset="0"/>
            </a:endParaRPr>
          </a:p>
        </p:txBody>
      </p:sp>
      <p:sp>
        <p:nvSpPr>
          <p:cNvPr id="3" name="Content Placeholder 2"/>
          <p:cNvSpPr>
            <a:spLocks noGrp="1"/>
          </p:cNvSpPr>
          <p:nvPr>
            <p:ph idx="1"/>
          </p:nvPr>
        </p:nvSpPr>
        <p:spPr>
          <a:xfrm>
            <a:off x="395536" y="1376832"/>
            <a:ext cx="8352928" cy="5049368"/>
          </a:xfrm>
        </p:spPr>
        <p:txBody>
          <a:bodyPr>
            <a:noAutofit/>
          </a:bodyPr>
          <a:lstStyle/>
          <a:p>
            <a:pPr lvl="0" eaLnBrk="0" hangingPunct="0">
              <a:buFont typeface="Wingdings" panose="05000000000000000000" pitchFamily="2" charset="2"/>
              <a:buChar char="§"/>
            </a:pPr>
            <a:r>
              <a:rPr lang="en-US" sz="2800" dirty="0">
                <a:latin typeface="Agency FB" panose="020B0503020202020204" pitchFamily="34" charset="0"/>
              </a:rPr>
              <a:t>Use financial instruments to hedge commodity price risk not widespread in CDDCs</a:t>
            </a:r>
          </a:p>
          <a:p>
            <a:pPr marL="0" lvl="0" indent="0" eaLnBrk="0" hangingPunct="0">
              <a:buNone/>
            </a:pPr>
            <a:endParaRPr lang="en-US" sz="2800" dirty="0">
              <a:latin typeface="Agency FB" panose="020B0503020202020204" pitchFamily="34" charset="0"/>
            </a:endParaRPr>
          </a:p>
          <a:p>
            <a:pPr lvl="0" eaLnBrk="0" hangingPunct="0">
              <a:buFont typeface="Wingdings" panose="05000000000000000000" pitchFamily="2" charset="2"/>
              <a:buChar char="§"/>
            </a:pPr>
            <a:r>
              <a:rPr lang="en-US" sz="2800" dirty="0">
                <a:latin typeface="Agency FB" panose="020B0503020202020204" pitchFamily="34" charset="0"/>
              </a:rPr>
              <a:t>A few examples for commodity exporters</a:t>
            </a:r>
          </a:p>
          <a:p>
            <a:pPr lvl="1" eaLnBrk="0" hangingPunct="0"/>
            <a:r>
              <a:rPr lang="en-US" sz="2400" dirty="0">
                <a:latin typeface="Agency FB" panose="020B0503020202020204" pitchFamily="34" charset="0"/>
              </a:rPr>
              <a:t>Mexico oil hedge</a:t>
            </a:r>
          </a:p>
          <a:p>
            <a:pPr lvl="1" eaLnBrk="0" hangingPunct="0"/>
            <a:r>
              <a:rPr lang="en-US" sz="2400" dirty="0">
                <a:latin typeface="Agency FB" panose="020B0503020202020204" pitchFamily="34" charset="0"/>
              </a:rPr>
              <a:t>Petrobras oil hedge</a:t>
            </a:r>
          </a:p>
          <a:p>
            <a:pPr lvl="1" eaLnBrk="0" hangingPunct="0"/>
            <a:r>
              <a:rPr lang="en-US" sz="2400" dirty="0" err="1">
                <a:latin typeface="Agency FB" panose="020B0503020202020204" pitchFamily="34" charset="0"/>
              </a:rPr>
              <a:t>Codelco</a:t>
            </a:r>
            <a:r>
              <a:rPr lang="en-US" sz="2400" dirty="0">
                <a:latin typeface="Agency FB" panose="020B0503020202020204" pitchFamily="34" charset="0"/>
              </a:rPr>
              <a:t> copper hedge</a:t>
            </a:r>
          </a:p>
          <a:p>
            <a:pPr marL="457200" lvl="1" indent="0" eaLnBrk="0" hangingPunct="0">
              <a:buNone/>
            </a:pPr>
            <a:endParaRPr lang="en-US" sz="2000" dirty="0">
              <a:latin typeface="Agency FB" panose="020B0503020202020204" pitchFamily="34" charset="0"/>
            </a:endParaRPr>
          </a:p>
          <a:p>
            <a:pPr eaLnBrk="0" hangingPunct="0">
              <a:buFont typeface="Wingdings" panose="05000000000000000000" pitchFamily="2" charset="2"/>
              <a:buChar char="§"/>
            </a:pPr>
            <a:r>
              <a:rPr lang="en-US" sz="2800" dirty="0">
                <a:latin typeface="Agency FB" panose="020B0503020202020204" pitchFamily="34" charset="0"/>
              </a:rPr>
              <a:t>Commodity importers use financial instruments to hedge price risk</a:t>
            </a:r>
          </a:p>
          <a:p>
            <a:pPr lvl="1" eaLnBrk="0" hangingPunct="0"/>
            <a:r>
              <a:rPr lang="en-US" sz="2400" dirty="0">
                <a:latin typeface="Agency FB" panose="020B0503020202020204" pitchFamily="34" charset="0"/>
              </a:rPr>
              <a:t>Ghana, Jamaica, Morocco, Uruguay oil hedge</a:t>
            </a:r>
          </a:p>
          <a:p>
            <a:pPr lvl="1" eaLnBrk="0" hangingPunct="0"/>
            <a:r>
              <a:rPr lang="en-US" sz="2400" dirty="0">
                <a:latin typeface="Agency FB" panose="020B0503020202020204" pitchFamily="34" charset="0"/>
              </a:rPr>
              <a:t>Malawi maize hedge</a:t>
            </a:r>
          </a:p>
        </p:txBody>
      </p:sp>
      <p:sp>
        <p:nvSpPr>
          <p:cNvPr id="4" name="Text Placeholder 6"/>
          <p:cNvSpPr txBox="1">
            <a:spLocks/>
          </p:cNvSpPr>
          <p:nvPr/>
        </p:nvSpPr>
        <p:spPr bwMode="auto">
          <a:xfrm>
            <a:off x="4932040" y="431800"/>
            <a:ext cx="358331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CDB87E"/>
              </a:buClr>
              <a:buNone/>
              <a:defRPr sz="1100" b="0" baseline="0">
                <a:solidFill>
                  <a:srgbClr val="CDB87E"/>
                </a:solidFill>
                <a:latin typeface="HelveticaNeueLT Std Med"/>
                <a:ea typeface="+mn-ea"/>
                <a:cs typeface="+mn-cs"/>
              </a:defRPr>
            </a:lvl1pPr>
            <a:lvl2pPr marL="742950" indent="-28575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altLang="en-US" kern="0" dirty="0">
                <a:latin typeface="HelveticaNeueLT Std Med" pitchFamily="34" charset="0"/>
              </a:rPr>
              <a:t>Recent developments in global commodity markets</a:t>
            </a:r>
          </a:p>
        </p:txBody>
      </p:sp>
    </p:spTree>
    <p:extLst>
      <p:ext uri="{BB962C8B-B14F-4D97-AF65-F5344CB8AC3E}">
        <p14:creationId xmlns:p14="http://schemas.microsoft.com/office/powerpoint/2010/main" val="3316251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872" y="431800"/>
            <a:ext cx="7056784" cy="873125"/>
          </a:xfrm>
        </p:spPr>
        <p:txBody>
          <a:bodyPr>
            <a:normAutofit/>
          </a:bodyPr>
          <a:lstStyle/>
          <a:p>
            <a:r>
              <a:rPr lang="en-US" sz="3600" dirty="0">
                <a:latin typeface="Agency FB" panose="020B0503020202020204" pitchFamily="34" charset="0"/>
              </a:rPr>
              <a:t>Example: Mexican oil hedge </a:t>
            </a:r>
            <a:r>
              <a:rPr lang="en-US" sz="3600" dirty="0" err="1">
                <a:latin typeface="Agency FB" panose="020B0503020202020204" pitchFamily="34" charset="0"/>
              </a:rPr>
              <a:t>programme</a:t>
            </a:r>
            <a:endParaRPr lang="en-GB" sz="3600" dirty="0">
              <a:latin typeface="Agency FB" panose="020B0503020202020204" pitchFamily="34" charset="0"/>
            </a:endParaRPr>
          </a:p>
        </p:txBody>
      </p:sp>
      <p:sp>
        <p:nvSpPr>
          <p:cNvPr id="3" name="Content Placeholder 2"/>
          <p:cNvSpPr>
            <a:spLocks noGrp="1"/>
          </p:cNvSpPr>
          <p:nvPr>
            <p:ph idx="1"/>
          </p:nvPr>
        </p:nvSpPr>
        <p:spPr>
          <a:xfrm>
            <a:off x="485800" y="1280786"/>
            <a:ext cx="8352928" cy="4956525"/>
          </a:xfrm>
        </p:spPr>
        <p:txBody>
          <a:bodyPr>
            <a:noAutofit/>
          </a:bodyPr>
          <a:lstStyle/>
          <a:p>
            <a:pPr lvl="0" eaLnBrk="0" hangingPunct="0">
              <a:buFont typeface="Wingdings" panose="05000000000000000000" pitchFamily="2" charset="2"/>
              <a:buChar char="§"/>
            </a:pPr>
            <a:r>
              <a:rPr lang="en-US" sz="2800" dirty="0">
                <a:latin typeface="Agency FB" panose="020B0503020202020204" pitchFamily="34" charset="0"/>
              </a:rPr>
              <a:t>Mexico used derivatives (options) to hedge price of oil exports since 2000; seen as world's largest sovereign derivates trade</a:t>
            </a:r>
          </a:p>
          <a:p>
            <a:pPr marL="0" lvl="0" indent="0" eaLnBrk="0" hangingPunct="0">
              <a:buNone/>
            </a:pPr>
            <a:endParaRPr lang="en-US" sz="2800" dirty="0">
              <a:latin typeface="Agency FB" panose="020B0503020202020204" pitchFamily="34" charset="0"/>
            </a:endParaRPr>
          </a:p>
          <a:p>
            <a:pPr eaLnBrk="0" hangingPunct="0">
              <a:buFont typeface="Wingdings" panose="05000000000000000000" pitchFamily="2" charset="2"/>
              <a:buChar char="§"/>
            </a:pPr>
            <a:r>
              <a:rPr lang="en-US" sz="2800" dirty="0">
                <a:latin typeface="Agency FB" panose="020B0503020202020204" pitchFamily="34" charset="0"/>
              </a:rPr>
              <a:t>Options exercised 3 times: 2009 (payout: $5 billion), 2015 ($6.4 billion) and 2016 ($2.7 billion)</a:t>
            </a:r>
          </a:p>
          <a:p>
            <a:pPr marL="0" indent="0" eaLnBrk="0" hangingPunct="0">
              <a:buNone/>
            </a:pPr>
            <a:endParaRPr lang="fr-CH" sz="2800" dirty="0">
              <a:latin typeface="Agency FB" panose="020B0503020202020204" pitchFamily="34" charset="0"/>
            </a:endParaRPr>
          </a:p>
          <a:p>
            <a:pPr eaLnBrk="0" hangingPunct="0">
              <a:buFont typeface="Wingdings" panose="05000000000000000000" pitchFamily="2" charset="2"/>
              <a:buChar char="§"/>
            </a:pPr>
            <a:r>
              <a:rPr lang="en-US" sz="2800" dirty="0">
                <a:latin typeface="Agency FB" panose="020B0503020202020204" pitchFamily="34" charset="0"/>
              </a:rPr>
              <a:t>For 2019, Mexico placed $1.23 billion in put options to lock in an export price of $55 per barrel</a:t>
            </a:r>
          </a:p>
          <a:p>
            <a:pPr marL="0" indent="0" eaLnBrk="0" hangingPunct="0">
              <a:buNone/>
            </a:pPr>
            <a:endParaRPr lang="en-US" sz="2800" dirty="0">
              <a:latin typeface="Agency FB" panose="020B0503020202020204" pitchFamily="34" charset="0"/>
            </a:endParaRPr>
          </a:p>
          <a:p>
            <a:pPr eaLnBrk="0" hangingPunct="0">
              <a:buFont typeface="Wingdings" panose="05000000000000000000" pitchFamily="2" charset="2"/>
              <a:buChar char="§"/>
            </a:pPr>
            <a:r>
              <a:rPr lang="en-US" sz="2800" dirty="0">
                <a:latin typeface="Agency FB" panose="020B0503020202020204" pitchFamily="34" charset="0"/>
              </a:rPr>
              <a:t>Benefits: less volatility in oil revenue and lower sovereign risk</a:t>
            </a:r>
          </a:p>
          <a:p>
            <a:pPr lvl="0" eaLnBrk="0" hangingPunct="0"/>
            <a:endParaRPr lang="en-US" sz="2400" dirty="0"/>
          </a:p>
          <a:p>
            <a:pPr lvl="0" eaLnBrk="0" hangingPunct="0"/>
            <a:endParaRPr lang="en-US" sz="2000" dirty="0"/>
          </a:p>
        </p:txBody>
      </p:sp>
      <p:sp>
        <p:nvSpPr>
          <p:cNvPr id="4" name="Text Placeholder 6"/>
          <p:cNvSpPr txBox="1">
            <a:spLocks/>
          </p:cNvSpPr>
          <p:nvPr/>
        </p:nvSpPr>
        <p:spPr bwMode="auto">
          <a:xfrm>
            <a:off x="4932040" y="431800"/>
            <a:ext cx="358331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CDB87E"/>
              </a:buClr>
              <a:buNone/>
              <a:defRPr sz="1100" b="0" baseline="0">
                <a:solidFill>
                  <a:srgbClr val="CDB87E"/>
                </a:solidFill>
                <a:latin typeface="HelveticaNeueLT Std Med"/>
                <a:ea typeface="+mn-ea"/>
                <a:cs typeface="+mn-cs"/>
              </a:defRPr>
            </a:lvl1pPr>
            <a:lvl2pPr marL="742950" indent="-28575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altLang="en-US" kern="0" dirty="0">
                <a:latin typeface="HelveticaNeueLT Std Med" pitchFamily="34" charset="0"/>
              </a:rPr>
              <a:t>Recent developments in global commodity markets</a:t>
            </a:r>
          </a:p>
        </p:txBody>
      </p:sp>
    </p:spTree>
    <p:extLst>
      <p:ext uri="{BB962C8B-B14F-4D97-AF65-F5344CB8AC3E}">
        <p14:creationId xmlns:p14="http://schemas.microsoft.com/office/powerpoint/2010/main" val="41118964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184" y="593498"/>
            <a:ext cx="8229600" cy="873125"/>
          </a:xfrm>
        </p:spPr>
        <p:txBody>
          <a:bodyPr>
            <a:normAutofit/>
          </a:bodyPr>
          <a:lstStyle/>
          <a:p>
            <a:r>
              <a:rPr lang="en-US" sz="4000" dirty="0">
                <a:latin typeface="Agency FB" panose="020B0503020202020204" pitchFamily="34" charset="0"/>
              </a:rPr>
              <a:t>Commodity exchanges in developing countries </a:t>
            </a:r>
            <a:endParaRPr lang="en-GB" sz="4000" dirty="0">
              <a:latin typeface="Agency FB" panose="020B0503020202020204" pitchFamily="34" charset="0"/>
            </a:endParaRPr>
          </a:p>
        </p:txBody>
      </p:sp>
      <p:sp>
        <p:nvSpPr>
          <p:cNvPr id="3" name="Content Placeholder 2"/>
          <p:cNvSpPr>
            <a:spLocks noGrp="1"/>
          </p:cNvSpPr>
          <p:nvPr>
            <p:ph idx="1"/>
          </p:nvPr>
        </p:nvSpPr>
        <p:spPr>
          <a:xfrm>
            <a:off x="508520" y="1700808"/>
            <a:ext cx="8352928" cy="4968552"/>
          </a:xfrm>
        </p:spPr>
        <p:txBody>
          <a:bodyPr>
            <a:noAutofit/>
          </a:bodyPr>
          <a:lstStyle/>
          <a:p>
            <a:pPr lvl="0" eaLnBrk="0" hangingPunct="0">
              <a:buFont typeface="Wingdings" panose="05000000000000000000" pitchFamily="2" charset="2"/>
              <a:buChar char="§"/>
            </a:pPr>
            <a:r>
              <a:rPr lang="en-US" dirty="0">
                <a:latin typeface="Agency FB" panose="020B0503020202020204" pitchFamily="34" charset="0"/>
              </a:rPr>
              <a:t>Regulated market places where commodities and derivatives are traded</a:t>
            </a:r>
          </a:p>
          <a:p>
            <a:pPr marL="0" lvl="0" indent="0" eaLnBrk="0" hangingPunct="0">
              <a:buNone/>
            </a:pPr>
            <a:endParaRPr lang="en-US" dirty="0">
              <a:latin typeface="Agency FB" panose="020B0503020202020204" pitchFamily="34" charset="0"/>
            </a:endParaRPr>
          </a:p>
          <a:p>
            <a:pPr eaLnBrk="0" hangingPunct="0">
              <a:buFont typeface="Wingdings" panose="05000000000000000000" pitchFamily="2" charset="2"/>
              <a:buChar char="§"/>
            </a:pPr>
            <a:r>
              <a:rPr lang="en-US" dirty="0">
                <a:latin typeface="Agency FB" panose="020B0503020202020204" pitchFamily="34" charset="0"/>
              </a:rPr>
              <a:t>Enhance market access </a:t>
            </a:r>
            <a:r>
              <a:rPr lang="fr-CH" dirty="0">
                <a:latin typeface="Agency FB" panose="020B0503020202020204" pitchFamily="34" charset="0"/>
              </a:rPr>
              <a:t>and </a:t>
            </a:r>
            <a:r>
              <a:rPr lang="en-US" dirty="0">
                <a:latin typeface="Agency FB" panose="020B0503020202020204" pitchFamily="34" charset="0"/>
              </a:rPr>
              <a:t>provide physical infrastructure</a:t>
            </a:r>
          </a:p>
          <a:p>
            <a:pPr marL="0" indent="0" eaLnBrk="0" hangingPunct="0">
              <a:buNone/>
            </a:pPr>
            <a:endParaRPr lang="en-US" dirty="0">
              <a:latin typeface="Agency FB" panose="020B0503020202020204" pitchFamily="34" charset="0"/>
            </a:endParaRPr>
          </a:p>
          <a:p>
            <a:pPr eaLnBrk="0" hangingPunct="0">
              <a:buFont typeface="Wingdings" panose="05000000000000000000" pitchFamily="2" charset="2"/>
              <a:buChar char="§"/>
            </a:pPr>
            <a:r>
              <a:rPr lang="en-US" dirty="0">
                <a:latin typeface="Agency FB" panose="020B0503020202020204" pitchFamily="34" charset="0"/>
              </a:rPr>
              <a:t>Price discovery, risk management and facilitation of trade</a:t>
            </a:r>
          </a:p>
        </p:txBody>
      </p:sp>
      <p:sp>
        <p:nvSpPr>
          <p:cNvPr id="4" name="Text Placeholder 6"/>
          <p:cNvSpPr txBox="1">
            <a:spLocks/>
          </p:cNvSpPr>
          <p:nvPr/>
        </p:nvSpPr>
        <p:spPr bwMode="auto">
          <a:xfrm>
            <a:off x="4932040" y="431800"/>
            <a:ext cx="358331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CDB87E"/>
              </a:buClr>
              <a:buNone/>
              <a:defRPr sz="1100" b="0" baseline="0">
                <a:solidFill>
                  <a:srgbClr val="CDB87E"/>
                </a:solidFill>
                <a:latin typeface="HelveticaNeueLT Std Med"/>
                <a:ea typeface="+mn-ea"/>
                <a:cs typeface="+mn-cs"/>
              </a:defRPr>
            </a:lvl1pPr>
            <a:lvl2pPr marL="742950" indent="-28575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altLang="en-US" kern="0" dirty="0">
                <a:latin typeface="HelveticaNeueLT Std Med" pitchFamily="34" charset="0"/>
              </a:rPr>
              <a:t>Recent developments in global commodity markets</a:t>
            </a:r>
          </a:p>
        </p:txBody>
      </p:sp>
    </p:spTree>
    <p:extLst>
      <p:ext uri="{BB962C8B-B14F-4D97-AF65-F5344CB8AC3E}">
        <p14:creationId xmlns:p14="http://schemas.microsoft.com/office/powerpoint/2010/main" val="1211119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31800"/>
            <a:ext cx="8229600" cy="873125"/>
          </a:xfrm>
        </p:spPr>
        <p:txBody>
          <a:bodyPr>
            <a:normAutofit/>
          </a:bodyPr>
          <a:lstStyle/>
          <a:p>
            <a:r>
              <a:rPr lang="en-US" sz="4000" dirty="0">
                <a:latin typeface="Agency FB" panose="020B0503020202020204" pitchFamily="34" charset="0"/>
              </a:rPr>
              <a:t>Commodity-linked bonds</a:t>
            </a:r>
          </a:p>
        </p:txBody>
      </p:sp>
      <p:sp>
        <p:nvSpPr>
          <p:cNvPr id="3" name="Content Placeholder 2"/>
          <p:cNvSpPr>
            <a:spLocks noGrp="1"/>
          </p:cNvSpPr>
          <p:nvPr>
            <p:ph idx="1"/>
          </p:nvPr>
        </p:nvSpPr>
        <p:spPr>
          <a:xfrm>
            <a:off x="505322" y="1196752"/>
            <a:ext cx="8352928" cy="5112568"/>
          </a:xfrm>
        </p:spPr>
        <p:txBody>
          <a:bodyPr>
            <a:noAutofit/>
          </a:bodyPr>
          <a:lstStyle/>
          <a:p>
            <a:pPr lvl="0" eaLnBrk="0" hangingPunct="0">
              <a:buFont typeface="Wingdings" panose="05000000000000000000" pitchFamily="2" charset="2"/>
              <a:buChar char="§"/>
            </a:pPr>
            <a:r>
              <a:rPr lang="en-US" sz="2800" dirty="0">
                <a:latin typeface="Agency FB" panose="020B0503020202020204" pitchFamily="34" charset="0"/>
              </a:rPr>
              <a:t>Link debt obligations to repayment ability</a:t>
            </a:r>
          </a:p>
          <a:p>
            <a:pPr marL="0" lvl="0" indent="0" eaLnBrk="0" hangingPunct="0">
              <a:buNone/>
            </a:pPr>
            <a:endParaRPr lang="en-US" sz="2800" dirty="0">
              <a:latin typeface="Agency FB" panose="020B0503020202020204" pitchFamily="34" charset="0"/>
            </a:endParaRPr>
          </a:p>
          <a:p>
            <a:pPr eaLnBrk="0" hangingPunct="0">
              <a:buFont typeface="Wingdings" panose="05000000000000000000" pitchFamily="2" charset="2"/>
              <a:buChar char="§"/>
            </a:pPr>
            <a:r>
              <a:rPr lang="en-US" sz="2800" dirty="0">
                <a:latin typeface="Agency FB" panose="020B0503020202020204" pitchFamily="34" charset="0"/>
              </a:rPr>
              <a:t>Coupon rates, principal repayments or payment schedules could be linked to commodity prices</a:t>
            </a:r>
          </a:p>
          <a:p>
            <a:pPr marL="0" indent="0" eaLnBrk="0" hangingPunct="0">
              <a:buNone/>
            </a:pPr>
            <a:endParaRPr lang="en-GB" sz="2800" dirty="0">
              <a:latin typeface="Agency FB" panose="020B0503020202020204" pitchFamily="34" charset="0"/>
            </a:endParaRPr>
          </a:p>
          <a:p>
            <a:pPr lvl="0" eaLnBrk="0" hangingPunct="0">
              <a:buFont typeface="Wingdings" panose="05000000000000000000" pitchFamily="2" charset="2"/>
              <a:buChar char="§"/>
            </a:pPr>
            <a:r>
              <a:rPr lang="en-US" sz="2800" dirty="0">
                <a:latin typeface="Agency FB" panose="020B0503020202020204" pitchFamily="34" charset="0"/>
              </a:rPr>
              <a:t>Debt payments vary with the price level of export commodities</a:t>
            </a:r>
          </a:p>
          <a:p>
            <a:pPr marL="0" lvl="0" indent="0" eaLnBrk="0" hangingPunct="0">
              <a:buNone/>
            </a:pPr>
            <a:endParaRPr lang="en-US" sz="2800" dirty="0">
              <a:latin typeface="Agency FB" panose="020B0503020202020204" pitchFamily="34" charset="0"/>
            </a:endParaRPr>
          </a:p>
          <a:p>
            <a:pPr lvl="0" eaLnBrk="0" hangingPunct="0">
              <a:buFont typeface="Wingdings" panose="05000000000000000000" pitchFamily="2" charset="2"/>
              <a:buChar char="§"/>
            </a:pPr>
            <a:r>
              <a:rPr lang="en-US" sz="2800" dirty="0">
                <a:latin typeface="Agency FB" panose="020B0503020202020204" pitchFamily="34" charset="0"/>
              </a:rPr>
              <a:t>Examples: Mexican </a:t>
            </a:r>
            <a:r>
              <a:rPr lang="en-US" sz="2800" dirty="0" err="1">
                <a:latin typeface="Agency FB" panose="020B0503020202020204" pitchFamily="34" charset="0"/>
              </a:rPr>
              <a:t>Petrobonds</a:t>
            </a:r>
            <a:r>
              <a:rPr lang="en-US" sz="2800" dirty="0">
                <a:latin typeface="Agency FB" panose="020B0503020202020204" pitchFamily="34" charset="0"/>
              </a:rPr>
              <a:t>, </a:t>
            </a:r>
            <a:r>
              <a:rPr lang="en-US" sz="2800" dirty="0" err="1">
                <a:latin typeface="Agency FB" panose="020B0503020202020204" pitchFamily="34" charset="0"/>
              </a:rPr>
              <a:t>Sonatrach</a:t>
            </a:r>
            <a:r>
              <a:rPr lang="en-US" sz="2800" dirty="0">
                <a:latin typeface="Agency FB" panose="020B0503020202020204" pitchFamily="34" charset="0"/>
              </a:rPr>
              <a:t> oil-linked loan</a:t>
            </a:r>
          </a:p>
          <a:p>
            <a:pPr marL="0" lvl="0" indent="0" eaLnBrk="0" hangingPunct="0">
              <a:buNone/>
            </a:pPr>
            <a:endParaRPr lang="en-US" sz="2800" dirty="0">
              <a:latin typeface="Agency FB" panose="020B0503020202020204" pitchFamily="34" charset="0"/>
            </a:endParaRPr>
          </a:p>
          <a:p>
            <a:pPr lvl="0" eaLnBrk="0" hangingPunct="0">
              <a:buFont typeface="Wingdings" panose="05000000000000000000" pitchFamily="2" charset="2"/>
              <a:buChar char="§"/>
            </a:pPr>
            <a:r>
              <a:rPr lang="en-US" sz="2800" dirty="0">
                <a:latin typeface="Agency FB" panose="020B0503020202020204" pitchFamily="34" charset="0"/>
              </a:rPr>
              <a:t>Challenges: no existing liquid market, high risk, political concerns</a:t>
            </a:r>
            <a:endParaRPr lang="en-GB" sz="2800" dirty="0">
              <a:latin typeface="Agency FB" panose="020B0503020202020204" pitchFamily="34" charset="0"/>
            </a:endParaRPr>
          </a:p>
        </p:txBody>
      </p:sp>
      <p:sp>
        <p:nvSpPr>
          <p:cNvPr id="4" name="Text Placeholder 6"/>
          <p:cNvSpPr txBox="1">
            <a:spLocks/>
          </p:cNvSpPr>
          <p:nvPr/>
        </p:nvSpPr>
        <p:spPr bwMode="auto">
          <a:xfrm>
            <a:off x="4932040" y="431800"/>
            <a:ext cx="358331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CDB87E"/>
              </a:buClr>
              <a:buNone/>
              <a:defRPr sz="1100" b="0" baseline="0">
                <a:solidFill>
                  <a:srgbClr val="CDB87E"/>
                </a:solidFill>
                <a:latin typeface="HelveticaNeueLT Std Med"/>
                <a:ea typeface="+mn-ea"/>
                <a:cs typeface="+mn-cs"/>
              </a:defRPr>
            </a:lvl1pPr>
            <a:lvl2pPr marL="742950" indent="-28575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altLang="en-US" kern="0" dirty="0">
                <a:latin typeface="HelveticaNeueLT Std Med" pitchFamily="34" charset="0"/>
              </a:rPr>
              <a:t>Recent developments in global commodity markets</a:t>
            </a:r>
          </a:p>
        </p:txBody>
      </p:sp>
    </p:spTree>
    <p:extLst>
      <p:ext uri="{BB962C8B-B14F-4D97-AF65-F5344CB8AC3E}">
        <p14:creationId xmlns:p14="http://schemas.microsoft.com/office/powerpoint/2010/main" val="13223848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520" y="469446"/>
            <a:ext cx="8229600" cy="873125"/>
          </a:xfrm>
        </p:spPr>
        <p:txBody>
          <a:bodyPr>
            <a:normAutofit/>
          </a:bodyPr>
          <a:lstStyle/>
          <a:p>
            <a:r>
              <a:rPr lang="en-GB" sz="4000" dirty="0">
                <a:latin typeface="Agency FB" panose="020B0503020202020204" pitchFamily="34" charset="0"/>
              </a:rPr>
              <a:t>Weather and climate risks</a:t>
            </a:r>
          </a:p>
        </p:txBody>
      </p:sp>
      <p:sp>
        <p:nvSpPr>
          <p:cNvPr id="3" name="Content Placeholder 2"/>
          <p:cNvSpPr>
            <a:spLocks noGrp="1"/>
          </p:cNvSpPr>
          <p:nvPr>
            <p:ph idx="1"/>
          </p:nvPr>
        </p:nvSpPr>
        <p:spPr>
          <a:xfrm>
            <a:off x="446856" y="1380217"/>
            <a:ext cx="8352928" cy="5073119"/>
          </a:xfrm>
        </p:spPr>
        <p:txBody>
          <a:bodyPr>
            <a:noAutofit/>
          </a:bodyPr>
          <a:lstStyle/>
          <a:p>
            <a:pPr lvl="0" eaLnBrk="0" hangingPunct="0">
              <a:buFont typeface="Wingdings" panose="05000000000000000000" pitchFamily="2" charset="2"/>
              <a:buChar char="§"/>
            </a:pPr>
            <a:r>
              <a:rPr lang="en-GB" sz="2800" dirty="0">
                <a:latin typeface="Agency FB" panose="020B0503020202020204" pitchFamily="34" charset="0"/>
              </a:rPr>
              <a:t>Weather is an important source of risk especially affecting small farmers</a:t>
            </a:r>
          </a:p>
          <a:p>
            <a:pPr marL="0" lvl="0" indent="0" eaLnBrk="0" hangingPunct="0">
              <a:buNone/>
            </a:pPr>
            <a:endParaRPr lang="en-GB" sz="2800" dirty="0">
              <a:latin typeface="Agency FB" panose="020B0503020202020204" pitchFamily="34" charset="0"/>
            </a:endParaRPr>
          </a:p>
          <a:p>
            <a:pPr lvl="0" eaLnBrk="0" hangingPunct="0">
              <a:buFont typeface="Wingdings" panose="05000000000000000000" pitchFamily="2" charset="2"/>
              <a:buChar char="§"/>
            </a:pPr>
            <a:r>
              <a:rPr lang="en-GB" sz="2800" dirty="0">
                <a:latin typeface="Agency FB" panose="020B0503020202020204" pitchFamily="34" charset="0"/>
              </a:rPr>
              <a:t>Such risks often uninsured, leading to inefficient coping strategies: </a:t>
            </a:r>
          </a:p>
          <a:p>
            <a:pPr lvl="1" eaLnBrk="0" hangingPunct="0"/>
            <a:r>
              <a:rPr lang="en-GB" dirty="0">
                <a:latin typeface="Agency FB" panose="020B0503020202020204" pitchFamily="34" charset="0"/>
              </a:rPr>
              <a:t>Sell productive assets such as livestock or land</a:t>
            </a:r>
          </a:p>
          <a:p>
            <a:pPr lvl="1" eaLnBrk="0" hangingPunct="0"/>
            <a:r>
              <a:rPr lang="en-GB" dirty="0">
                <a:latin typeface="Agency FB" panose="020B0503020202020204" pitchFamily="34" charset="0"/>
              </a:rPr>
              <a:t>Reduce spending on education or health</a:t>
            </a:r>
          </a:p>
          <a:p>
            <a:pPr lvl="1" eaLnBrk="0" hangingPunct="0"/>
            <a:r>
              <a:rPr lang="en-GB" dirty="0">
                <a:latin typeface="Agency FB" panose="020B0503020202020204" pitchFamily="34" charset="0"/>
              </a:rPr>
              <a:t>Decrease food consumption</a:t>
            </a:r>
          </a:p>
          <a:p>
            <a:pPr lvl="1" eaLnBrk="0" hangingPunct="0"/>
            <a:endParaRPr lang="en-GB" dirty="0"/>
          </a:p>
          <a:p>
            <a:pPr marL="0" lvl="0" indent="0" eaLnBrk="0" hangingPunct="0">
              <a:buNone/>
            </a:pPr>
            <a:endParaRPr lang="en-GB" dirty="0"/>
          </a:p>
        </p:txBody>
      </p:sp>
      <p:sp>
        <p:nvSpPr>
          <p:cNvPr id="4" name="Text Placeholder 6"/>
          <p:cNvSpPr txBox="1">
            <a:spLocks/>
          </p:cNvSpPr>
          <p:nvPr/>
        </p:nvSpPr>
        <p:spPr bwMode="auto">
          <a:xfrm>
            <a:off x="4932040" y="431800"/>
            <a:ext cx="358331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CDB87E"/>
              </a:buClr>
              <a:buNone/>
              <a:defRPr sz="1100" b="0" baseline="0">
                <a:solidFill>
                  <a:srgbClr val="CDB87E"/>
                </a:solidFill>
                <a:latin typeface="HelveticaNeueLT Std Med"/>
                <a:ea typeface="+mn-ea"/>
                <a:cs typeface="+mn-cs"/>
              </a:defRPr>
            </a:lvl1pPr>
            <a:lvl2pPr marL="742950" indent="-28575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altLang="en-US" kern="0" dirty="0">
                <a:latin typeface="HelveticaNeueLT Std Med" pitchFamily="34" charset="0"/>
              </a:rPr>
              <a:t>Recent developments in global commodity markets</a:t>
            </a:r>
          </a:p>
        </p:txBody>
      </p:sp>
    </p:spTree>
    <p:extLst>
      <p:ext uri="{BB962C8B-B14F-4D97-AF65-F5344CB8AC3E}">
        <p14:creationId xmlns:p14="http://schemas.microsoft.com/office/powerpoint/2010/main" val="1746962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0ECA811-E224-439B-809A-BF682745EDFF}"/>
              </a:ext>
            </a:extLst>
          </p:cNvPr>
          <p:cNvSpPr>
            <a:spLocks noGrp="1" noChangeArrowheads="1"/>
          </p:cNvSpPr>
          <p:nvPr>
            <p:ph type="title" idx="4294967295"/>
          </p:nvPr>
        </p:nvSpPr>
        <p:spPr>
          <a:xfrm>
            <a:off x="539750" y="549275"/>
            <a:ext cx="8229600" cy="1022350"/>
          </a:xfrm>
        </p:spPr>
        <p:txBody>
          <a:bodyPr/>
          <a:lstStyle/>
          <a:p>
            <a:pPr>
              <a:spcBef>
                <a:spcPct val="50000"/>
              </a:spcBef>
            </a:pPr>
            <a:r>
              <a:rPr lang="en-US" altLang="en-US" sz="3200">
                <a:latin typeface="Agency FB" panose="020B0503020202020204" pitchFamily="34" charset="0"/>
              </a:rPr>
              <a:t>What are we talking about?</a:t>
            </a:r>
            <a:endParaRPr lang="en-GB" altLang="en-US" sz="3200">
              <a:latin typeface="Agency FB" panose="020B0503020202020204" pitchFamily="34" charset="0"/>
            </a:endParaRPr>
          </a:p>
        </p:txBody>
      </p:sp>
      <p:sp>
        <p:nvSpPr>
          <p:cNvPr id="16387" name="Rectangle 3">
            <a:extLst>
              <a:ext uri="{FF2B5EF4-FFF2-40B4-BE49-F238E27FC236}">
                <a16:creationId xmlns:a16="http://schemas.microsoft.com/office/drawing/2014/main" id="{C1CDCF06-440B-4CED-8E0F-179166158D3A}"/>
              </a:ext>
            </a:extLst>
          </p:cNvPr>
          <p:cNvSpPr>
            <a:spLocks noGrp="1" noChangeArrowheads="1"/>
          </p:cNvSpPr>
          <p:nvPr>
            <p:ph type="body" idx="4294967295"/>
          </p:nvPr>
        </p:nvSpPr>
        <p:spPr/>
        <p:txBody>
          <a:bodyPr/>
          <a:lstStyle/>
          <a:p>
            <a:pPr>
              <a:buFont typeface="Wingdings" panose="05000000000000000000" pitchFamily="2" charset="2"/>
              <a:buChar char="§"/>
            </a:pPr>
            <a:r>
              <a:rPr lang="en-US" altLang="en-US" sz="2800" dirty="0">
                <a:latin typeface="Agency FB" panose="020B0503020202020204" pitchFamily="34" charset="0"/>
              </a:rPr>
              <a:t>A wide range of products classified in following broad categories:</a:t>
            </a:r>
          </a:p>
          <a:p>
            <a:pPr>
              <a:buFontTx/>
              <a:buNone/>
            </a:pPr>
            <a:endParaRPr lang="en-US" altLang="en-US" dirty="0">
              <a:latin typeface="Agency FB" panose="020B0503020202020204" pitchFamily="34" charset="0"/>
            </a:endParaRPr>
          </a:p>
          <a:p>
            <a:pPr lvl="1"/>
            <a:r>
              <a:rPr lang="en-US" altLang="en-US" sz="2400" dirty="0">
                <a:latin typeface="Agency FB" panose="020B0503020202020204" pitchFamily="34" charset="0"/>
              </a:rPr>
              <a:t>Food (e.g. wheat, maize, rice, soybeans)</a:t>
            </a:r>
          </a:p>
          <a:p>
            <a:pPr lvl="1"/>
            <a:r>
              <a:rPr lang="en-US" altLang="en-US" sz="2400" dirty="0">
                <a:latin typeface="Agency FB" panose="020B0503020202020204" pitchFamily="34" charset="0"/>
              </a:rPr>
              <a:t>Tropical beverages (coffee, cocoa, tea)</a:t>
            </a:r>
          </a:p>
          <a:p>
            <a:pPr lvl="1"/>
            <a:r>
              <a:rPr lang="en-US" altLang="en-US" sz="2400" dirty="0">
                <a:latin typeface="Agency FB" panose="020B0503020202020204" pitchFamily="34" charset="0"/>
              </a:rPr>
              <a:t>Agricultural raw commodities (e.g. cotton, rubber, timber)</a:t>
            </a:r>
          </a:p>
          <a:p>
            <a:pPr lvl="1"/>
            <a:r>
              <a:rPr lang="en-US" altLang="en-US" sz="2400" dirty="0">
                <a:latin typeface="Agency FB" panose="020B0503020202020204" pitchFamily="34" charset="0"/>
              </a:rPr>
              <a:t>Minerals, ores and metals (e.g. iron ore, gold, copper)</a:t>
            </a:r>
          </a:p>
          <a:p>
            <a:pPr lvl="1"/>
            <a:r>
              <a:rPr lang="en-US" altLang="en-US" sz="2400" dirty="0">
                <a:latin typeface="Agency FB" panose="020B0503020202020204" pitchFamily="34" charset="0"/>
              </a:rPr>
              <a:t>Energy</a:t>
            </a:r>
          </a:p>
          <a:p>
            <a:pPr lvl="2"/>
            <a:r>
              <a:rPr lang="en-US" altLang="en-US" sz="2400" dirty="0">
                <a:latin typeface="Agency FB" panose="020B0503020202020204" pitchFamily="34" charset="0"/>
              </a:rPr>
              <a:t>Traditional: oil and gas</a:t>
            </a:r>
          </a:p>
          <a:p>
            <a:pPr lvl="2"/>
            <a:r>
              <a:rPr lang="en-US" altLang="en-US" sz="2400" dirty="0">
                <a:latin typeface="Agency FB" panose="020B0503020202020204" pitchFamily="34" charset="0"/>
              </a:rPr>
              <a:t>Green: solar, wind, geothermal</a:t>
            </a:r>
          </a:p>
          <a:p>
            <a:pPr lvl="1">
              <a:buFontTx/>
              <a:buNone/>
            </a:pPr>
            <a:endParaRPr lang="en-US" altLang="en-US" dirty="0">
              <a:latin typeface="HelveticaNeueLT Std Med"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74" y="447675"/>
            <a:ext cx="8229600" cy="873125"/>
          </a:xfrm>
        </p:spPr>
        <p:txBody>
          <a:bodyPr>
            <a:normAutofit/>
          </a:bodyPr>
          <a:lstStyle/>
          <a:p>
            <a:r>
              <a:rPr lang="en-US" sz="4000" dirty="0">
                <a:latin typeface="Agency FB" panose="020B0503020202020204" pitchFamily="34" charset="0"/>
              </a:rPr>
              <a:t>Index-based weather insurance</a:t>
            </a:r>
          </a:p>
        </p:txBody>
      </p:sp>
      <p:sp>
        <p:nvSpPr>
          <p:cNvPr id="3" name="Content Placeholder 2"/>
          <p:cNvSpPr>
            <a:spLocks noGrp="1"/>
          </p:cNvSpPr>
          <p:nvPr>
            <p:ph idx="1"/>
          </p:nvPr>
        </p:nvSpPr>
        <p:spPr>
          <a:xfrm>
            <a:off x="546810" y="1336675"/>
            <a:ext cx="8352928" cy="5112568"/>
          </a:xfrm>
        </p:spPr>
        <p:txBody>
          <a:bodyPr>
            <a:noAutofit/>
          </a:bodyPr>
          <a:lstStyle/>
          <a:p>
            <a:pPr lvl="0" eaLnBrk="0" hangingPunct="0">
              <a:buFont typeface="Wingdings" panose="05000000000000000000" pitchFamily="2" charset="2"/>
              <a:buChar char="§"/>
            </a:pPr>
            <a:r>
              <a:rPr lang="en-US" sz="2800" dirty="0">
                <a:latin typeface="Agency FB" panose="020B0503020202020204" pitchFamily="34" charset="0"/>
              </a:rPr>
              <a:t>Based on weather-related indices such as rainfall or temperature</a:t>
            </a:r>
          </a:p>
          <a:p>
            <a:pPr marL="0" lvl="0" indent="0" eaLnBrk="0" hangingPunct="0">
              <a:buNone/>
            </a:pPr>
            <a:endParaRPr lang="en-US" sz="2800" dirty="0">
              <a:latin typeface="Agency FB" panose="020B0503020202020204" pitchFamily="34" charset="0"/>
            </a:endParaRPr>
          </a:p>
          <a:p>
            <a:pPr lvl="0" eaLnBrk="0" hangingPunct="0">
              <a:buFont typeface="Wingdings" panose="05000000000000000000" pitchFamily="2" charset="2"/>
              <a:buChar char="§"/>
            </a:pPr>
            <a:r>
              <a:rPr lang="en-US" sz="2800" dirty="0">
                <a:latin typeface="Agency FB" panose="020B0503020202020204" pitchFamily="34" charset="0"/>
              </a:rPr>
              <a:t>Trigger a payout if a threshold level of the index is surpassed</a:t>
            </a:r>
          </a:p>
          <a:p>
            <a:pPr marL="0" lvl="0" indent="0" eaLnBrk="0" hangingPunct="0">
              <a:buNone/>
            </a:pPr>
            <a:endParaRPr lang="en-US" sz="2800" dirty="0">
              <a:latin typeface="Agency FB" panose="020B0503020202020204" pitchFamily="34" charset="0"/>
            </a:endParaRPr>
          </a:p>
          <a:p>
            <a:pPr lvl="0" eaLnBrk="0" hangingPunct="0">
              <a:buFont typeface="Wingdings" panose="05000000000000000000" pitchFamily="2" charset="2"/>
              <a:buChar char="§"/>
            </a:pPr>
            <a:r>
              <a:rPr lang="en-US" sz="2800" dirty="0">
                <a:latin typeface="Agency FB" panose="020B0503020202020204" pitchFamily="34" charset="0"/>
              </a:rPr>
              <a:t>Lower transaction costs than indemnity-based insurance</a:t>
            </a:r>
          </a:p>
          <a:p>
            <a:pPr marL="0" lvl="0" indent="0" eaLnBrk="0" hangingPunct="0">
              <a:buNone/>
            </a:pPr>
            <a:endParaRPr lang="en-US" sz="2800" dirty="0">
              <a:latin typeface="Agency FB" panose="020B0503020202020204" pitchFamily="34" charset="0"/>
            </a:endParaRPr>
          </a:p>
          <a:p>
            <a:pPr lvl="0" eaLnBrk="0" hangingPunct="0">
              <a:buFont typeface="Wingdings" panose="05000000000000000000" pitchFamily="2" charset="2"/>
              <a:buChar char="§"/>
            </a:pPr>
            <a:r>
              <a:rPr lang="en-US" sz="2800" dirty="0">
                <a:latin typeface="Agency FB" panose="020B0503020202020204" pitchFamily="34" charset="0"/>
              </a:rPr>
              <a:t>Implemented in countries e.g. </a:t>
            </a:r>
            <a:r>
              <a:rPr lang="fr-CH" sz="2800" dirty="0">
                <a:latin typeface="Agency FB" panose="020B0503020202020204" pitchFamily="34" charset="0"/>
              </a:rPr>
              <a:t>Bangladesh, Burkina Faso, </a:t>
            </a:r>
            <a:r>
              <a:rPr lang="en-US" sz="2800" dirty="0">
                <a:latin typeface="Agency FB" panose="020B0503020202020204" pitchFamily="34" charset="0"/>
              </a:rPr>
              <a:t>Ethiopia</a:t>
            </a:r>
            <a:r>
              <a:rPr lang="fr-CH" sz="2800" dirty="0">
                <a:latin typeface="Agency FB" panose="020B0503020202020204" pitchFamily="34" charset="0"/>
              </a:rPr>
              <a:t>, </a:t>
            </a:r>
            <a:r>
              <a:rPr lang="en-US" sz="2800" dirty="0">
                <a:latin typeface="Agency FB" panose="020B0503020202020204" pitchFamily="34" charset="0"/>
              </a:rPr>
              <a:t>India</a:t>
            </a:r>
            <a:r>
              <a:rPr lang="fr-CH" sz="2800" dirty="0">
                <a:latin typeface="Agency FB" panose="020B0503020202020204" pitchFamily="34" charset="0"/>
              </a:rPr>
              <a:t>, Kenya, Malawi, Mexico, Nicaragua, Rwanda, </a:t>
            </a:r>
            <a:r>
              <a:rPr lang="en-US" sz="2800" dirty="0">
                <a:latin typeface="Agency FB" panose="020B0503020202020204" pitchFamily="34" charset="0"/>
              </a:rPr>
              <a:t>Senegal, Thailand, </a:t>
            </a:r>
          </a:p>
          <a:p>
            <a:pPr marL="0" lvl="0" indent="0" eaLnBrk="0" hangingPunct="0">
              <a:buNone/>
            </a:pPr>
            <a:endParaRPr lang="en-US" sz="2800" dirty="0">
              <a:latin typeface="Agency FB" panose="020B0503020202020204" pitchFamily="34" charset="0"/>
            </a:endParaRPr>
          </a:p>
          <a:p>
            <a:pPr lvl="0" eaLnBrk="0" hangingPunct="0">
              <a:buFont typeface="Wingdings" panose="05000000000000000000" pitchFamily="2" charset="2"/>
              <a:buChar char="§"/>
            </a:pPr>
            <a:r>
              <a:rPr lang="en-US" sz="2800" dirty="0">
                <a:latin typeface="Agency FB" panose="020B0503020202020204" pitchFamily="34" charset="0"/>
              </a:rPr>
              <a:t>Low take up often a challenge</a:t>
            </a:r>
            <a:endParaRPr lang="en-GB" sz="2800" dirty="0">
              <a:latin typeface="Agency FB" panose="020B0503020202020204" pitchFamily="34" charset="0"/>
            </a:endParaRPr>
          </a:p>
          <a:p>
            <a:pPr marL="0" lvl="0" indent="0" eaLnBrk="0" hangingPunct="0">
              <a:buNone/>
            </a:pPr>
            <a:endParaRPr lang="en-GB" dirty="0"/>
          </a:p>
        </p:txBody>
      </p:sp>
      <p:sp>
        <p:nvSpPr>
          <p:cNvPr id="4" name="Text Placeholder 6"/>
          <p:cNvSpPr txBox="1">
            <a:spLocks/>
          </p:cNvSpPr>
          <p:nvPr/>
        </p:nvSpPr>
        <p:spPr bwMode="auto">
          <a:xfrm>
            <a:off x="4932040" y="431800"/>
            <a:ext cx="358331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CDB87E"/>
              </a:buClr>
              <a:buNone/>
              <a:defRPr sz="1100" b="0" baseline="0">
                <a:solidFill>
                  <a:srgbClr val="CDB87E"/>
                </a:solidFill>
                <a:latin typeface="HelveticaNeueLT Std Med"/>
                <a:ea typeface="+mn-ea"/>
                <a:cs typeface="+mn-cs"/>
              </a:defRPr>
            </a:lvl1pPr>
            <a:lvl2pPr marL="742950" indent="-28575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altLang="en-US" kern="0" dirty="0">
                <a:latin typeface="HelveticaNeueLT Std Med" pitchFamily="34" charset="0"/>
              </a:rPr>
              <a:t>Recent developments in global commodity markets</a:t>
            </a:r>
          </a:p>
        </p:txBody>
      </p:sp>
    </p:spTree>
    <p:extLst>
      <p:ext uri="{BB962C8B-B14F-4D97-AF65-F5344CB8AC3E}">
        <p14:creationId xmlns:p14="http://schemas.microsoft.com/office/powerpoint/2010/main" val="38189810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520" y="722372"/>
            <a:ext cx="8229600" cy="873125"/>
          </a:xfrm>
        </p:spPr>
        <p:txBody>
          <a:bodyPr>
            <a:normAutofit/>
          </a:bodyPr>
          <a:lstStyle/>
          <a:p>
            <a:r>
              <a:rPr lang="en-US" sz="4000" dirty="0">
                <a:latin typeface="Agency FB" panose="020B0503020202020204" pitchFamily="34" charset="0"/>
              </a:rPr>
              <a:t>Index-based weather insurance: Examples</a:t>
            </a:r>
          </a:p>
        </p:txBody>
      </p:sp>
      <p:sp>
        <p:nvSpPr>
          <p:cNvPr id="3" name="Content Placeholder 2"/>
          <p:cNvSpPr>
            <a:spLocks noGrp="1"/>
          </p:cNvSpPr>
          <p:nvPr>
            <p:ph idx="1"/>
          </p:nvPr>
        </p:nvSpPr>
        <p:spPr>
          <a:xfrm>
            <a:off x="446856" y="1745432"/>
            <a:ext cx="8352928" cy="5112568"/>
          </a:xfrm>
        </p:spPr>
        <p:txBody>
          <a:bodyPr>
            <a:noAutofit/>
          </a:bodyPr>
          <a:lstStyle/>
          <a:p>
            <a:pPr lvl="0" eaLnBrk="0" hangingPunct="0">
              <a:buFont typeface="Wingdings" panose="05000000000000000000" pitchFamily="2" charset="2"/>
              <a:buChar char="§"/>
            </a:pPr>
            <a:r>
              <a:rPr lang="en-US" sz="2800" dirty="0">
                <a:latin typeface="Agency FB" panose="020B0503020202020204" pitchFamily="34" charset="0"/>
              </a:rPr>
              <a:t>Index-based weather insurance piloted in India in 2003 </a:t>
            </a:r>
          </a:p>
          <a:p>
            <a:pPr lvl="1" eaLnBrk="0" hangingPunct="0"/>
            <a:r>
              <a:rPr lang="en-US" sz="2400" dirty="0">
                <a:latin typeface="Agency FB" panose="020B0503020202020204" pitchFamily="34" charset="0"/>
              </a:rPr>
              <a:t>adopted by government in 2007 </a:t>
            </a:r>
          </a:p>
          <a:p>
            <a:pPr lvl="1" eaLnBrk="0" hangingPunct="0"/>
            <a:r>
              <a:rPr lang="en-US" sz="2400" dirty="0">
                <a:latin typeface="Agency FB" panose="020B0503020202020204" pitchFamily="34" charset="0"/>
              </a:rPr>
              <a:t>12 million farmers, 40 different crops over 15 million hectares covered</a:t>
            </a:r>
          </a:p>
          <a:p>
            <a:pPr marL="457200" lvl="1" indent="0" eaLnBrk="0" hangingPunct="0">
              <a:buNone/>
            </a:pPr>
            <a:endParaRPr lang="en-US" sz="2400" dirty="0">
              <a:latin typeface="Agency FB" panose="020B0503020202020204" pitchFamily="34" charset="0"/>
            </a:endParaRPr>
          </a:p>
          <a:p>
            <a:pPr lvl="0" eaLnBrk="0" hangingPunct="0">
              <a:buFont typeface="Wingdings" panose="05000000000000000000" pitchFamily="2" charset="2"/>
              <a:buChar char="§"/>
            </a:pPr>
            <a:r>
              <a:rPr lang="en-US" sz="2800" dirty="0" err="1">
                <a:latin typeface="Agency FB" panose="020B0503020202020204" pitchFamily="34" charset="0"/>
              </a:rPr>
              <a:t>Kilimo</a:t>
            </a:r>
            <a:r>
              <a:rPr lang="en-US" sz="2800" dirty="0">
                <a:latin typeface="Agency FB" panose="020B0503020202020204" pitchFamily="34" charset="0"/>
              </a:rPr>
              <a:t> Salama project started in 2009 with a pilot insuring 200 farmers in Kenya against drought and excess rain</a:t>
            </a:r>
          </a:p>
          <a:p>
            <a:pPr lvl="1" eaLnBrk="0" hangingPunct="0"/>
            <a:r>
              <a:rPr lang="en-US" sz="2400" dirty="0">
                <a:latin typeface="Agency FB" panose="020B0503020202020204" pitchFamily="34" charset="0"/>
              </a:rPr>
              <a:t>expanded to Rwanda in 2012 and to Tanzania in 2013</a:t>
            </a:r>
          </a:p>
          <a:p>
            <a:pPr lvl="1" eaLnBrk="0" hangingPunct="0"/>
            <a:r>
              <a:rPr lang="fr-CH" sz="2400" dirty="0" err="1">
                <a:latin typeface="Agency FB" panose="020B0503020202020204" pitchFamily="34" charset="0"/>
              </a:rPr>
              <a:t>covered</a:t>
            </a:r>
            <a:r>
              <a:rPr lang="fr-CH" sz="2400" dirty="0">
                <a:latin typeface="Agency FB" panose="020B0503020202020204" pitchFamily="34" charset="0"/>
              </a:rPr>
              <a:t> </a:t>
            </a:r>
            <a:r>
              <a:rPr lang="en-US" sz="2400" dirty="0">
                <a:latin typeface="Agency FB" panose="020B0503020202020204" pitchFamily="34" charset="0"/>
              </a:rPr>
              <a:t>187,000 farmers in three countries by the end of 2013</a:t>
            </a:r>
            <a:endParaRPr lang="fr-CH" sz="2400" dirty="0">
              <a:latin typeface="Agency FB" panose="020B0503020202020204" pitchFamily="34" charset="0"/>
            </a:endParaRPr>
          </a:p>
          <a:p>
            <a:pPr lvl="1" eaLnBrk="0" hangingPunct="0"/>
            <a:r>
              <a:rPr lang="en-US" sz="2400" dirty="0">
                <a:latin typeface="Agency FB" panose="020B0503020202020204" pitchFamily="34" charset="0"/>
              </a:rPr>
              <a:t>project transformed to </a:t>
            </a:r>
            <a:r>
              <a:rPr lang="en-US" sz="2400" dirty="0" err="1">
                <a:latin typeface="Agency FB" panose="020B0503020202020204" pitchFamily="34" charset="0"/>
              </a:rPr>
              <a:t>commerical</a:t>
            </a:r>
            <a:r>
              <a:rPr lang="en-US" sz="2400" dirty="0">
                <a:latin typeface="Agency FB" panose="020B0503020202020204" pitchFamily="34" charset="0"/>
              </a:rPr>
              <a:t> provider in 2014</a:t>
            </a:r>
            <a:endParaRPr lang="en-US" dirty="0">
              <a:latin typeface="Agency FB" panose="020B0503020202020204" pitchFamily="34" charset="0"/>
            </a:endParaRPr>
          </a:p>
          <a:p>
            <a:pPr lvl="1" eaLnBrk="0" hangingPunct="0"/>
            <a:endParaRPr lang="en-GB" dirty="0"/>
          </a:p>
        </p:txBody>
      </p:sp>
      <p:sp>
        <p:nvSpPr>
          <p:cNvPr id="4" name="Text Placeholder 6"/>
          <p:cNvSpPr txBox="1">
            <a:spLocks/>
          </p:cNvSpPr>
          <p:nvPr/>
        </p:nvSpPr>
        <p:spPr bwMode="auto">
          <a:xfrm>
            <a:off x="4932040" y="431800"/>
            <a:ext cx="358331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CDB87E"/>
              </a:buClr>
              <a:buNone/>
              <a:defRPr sz="1100" b="0" baseline="0">
                <a:solidFill>
                  <a:srgbClr val="CDB87E"/>
                </a:solidFill>
                <a:latin typeface="HelveticaNeueLT Std Med"/>
                <a:ea typeface="+mn-ea"/>
                <a:cs typeface="+mn-cs"/>
              </a:defRPr>
            </a:lvl1pPr>
            <a:lvl2pPr marL="742950" indent="-28575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altLang="en-US" kern="0" dirty="0">
                <a:latin typeface="HelveticaNeueLT Std Med" pitchFamily="34" charset="0"/>
              </a:rPr>
              <a:t>Recent developments in global commodity markets</a:t>
            </a:r>
          </a:p>
        </p:txBody>
      </p:sp>
    </p:spTree>
    <p:extLst>
      <p:ext uri="{BB962C8B-B14F-4D97-AF65-F5344CB8AC3E}">
        <p14:creationId xmlns:p14="http://schemas.microsoft.com/office/powerpoint/2010/main" val="972374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A4ECC-1130-46CB-8E51-B22BFC5F0EC5}"/>
              </a:ext>
            </a:extLst>
          </p:cNvPr>
          <p:cNvSpPr>
            <a:spLocks noGrp="1"/>
          </p:cNvSpPr>
          <p:nvPr>
            <p:ph type="ctrTitle"/>
          </p:nvPr>
        </p:nvSpPr>
        <p:spPr>
          <a:xfrm>
            <a:off x="685800" y="1628801"/>
            <a:ext cx="7772400" cy="1971650"/>
          </a:xfrm>
          <a:solidFill>
            <a:schemeClr val="accent2"/>
          </a:solidFill>
        </p:spPr>
        <p:txBody>
          <a:bodyPr>
            <a:normAutofit/>
          </a:bodyPr>
          <a:lstStyle/>
          <a:p>
            <a:r>
              <a:rPr lang="fr-CH" b="1" dirty="0">
                <a:solidFill>
                  <a:schemeClr val="bg1"/>
                </a:solidFill>
                <a:latin typeface="Agency FB" panose="020B0503020202020204" pitchFamily="34" charset="0"/>
              </a:rPr>
              <a:t>Diversification</a:t>
            </a:r>
            <a:br>
              <a:rPr lang="en-US" b="1" dirty="0">
                <a:solidFill>
                  <a:schemeClr val="bg1"/>
                </a:solidFill>
                <a:latin typeface="Agency FB" panose="020B0503020202020204" pitchFamily="34" charset="0"/>
              </a:rPr>
            </a:br>
            <a:endParaRPr lang="en-CH" b="1" dirty="0">
              <a:solidFill>
                <a:schemeClr val="bg1"/>
              </a:solidFill>
              <a:latin typeface="Agency FB" panose="020B0503020202020204" pitchFamily="34" charset="0"/>
            </a:endParaRPr>
          </a:p>
        </p:txBody>
      </p:sp>
      <p:sp>
        <p:nvSpPr>
          <p:cNvPr id="3" name="Subtitle 2">
            <a:extLst>
              <a:ext uri="{FF2B5EF4-FFF2-40B4-BE49-F238E27FC236}">
                <a16:creationId xmlns:a16="http://schemas.microsoft.com/office/drawing/2014/main" id="{EFA0F109-BE25-463B-A814-8DD82C63DFAC}"/>
              </a:ext>
            </a:extLst>
          </p:cNvPr>
          <p:cNvSpPr>
            <a:spLocks noGrp="1"/>
          </p:cNvSpPr>
          <p:nvPr>
            <p:ph type="subTitle" idx="1"/>
          </p:nvPr>
        </p:nvSpPr>
        <p:spPr>
          <a:xfrm>
            <a:off x="1371600" y="3861048"/>
            <a:ext cx="6400800" cy="1752600"/>
          </a:xfrm>
          <a:solidFill>
            <a:schemeClr val="accent2"/>
          </a:solidFill>
        </p:spPr>
        <p:txBody>
          <a:bodyPr/>
          <a:lstStyle/>
          <a:p>
            <a:endParaRPr lang="en-CH" dirty="0"/>
          </a:p>
        </p:txBody>
      </p:sp>
    </p:spTree>
    <p:extLst>
      <p:ext uri="{BB962C8B-B14F-4D97-AF65-F5344CB8AC3E}">
        <p14:creationId xmlns:p14="http://schemas.microsoft.com/office/powerpoint/2010/main" val="414422385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520" y="722372"/>
            <a:ext cx="8229600" cy="873125"/>
          </a:xfrm>
        </p:spPr>
        <p:txBody>
          <a:bodyPr>
            <a:normAutofit/>
          </a:bodyPr>
          <a:lstStyle/>
          <a:p>
            <a:r>
              <a:rPr lang="en-US" sz="4000" dirty="0">
                <a:latin typeface="Agency FB" panose="020B0503020202020204" pitchFamily="34" charset="0"/>
              </a:rPr>
              <a:t>Two forms of diversification</a:t>
            </a:r>
          </a:p>
        </p:txBody>
      </p:sp>
      <p:sp>
        <p:nvSpPr>
          <p:cNvPr id="3" name="Content Placeholder 2"/>
          <p:cNvSpPr>
            <a:spLocks noGrp="1"/>
          </p:cNvSpPr>
          <p:nvPr>
            <p:ph idx="1"/>
          </p:nvPr>
        </p:nvSpPr>
        <p:spPr>
          <a:xfrm>
            <a:off x="446856" y="1745432"/>
            <a:ext cx="8352928" cy="5112568"/>
          </a:xfrm>
        </p:spPr>
        <p:txBody>
          <a:bodyPr>
            <a:noAutofit/>
          </a:bodyPr>
          <a:lstStyle/>
          <a:p>
            <a:pPr lvl="0" eaLnBrk="0" hangingPunct="0">
              <a:buFont typeface="Wingdings" panose="05000000000000000000" pitchFamily="2" charset="2"/>
              <a:buChar char="§"/>
            </a:pPr>
            <a:r>
              <a:rPr lang="en-US" sz="2800" dirty="0">
                <a:latin typeface="Agency FB" panose="020B0503020202020204" pitchFamily="34" charset="0"/>
              </a:rPr>
              <a:t>First understand commodity price risk</a:t>
            </a:r>
          </a:p>
          <a:p>
            <a:pPr lvl="1" eaLnBrk="0" hangingPunct="0">
              <a:buFont typeface="Agency FB" panose="020B0503020202020204" pitchFamily="34" charset="0"/>
              <a:buChar char="—"/>
            </a:pPr>
            <a:r>
              <a:rPr lang="en-US" sz="2400" dirty="0">
                <a:latin typeface="Agency FB" panose="020B0503020202020204" pitchFamily="34" charset="0"/>
              </a:rPr>
              <a:t>Market or global risk</a:t>
            </a:r>
          </a:p>
          <a:p>
            <a:pPr lvl="1" eaLnBrk="0" hangingPunct="0">
              <a:buFont typeface="Agency FB" panose="020B0503020202020204" pitchFamily="34" charset="0"/>
              <a:buChar char="—"/>
            </a:pPr>
            <a:r>
              <a:rPr lang="en-US" sz="2400" dirty="0">
                <a:latin typeface="Agency FB" panose="020B0503020202020204" pitchFamily="34" charset="0"/>
              </a:rPr>
              <a:t>Idiosyncratic risk</a:t>
            </a:r>
          </a:p>
          <a:p>
            <a:pPr marL="457200" lvl="1" indent="0" eaLnBrk="0" hangingPunct="0">
              <a:buNone/>
            </a:pPr>
            <a:endParaRPr lang="en-US" sz="2000" dirty="0">
              <a:latin typeface="Agency FB" panose="020B0503020202020204" pitchFamily="34" charset="0"/>
            </a:endParaRPr>
          </a:p>
          <a:p>
            <a:pPr lvl="0" eaLnBrk="0" hangingPunct="0">
              <a:buFont typeface="Wingdings" panose="05000000000000000000" pitchFamily="2" charset="2"/>
              <a:buChar char="§"/>
            </a:pPr>
            <a:r>
              <a:rPr lang="en-US" sz="2800" dirty="0">
                <a:latin typeface="Agency FB" panose="020B0503020202020204" pitchFamily="34" charset="0"/>
              </a:rPr>
              <a:t>Value addition and vertical diversification</a:t>
            </a:r>
          </a:p>
          <a:p>
            <a:pPr marL="457200" lvl="1" indent="0" eaLnBrk="0" hangingPunct="0">
              <a:buNone/>
            </a:pPr>
            <a:endParaRPr lang="en-US" sz="2400" dirty="0">
              <a:latin typeface="Agency FB" panose="020B0503020202020204" pitchFamily="34" charset="0"/>
            </a:endParaRPr>
          </a:p>
          <a:p>
            <a:pPr lvl="0" eaLnBrk="0" hangingPunct="0">
              <a:buFont typeface="Wingdings" panose="05000000000000000000" pitchFamily="2" charset="2"/>
              <a:buChar char="§"/>
            </a:pPr>
            <a:r>
              <a:rPr lang="en-US" sz="2800" dirty="0">
                <a:latin typeface="Agency FB" panose="020B0503020202020204" pitchFamily="34" charset="0"/>
              </a:rPr>
              <a:t>Horizontal diversification</a:t>
            </a:r>
          </a:p>
          <a:p>
            <a:pPr lvl="1" eaLnBrk="0" hangingPunct="0"/>
            <a:endParaRPr lang="en-GB" dirty="0"/>
          </a:p>
        </p:txBody>
      </p:sp>
      <p:sp>
        <p:nvSpPr>
          <p:cNvPr id="4" name="Text Placeholder 6"/>
          <p:cNvSpPr txBox="1">
            <a:spLocks/>
          </p:cNvSpPr>
          <p:nvPr/>
        </p:nvSpPr>
        <p:spPr bwMode="auto">
          <a:xfrm>
            <a:off x="4932040" y="431800"/>
            <a:ext cx="358331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CDB87E"/>
              </a:buClr>
              <a:buNone/>
              <a:defRPr sz="1100" b="0" baseline="0">
                <a:solidFill>
                  <a:srgbClr val="CDB87E"/>
                </a:solidFill>
                <a:latin typeface="HelveticaNeueLT Std Med"/>
                <a:ea typeface="+mn-ea"/>
                <a:cs typeface="+mn-cs"/>
              </a:defRPr>
            </a:lvl1pPr>
            <a:lvl2pPr marL="742950" indent="-28575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altLang="en-US" kern="0" dirty="0">
                <a:latin typeface="HelveticaNeueLT Std Med" pitchFamily="34" charset="0"/>
              </a:rPr>
              <a:t>Recent developments in global commodity markets</a:t>
            </a:r>
          </a:p>
        </p:txBody>
      </p:sp>
    </p:spTree>
    <p:extLst>
      <p:ext uri="{BB962C8B-B14F-4D97-AF65-F5344CB8AC3E}">
        <p14:creationId xmlns:p14="http://schemas.microsoft.com/office/powerpoint/2010/main" val="3434709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43C8F3A8-48CD-4AE1-8689-A93820CC7AB8}"/>
              </a:ext>
            </a:extLst>
          </p:cNvPr>
          <p:cNvSpPr>
            <a:spLocks noGrp="1" noChangeArrowheads="1"/>
          </p:cNvSpPr>
          <p:nvPr>
            <p:ph type="title"/>
          </p:nvPr>
        </p:nvSpPr>
        <p:spPr>
          <a:xfrm>
            <a:off x="506413" y="-315913"/>
            <a:ext cx="8229600" cy="1143001"/>
          </a:xfrm>
        </p:spPr>
        <p:txBody>
          <a:bodyPr/>
          <a:lstStyle/>
          <a:p>
            <a:r>
              <a:rPr lang="en-US" altLang="en-US" sz="3600">
                <a:latin typeface="Agency FB" panose="020B0503020202020204" pitchFamily="34" charset="0"/>
              </a:rPr>
              <a:t>Costa Rica's and Zambia's exports in 1965…</a:t>
            </a:r>
          </a:p>
        </p:txBody>
      </p:sp>
      <p:pic>
        <p:nvPicPr>
          <p:cNvPr id="61443" name="Picture 3">
            <a:extLst>
              <a:ext uri="{FF2B5EF4-FFF2-40B4-BE49-F238E27FC236}">
                <a16:creationId xmlns:a16="http://schemas.microsoft.com/office/drawing/2014/main" id="{417BDBCD-FD03-4160-8A03-57C04C2D7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001" t="4369" r="7201" b="11182"/>
          <a:stretch>
            <a:fillRect/>
          </a:stretch>
        </p:blipFill>
        <p:spPr bwMode="auto">
          <a:xfrm>
            <a:off x="4827588" y="827088"/>
            <a:ext cx="401955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5">
            <a:extLst>
              <a:ext uri="{FF2B5EF4-FFF2-40B4-BE49-F238E27FC236}">
                <a16:creationId xmlns:a16="http://schemas.microsoft.com/office/drawing/2014/main" id="{2B666E20-8724-437B-8F35-10F67F9A09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837" t="4861" r="6688" b="10687"/>
          <a:stretch>
            <a:fillRect/>
          </a:stretch>
        </p:blipFill>
        <p:spPr bwMode="auto">
          <a:xfrm>
            <a:off x="274638" y="827088"/>
            <a:ext cx="4297362"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E13A6E8E-F3C4-478B-A0BC-9E69660B088F}"/>
              </a:ext>
            </a:extLst>
          </p:cNvPr>
          <p:cNvSpPr>
            <a:spLocks noGrp="1" noChangeArrowheads="1"/>
          </p:cNvSpPr>
          <p:nvPr>
            <p:ph type="title"/>
          </p:nvPr>
        </p:nvSpPr>
        <p:spPr>
          <a:xfrm>
            <a:off x="492125" y="-57150"/>
            <a:ext cx="8229600" cy="827088"/>
          </a:xfrm>
        </p:spPr>
        <p:txBody>
          <a:bodyPr/>
          <a:lstStyle/>
          <a:p>
            <a:r>
              <a:rPr lang="en-US" altLang="en-US" sz="3600">
                <a:latin typeface="Agency FB" panose="020B0503020202020204" pitchFamily="34" charset="0"/>
              </a:rPr>
              <a:t>Costa Rica's and Zambia's exports in 2016</a:t>
            </a:r>
          </a:p>
        </p:txBody>
      </p:sp>
      <p:pic>
        <p:nvPicPr>
          <p:cNvPr id="63491" name="Picture 7">
            <a:extLst>
              <a:ext uri="{FF2B5EF4-FFF2-40B4-BE49-F238E27FC236}">
                <a16:creationId xmlns:a16="http://schemas.microsoft.com/office/drawing/2014/main" id="{CE229BB7-9B49-4F2A-A8CC-6E1D28F91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625" t="6319" r="6688" b="12143"/>
          <a:stretch>
            <a:fillRect/>
          </a:stretch>
        </p:blipFill>
        <p:spPr bwMode="auto">
          <a:xfrm>
            <a:off x="4606925" y="836613"/>
            <a:ext cx="401955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10">
            <a:extLst>
              <a:ext uri="{FF2B5EF4-FFF2-40B4-BE49-F238E27FC236}">
                <a16:creationId xmlns:a16="http://schemas.microsoft.com/office/drawing/2014/main" id="{AEABAF06-7AFA-49A2-A802-290E0FEA00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703" t="4999" r="7077" b="12007"/>
          <a:stretch>
            <a:fillRect/>
          </a:stretch>
        </p:blipFill>
        <p:spPr bwMode="auto">
          <a:xfrm>
            <a:off x="527050" y="769938"/>
            <a:ext cx="4019550" cy="496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12280E5D-E0C4-4D1B-A0AE-CBD2E52544C3}"/>
              </a:ext>
            </a:extLst>
          </p:cNvPr>
          <p:cNvGraphicFramePr>
            <a:graphicFrameLocks noGrp="1"/>
          </p:cNvGraphicFramePr>
          <p:nvPr>
            <p:ph idx="1"/>
          </p:nvPr>
        </p:nvGraphicFramePr>
        <p:xfrm>
          <a:off x="457200" y="836712"/>
          <a:ext cx="843528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A4ECC-1130-46CB-8E51-B22BFC5F0EC5}"/>
              </a:ext>
            </a:extLst>
          </p:cNvPr>
          <p:cNvSpPr>
            <a:spLocks noGrp="1"/>
          </p:cNvSpPr>
          <p:nvPr>
            <p:ph type="ctrTitle"/>
          </p:nvPr>
        </p:nvSpPr>
        <p:spPr>
          <a:xfrm>
            <a:off x="685800" y="1628801"/>
            <a:ext cx="7772400" cy="1971650"/>
          </a:xfrm>
          <a:solidFill>
            <a:srgbClr val="FFC000"/>
          </a:solidFill>
        </p:spPr>
        <p:txBody>
          <a:bodyPr>
            <a:normAutofit/>
          </a:bodyPr>
          <a:lstStyle/>
          <a:p>
            <a:r>
              <a:rPr lang="fr-CH" b="1" dirty="0" err="1">
                <a:solidFill>
                  <a:schemeClr val="bg1"/>
                </a:solidFill>
                <a:latin typeface="Agency FB" panose="020B0503020202020204" pitchFamily="34" charset="0"/>
              </a:rPr>
              <a:t>Lessons</a:t>
            </a:r>
            <a:r>
              <a:rPr lang="fr-CH" b="1" dirty="0">
                <a:solidFill>
                  <a:schemeClr val="bg1"/>
                </a:solidFill>
                <a:latin typeface="Agency FB" panose="020B0503020202020204" pitchFamily="34" charset="0"/>
              </a:rPr>
              <a:t> and the </a:t>
            </a:r>
            <a:r>
              <a:rPr lang="fr-CH" b="1" dirty="0" err="1">
                <a:solidFill>
                  <a:schemeClr val="bg1"/>
                </a:solidFill>
                <a:latin typeface="Agency FB" panose="020B0503020202020204" pitchFamily="34" charset="0"/>
              </a:rPr>
              <a:t>way</a:t>
            </a:r>
            <a:r>
              <a:rPr lang="fr-CH" b="1" dirty="0">
                <a:solidFill>
                  <a:schemeClr val="bg1"/>
                </a:solidFill>
                <a:latin typeface="Agency FB" panose="020B0503020202020204" pitchFamily="34" charset="0"/>
              </a:rPr>
              <a:t> </a:t>
            </a:r>
            <a:r>
              <a:rPr lang="fr-CH" b="1" dirty="0" err="1">
                <a:solidFill>
                  <a:schemeClr val="bg1"/>
                </a:solidFill>
                <a:latin typeface="Agency FB" panose="020B0503020202020204" pitchFamily="34" charset="0"/>
              </a:rPr>
              <a:t>forward</a:t>
            </a:r>
            <a:br>
              <a:rPr lang="en-US" b="1" dirty="0">
                <a:solidFill>
                  <a:schemeClr val="bg1"/>
                </a:solidFill>
                <a:latin typeface="Agency FB" panose="020B0503020202020204" pitchFamily="34" charset="0"/>
              </a:rPr>
            </a:br>
            <a:endParaRPr lang="en-CH" b="1" dirty="0">
              <a:solidFill>
                <a:schemeClr val="bg1"/>
              </a:solidFill>
              <a:latin typeface="Agency FB" panose="020B0503020202020204" pitchFamily="34" charset="0"/>
            </a:endParaRPr>
          </a:p>
        </p:txBody>
      </p:sp>
      <p:sp>
        <p:nvSpPr>
          <p:cNvPr id="3" name="Subtitle 2">
            <a:extLst>
              <a:ext uri="{FF2B5EF4-FFF2-40B4-BE49-F238E27FC236}">
                <a16:creationId xmlns:a16="http://schemas.microsoft.com/office/drawing/2014/main" id="{EFA0F109-BE25-463B-A814-8DD82C63DFAC}"/>
              </a:ext>
            </a:extLst>
          </p:cNvPr>
          <p:cNvSpPr>
            <a:spLocks noGrp="1"/>
          </p:cNvSpPr>
          <p:nvPr>
            <p:ph type="subTitle" idx="1"/>
          </p:nvPr>
        </p:nvSpPr>
        <p:spPr>
          <a:xfrm>
            <a:off x="1371600" y="3861048"/>
            <a:ext cx="6400800" cy="1752600"/>
          </a:xfrm>
          <a:solidFill>
            <a:srgbClr val="FFC000"/>
          </a:solidFill>
        </p:spPr>
        <p:txBody>
          <a:bodyPr/>
          <a:lstStyle/>
          <a:p>
            <a:endParaRPr lang="en-CH" dirty="0"/>
          </a:p>
        </p:txBody>
      </p:sp>
    </p:spTree>
    <p:extLst>
      <p:ext uri="{BB962C8B-B14F-4D97-AF65-F5344CB8AC3E}">
        <p14:creationId xmlns:p14="http://schemas.microsoft.com/office/powerpoint/2010/main" val="39232978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CEB5761B-B34C-498D-B4BE-FF45F6C9DC78}"/>
              </a:ext>
            </a:extLst>
          </p:cNvPr>
          <p:cNvSpPr>
            <a:spLocks noGrp="1" noChangeArrowheads="1"/>
          </p:cNvSpPr>
          <p:nvPr>
            <p:ph type="title" idx="4294967295"/>
          </p:nvPr>
        </p:nvSpPr>
        <p:spPr>
          <a:xfrm>
            <a:off x="539750" y="908050"/>
            <a:ext cx="8229600" cy="447675"/>
          </a:xfrm>
        </p:spPr>
        <p:txBody>
          <a:bodyPr>
            <a:normAutofit fontScale="90000"/>
          </a:bodyPr>
          <a:lstStyle/>
          <a:p>
            <a:pPr>
              <a:spcBef>
                <a:spcPct val="50000"/>
              </a:spcBef>
            </a:pPr>
            <a:r>
              <a:rPr lang="en-US" altLang="en-US" sz="4000">
                <a:latin typeface="Agency FB" panose="020B0503020202020204" pitchFamily="34" charset="0"/>
              </a:rPr>
              <a:t> </a:t>
            </a:r>
            <a:r>
              <a:rPr lang="en-GB" altLang="en-US" sz="4000">
                <a:solidFill>
                  <a:srgbClr val="0070C0"/>
                </a:solidFill>
                <a:latin typeface="Agency FB" panose="020B0503020202020204" pitchFamily="34" charset="0"/>
              </a:rPr>
              <a:t>Commodity producing countries</a:t>
            </a:r>
            <a:br>
              <a:rPr lang="en-GB" altLang="en-US" sz="2400">
                <a:solidFill>
                  <a:srgbClr val="000000"/>
                </a:solidFill>
                <a:latin typeface="Agency FB" panose="020B0503020202020204" pitchFamily="34" charset="0"/>
              </a:rPr>
            </a:br>
            <a:endParaRPr lang="en-GB" altLang="en-US" sz="2400">
              <a:latin typeface="Eurostile LT Std Bold" pitchFamily="34" charset="0"/>
            </a:endParaRPr>
          </a:p>
        </p:txBody>
      </p:sp>
      <p:sp>
        <p:nvSpPr>
          <p:cNvPr id="45059" name="Rectangle 3">
            <a:extLst>
              <a:ext uri="{FF2B5EF4-FFF2-40B4-BE49-F238E27FC236}">
                <a16:creationId xmlns:a16="http://schemas.microsoft.com/office/drawing/2014/main" id="{0D5FF7FA-A642-4198-93B4-425652E158D2}"/>
              </a:ext>
            </a:extLst>
          </p:cNvPr>
          <p:cNvSpPr>
            <a:spLocks noGrp="1" noChangeArrowheads="1"/>
          </p:cNvSpPr>
          <p:nvPr>
            <p:ph type="body" idx="4294967295"/>
          </p:nvPr>
        </p:nvSpPr>
        <p:spPr>
          <a:xfrm>
            <a:off x="395288" y="1355725"/>
            <a:ext cx="8640762" cy="5386388"/>
          </a:xfrm>
        </p:spPr>
        <p:txBody>
          <a:bodyPr/>
          <a:lstStyle/>
          <a:p>
            <a:pPr eaLnBrk="1" hangingPunct="1">
              <a:buFont typeface="Wingdings" panose="05000000000000000000" pitchFamily="2" charset="2"/>
              <a:buChar char="§"/>
              <a:defRPr/>
            </a:pPr>
            <a:r>
              <a:rPr lang="en-GB" altLang="en-US" sz="2800" dirty="0">
                <a:solidFill>
                  <a:srgbClr val="000000"/>
                </a:solidFill>
                <a:latin typeface="Agency FB" panose="020B0503020202020204" pitchFamily="34" charset="0"/>
              </a:rPr>
              <a:t>Mitigate impact of high price volatility on incomes through: </a:t>
            </a:r>
          </a:p>
          <a:p>
            <a:pPr marL="914400" lvl="1" indent="-514350" eaLnBrk="1" hangingPunct="1">
              <a:defRPr/>
            </a:pPr>
            <a:r>
              <a:rPr lang="en-GB" altLang="en-US" sz="2400" dirty="0">
                <a:solidFill>
                  <a:srgbClr val="000000"/>
                </a:solidFill>
                <a:latin typeface="Agency FB" panose="020B0503020202020204" pitchFamily="34" charset="0"/>
              </a:rPr>
              <a:t>Safety nets</a:t>
            </a:r>
          </a:p>
          <a:p>
            <a:pPr marL="914400" lvl="1" indent="-514350" eaLnBrk="1" hangingPunct="1">
              <a:defRPr/>
            </a:pPr>
            <a:r>
              <a:rPr lang="en-GB" altLang="en-US" sz="2400" dirty="0">
                <a:solidFill>
                  <a:srgbClr val="000000"/>
                </a:solidFill>
                <a:latin typeface="Agency FB" panose="020B0503020202020204" pitchFamily="34" charset="0"/>
              </a:rPr>
              <a:t>Risk management tools;</a:t>
            </a:r>
          </a:p>
          <a:p>
            <a:pPr eaLnBrk="1" hangingPunct="1">
              <a:buFont typeface="Wingdings" panose="05000000000000000000" pitchFamily="2" charset="2"/>
              <a:buChar char="§"/>
              <a:defRPr/>
            </a:pPr>
            <a:r>
              <a:rPr lang="en-GB" altLang="en-US" sz="2800" dirty="0">
                <a:solidFill>
                  <a:srgbClr val="000000"/>
                </a:solidFill>
                <a:latin typeface="Agency FB" panose="020B0503020202020204" pitchFamily="34" charset="0"/>
              </a:rPr>
              <a:t>Diversify Economy: horizontally &amp; vertically to reduce volatility effect;</a:t>
            </a:r>
          </a:p>
          <a:p>
            <a:pPr eaLnBrk="1" hangingPunct="1">
              <a:buFont typeface="Wingdings" panose="05000000000000000000" pitchFamily="2" charset="2"/>
              <a:buChar char="§"/>
              <a:defRPr/>
            </a:pPr>
            <a:r>
              <a:rPr lang="en-GB" altLang="en-US" sz="2800" dirty="0">
                <a:solidFill>
                  <a:srgbClr val="000000"/>
                </a:solidFill>
                <a:latin typeface="Agency FB" panose="020B0503020202020204" pitchFamily="34" charset="0"/>
              </a:rPr>
              <a:t>Improve transparency &amp; accountability;</a:t>
            </a:r>
          </a:p>
          <a:p>
            <a:pPr eaLnBrk="1" hangingPunct="1">
              <a:buFont typeface="Wingdings" panose="05000000000000000000" pitchFamily="2" charset="2"/>
              <a:buChar char="§"/>
              <a:defRPr/>
            </a:pPr>
            <a:r>
              <a:rPr lang="en-GB" altLang="en-US" sz="2800" dirty="0">
                <a:solidFill>
                  <a:srgbClr val="000000"/>
                </a:solidFill>
                <a:latin typeface="Agency FB" panose="020B0503020202020204" pitchFamily="34" charset="0"/>
              </a:rPr>
              <a:t>Increase access to finance for commodity development;</a:t>
            </a:r>
          </a:p>
          <a:p>
            <a:pPr>
              <a:buFont typeface="Wingdings" panose="05000000000000000000" pitchFamily="2" charset="2"/>
              <a:buChar char="§"/>
              <a:defRPr/>
            </a:pPr>
            <a:r>
              <a:rPr lang="en-US" altLang="en-US" sz="2800" dirty="0">
                <a:latin typeface="Agency FB" panose="020B0503020202020204" pitchFamily="34" charset="0"/>
              </a:rPr>
              <a:t>As value chain involves so many stakeholders:</a:t>
            </a:r>
          </a:p>
          <a:p>
            <a:pPr lvl="1">
              <a:defRPr/>
            </a:pPr>
            <a:r>
              <a:rPr lang="en-US" altLang="en-US" sz="2400" dirty="0">
                <a:latin typeface="Agency FB" panose="020B0503020202020204" pitchFamily="34" charset="0"/>
              </a:rPr>
              <a:t>‘Coordination' needed to safeguard each party's interests</a:t>
            </a:r>
          </a:p>
          <a:p>
            <a:pPr lvl="1">
              <a:defRPr/>
            </a:pPr>
            <a:r>
              <a:rPr lang="en-US" altLang="en-US" sz="2400" dirty="0">
                <a:latin typeface="Agency FB" panose="020B0503020202020204" pitchFamily="34" charset="0"/>
              </a:rPr>
              <a:t>Self-regulation has failed</a:t>
            </a:r>
          </a:p>
          <a:p>
            <a:pPr lvl="1">
              <a:defRPr/>
            </a:pPr>
            <a:r>
              <a:rPr lang="en-US" altLang="en-US" sz="2400" dirty="0">
                <a:latin typeface="Agency FB" panose="020B0503020202020204" pitchFamily="34" charset="0"/>
              </a:rPr>
              <a:t>Push for global instrument to ensure transparency &amp; equity</a:t>
            </a:r>
          </a:p>
          <a:p>
            <a:pPr marL="514350" indent="-514350" eaLnBrk="1" hangingPunct="1">
              <a:defRPr/>
            </a:pPr>
            <a:endParaRPr lang="en-GB" altLang="en-US" dirty="0">
              <a:solidFill>
                <a:srgbClr val="000000"/>
              </a:solidFill>
              <a:latin typeface="Agency FB" panose="020B0503020202020204" pitchFamily="34" charset="0"/>
            </a:endParaRPr>
          </a:p>
          <a:p>
            <a:pPr marL="457200" lvl="1" indent="0">
              <a:buFontTx/>
              <a:buNone/>
              <a:defRPr/>
            </a:pPr>
            <a:endParaRPr lang="en-US" altLang="en-US" dirty="0">
              <a:latin typeface="HelveticaNeueLT Std Med" pitchFamily="34" charset="0"/>
            </a:endParaRPr>
          </a:p>
          <a:p>
            <a:pPr>
              <a:defRPr/>
            </a:pPr>
            <a:endParaRPr lang="en-US" altLang="en-US" dirty="0">
              <a:latin typeface="HelveticaNeueLT Std Med" pitchFamily="34" charset="0"/>
            </a:endParaRPr>
          </a:p>
          <a:p>
            <a:pPr>
              <a:defRPr/>
            </a:pPr>
            <a:endParaRPr lang="en-US" altLang="en-US" dirty="0">
              <a:latin typeface="HelveticaNeueLT Std Med" pitchFamily="34" charset="0"/>
            </a:endParaRPr>
          </a:p>
          <a:p>
            <a:pPr>
              <a:buFontTx/>
              <a:buNone/>
              <a:defRPr/>
            </a:pPr>
            <a:endParaRPr lang="en-US" altLang="en-US" dirty="0">
              <a:latin typeface="HelveticaNeueLT Std Med"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ACB16D-DE76-43BD-AE92-5678B6540827}"/>
              </a:ext>
            </a:extLst>
          </p:cNvPr>
          <p:cNvSpPr>
            <a:spLocks noGrp="1"/>
          </p:cNvSpPr>
          <p:nvPr>
            <p:ph idx="1"/>
          </p:nvPr>
        </p:nvSpPr>
        <p:spPr>
          <a:xfrm>
            <a:off x="457200" y="669925"/>
            <a:ext cx="8075613" cy="5495925"/>
          </a:xfrm>
        </p:spPr>
        <p:txBody>
          <a:bodyPr>
            <a:normAutofit fontScale="70000" lnSpcReduction="20000"/>
          </a:bodyPr>
          <a:lstStyle/>
          <a:p>
            <a:pPr>
              <a:buFont typeface="Wingdings" panose="05000000000000000000" pitchFamily="2" charset="2"/>
              <a:buChar char="§"/>
              <a:defRPr/>
            </a:pPr>
            <a:r>
              <a:rPr lang="en-US" sz="4000" dirty="0">
                <a:latin typeface="Agency FB" panose="020B0503020202020204" pitchFamily="34" charset="0"/>
              </a:rPr>
              <a:t>Build resilient economies</a:t>
            </a:r>
          </a:p>
          <a:p>
            <a:pPr lvl="1">
              <a:defRPr/>
            </a:pPr>
            <a:r>
              <a:rPr lang="en-US" sz="3100" dirty="0">
                <a:latin typeface="Agency FB" panose="020B0503020202020204" pitchFamily="34" charset="0"/>
              </a:rPr>
              <a:t>“Lock” multiyear countercyclical fiscal policy	</a:t>
            </a:r>
          </a:p>
          <a:p>
            <a:pPr lvl="1">
              <a:defRPr/>
            </a:pPr>
            <a:r>
              <a:rPr lang="en-US" sz="3100" dirty="0">
                <a:latin typeface="Agency FB" panose="020B0503020202020204" pitchFamily="34" charset="0"/>
              </a:rPr>
              <a:t>Overhaul governance system, especially management of windfall revenues</a:t>
            </a:r>
          </a:p>
          <a:p>
            <a:pPr marL="457200" lvl="1" indent="0">
              <a:buFontTx/>
              <a:buNone/>
              <a:defRPr/>
            </a:pPr>
            <a:endParaRPr lang="en-US" sz="2600" dirty="0">
              <a:latin typeface="Agency FB" panose="020B0503020202020204" pitchFamily="34" charset="0"/>
            </a:endParaRPr>
          </a:p>
          <a:p>
            <a:pPr>
              <a:buFont typeface="Wingdings" panose="05000000000000000000" pitchFamily="2" charset="2"/>
              <a:buChar char="§"/>
              <a:defRPr/>
            </a:pPr>
            <a:r>
              <a:rPr lang="en-US" sz="4000" dirty="0">
                <a:latin typeface="Agency FB" panose="020B0503020202020204" pitchFamily="34" charset="0"/>
              </a:rPr>
              <a:t>Expand linkages with economy &amp; society at large</a:t>
            </a:r>
          </a:p>
          <a:p>
            <a:pPr lvl="1">
              <a:defRPr/>
            </a:pPr>
            <a:r>
              <a:rPr lang="en-US" sz="3400" dirty="0">
                <a:latin typeface="Agency FB" panose="020B0503020202020204" pitchFamily="34" charset="0"/>
              </a:rPr>
              <a:t>Adding value, where economically relevant, contributes to diversification</a:t>
            </a:r>
          </a:p>
          <a:p>
            <a:pPr lvl="1">
              <a:defRPr/>
            </a:pPr>
            <a:r>
              <a:rPr lang="en-US" sz="3400" dirty="0">
                <a:latin typeface="Agency FB" panose="020B0503020202020204" pitchFamily="34" charset="0"/>
              </a:rPr>
              <a:t>Social protection; investing in human capital </a:t>
            </a:r>
          </a:p>
          <a:p>
            <a:pPr marL="457200" lvl="1" indent="0">
              <a:buFontTx/>
              <a:buNone/>
              <a:defRPr/>
            </a:pPr>
            <a:endParaRPr lang="en-US" sz="2600" dirty="0">
              <a:latin typeface="Agency FB" panose="020B0503020202020204" pitchFamily="34" charset="0"/>
            </a:endParaRPr>
          </a:p>
          <a:p>
            <a:pPr>
              <a:buFont typeface="Wingdings" panose="05000000000000000000" pitchFamily="2" charset="2"/>
              <a:buChar char="§"/>
              <a:defRPr/>
            </a:pPr>
            <a:r>
              <a:rPr lang="en-US" sz="4000" dirty="0">
                <a:latin typeface="Agency FB" panose="020B0503020202020204" pitchFamily="34" charset="0"/>
              </a:rPr>
              <a:t>Build capacity in contract negotiation</a:t>
            </a:r>
          </a:p>
          <a:p>
            <a:pPr lvl="1">
              <a:defRPr/>
            </a:pPr>
            <a:r>
              <a:rPr lang="en-US" sz="3400" dirty="0">
                <a:latin typeface="Agency FB" panose="020B0503020202020204" pitchFamily="34" charset="0"/>
              </a:rPr>
              <a:t>Train locals in contract negotiation</a:t>
            </a:r>
          </a:p>
          <a:p>
            <a:pPr lvl="1">
              <a:defRPr/>
            </a:pPr>
            <a:r>
              <a:rPr lang="en-US" sz="3400" dirty="0">
                <a:latin typeface="Agency FB" panose="020B0503020202020204" pitchFamily="34" charset="0"/>
              </a:rPr>
              <a:t>Where capacity is not available, seek help from experts</a:t>
            </a:r>
          </a:p>
          <a:p>
            <a:pPr lvl="1">
              <a:defRPr/>
            </a:pPr>
            <a:r>
              <a:rPr lang="en-US" sz="3400" dirty="0">
                <a:latin typeface="Agency FB" panose="020B0503020202020204" pitchFamily="34" charset="0"/>
              </a:rPr>
              <a:t>Avoid ruinous race to the bottom; adopt instead regional policy standards</a:t>
            </a:r>
          </a:p>
          <a:p>
            <a:pPr marL="457200" lvl="1" indent="0">
              <a:buFontTx/>
              <a:buNone/>
              <a:defRPr/>
            </a:pPr>
            <a:endParaRPr lang="en-US" sz="2600" dirty="0">
              <a:latin typeface="Agency FB" panose="020B0503020202020204" pitchFamily="34" charset="0"/>
            </a:endParaRPr>
          </a:p>
          <a:p>
            <a:pPr>
              <a:buFont typeface="Wingdings" panose="05000000000000000000" pitchFamily="2" charset="2"/>
              <a:buChar char="§"/>
              <a:defRPr/>
            </a:pPr>
            <a:r>
              <a:rPr lang="en-US" sz="4000" dirty="0">
                <a:latin typeface="Agency FB" panose="020B0503020202020204" pitchFamily="34" charset="0"/>
              </a:rPr>
              <a:t>Create strong commodity market research institutions</a:t>
            </a:r>
          </a:p>
          <a:p>
            <a:pPr lvl="1">
              <a:defRPr/>
            </a:pPr>
            <a:endParaRPr lang="en-US" sz="2600" dirty="0">
              <a:latin typeface="Agency FB" panose="020B0503020202020204" pitchFamily="34" charset="0"/>
            </a:endParaRPr>
          </a:p>
          <a:p>
            <a:pPr>
              <a:defRPr/>
            </a:pPr>
            <a:endParaRPr lang="fr-CH" sz="2600" dirty="0"/>
          </a:p>
          <a:p>
            <a:pPr marL="857250" lvl="1" indent="-457200">
              <a:buFont typeface="Wingdings" panose="05000000000000000000" pitchFamily="2" charset="2"/>
              <a:buChar char="§"/>
              <a:defRPr/>
            </a:pP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78850A4-276E-408D-8A67-5AF066705D88}"/>
              </a:ext>
            </a:extLst>
          </p:cNvPr>
          <p:cNvSpPr>
            <a:spLocks noGrp="1" noChangeArrowheads="1"/>
          </p:cNvSpPr>
          <p:nvPr>
            <p:ph type="title" idx="4294967295"/>
          </p:nvPr>
        </p:nvSpPr>
        <p:spPr>
          <a:xfrm>
            <a:off x="539750" y="549275"/>
            <a:ext cx="8229600" cy="1022350"/>
          </a:xfrm>
        </p:spPr>
        <p:txBody>
          <a:bodyPr/>
          <a:lstStyle/>
          <a:p>
            <a:pPr>
              <a:spcBef>
                <a:spcPct val="50000"/>
              </a:spcBef>
            </a:pPr>
            <a:r>
              <a:rPr lang="en-US" altLang="en-US" sz="3200">
                <a:latin typeface="Agency FB" panose="020B0503020202020204" pitchFamily="34" charset="0"/>
              </a:rPr>
              <a:t>What are we talking about?</a:t>
            </a:r>
            <a:endParaRPr lang="en-GB" altLang="en-US" sz="3200">
              <a:latin typeface="Agency FB" panose="020B0503020202020204" pitchFamily="34" charset="0"/>
            </a:endParaRPr>
          </a:p>
        </p:txBody>
      </p:sp>
      <p:sp>
        <p:nvSpPr>
          <p:cNvPr id="17411" name="Rectangle 3">
            <a:extLst>
              <a:ext uri="{FF2B5EF4-FFF2-40B4-BE49-F238E27FC236}">
                <a16:creationId xmlns:a16="http://schemas.microsoft.com/office/drawing/2014/main" id="{6B321E48-321B-488B-8C23-A442168A2404}"/>
              </a:ext>
            </a:extLst>
          </p:cNvPr>
          <p:cNvSpPr>
            <a:spLocks noGrp="1" noChangeArrowheads="1"/>
          </p:cNvSpPr>
          <p:nvPr>
            <p:ph type="body" idx="4294967295"/>
          </p:nvPr>
        </p:nvSpPr>
        <p:spPr/>
        <p:txBody>
          <a:bodyPr/>
          <a:lstStyle/>
          <a:p>
            <a:pPr>
              <a:buFont typeface="Wingdings" panose="05000000000000000000" pitchFamily="2" charset="2"/>
              <a:buChar char="§"/>
            </a:pPr>
            <a:r>
              <a:rPr lang="en-US" altLang="en-US" sz="2800" dirty="0">
                <a:latin typeface="Agency FB" panose="020B0503020202020204" pitchFamily="34" charset="0"/>
              </a:rPr>
              <a:t>In SITC (</a:t>
            </a:r>
            <a:r>
              <a:rPr lang="en-GB" altLang="en-US" sz="2800" dirty="0">
                <a:latin typeface="Agency FB" panose="020B0503020202020204" pitchFamily="34" charset="0"/>
              </a:rPr>
              <a:t>Standard International Trade Classification):</a:t>
            </a:r>
          </a:p>
          <a:p>
            <a:pPr>
              <a:buFontTx/>
              <a:buNone/>
            </a:pPr>
            <a:endParaRPr lang="en-GB" altLang="en-US" dirty="0">
              <a:latin typeface="Agency FB" panose="020B0503020202020204" pitchFamily="34" charset="0"/>
            </a:endParaRPr>
          </a:p>
          <a:p>
            <a:pPr lvl="1"/>
            <a:r>
              <a:rPr lang="en-US" altLang="en-US" sz="2400" dirty="0">
                <a:latin typeface="Agency FB" panose="020B0503020202020204" pitchFamily="34" charset="0"/>
              </a:rPr>
              <a:t>Primary commodities</a:t>
            </a:r>
          </a:p>
          <a:p>
            <a:pPr lvl="1"/>
            <a:r>
              <a:rPr lang="en-US" altLang="en-US" sz="2400" dirty="0">
                <a:latin typeface="Agency FB" panose="020B0503020202020204" pitchFamily="34" charset="0"/>
              </a:rPr>
              <a:t>Precious stones </a:t>
            </a:r>
          </a:p>
          <a:p>
            <a:pPr lvl="1"/>
            <a:r>
              <a:rPr lang="en-US" altLang="en-US" sz="2400" dirty="0">
                <a:latin typeface="Agency FB" panose="020B0503020202020204" pitchFamily="34" charset="0"/>
              </a:rPr>
              <a:t>Non-monetary gold</a:t>
            </a:r>
          </a:p>
          <a:p>
            <a:pPr lvl="1"/>
            <a:endParaRPr lang="en-US" altLang="en-US" dirty="0">
              <a:latin typeface="Agency FB" panose="020B0503020202020204" pitchFamily="34" charset="0"/>
            </a:endParaRPr>
          </a:p>
          <a:p>
            <a:pPr>
              <a:buFont typeface="Wingdings" panose="05000000000000000000" pitchFamily="2" charset="2"/>
              <a:buChar char="§"/>
            </a:pPr>
            <a:r>
              <a:rPr lang="en-US" altLang="en-US" sz="2800" dirty="0">
                <a:latin typeface="Agency FB" panose="020B0503020202020204" pitchFamily="34" charset="0"/>
              </a:rPr>
              <a:t>These are SITC 0 +1+2+3+4+68+667+971</a:t>
            </a:r>
          </a:p>
          <a:p>
            <a:pPr>
              <a:buFontTx/>
              <a:buNone/>
            </a:pPr>
            <a:endParaRPr lang="en-GB" altLang="en-US" sz="2000" i="1" dirty="0">
              <a:latin typeface="HelveticaNeueLT Std Med"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A4ECC-1130-46CB-8E51-B22BFC5F0EC5}"/>
              </a:ext>
            </a:extLst>
          </p:cNvPr>
          <p:cNvSpPr>
            <a:spLocks noGrp="1"/>
          </p:cNvSpPr>
          <p:nvPr>
            <p:ph type="ctrTitle"/>
          </p:nvPr>
        </p:nvSpPr>
        <p:spPr>
          <a:xfrm>
            <a:off x="685800" y="1628801"/>
            <a:ext cx="7772400" cy="1971650"/>
          </a:xfrm>
          <a:solidFill>
            <a:srgbClr val="00B050"/>
          </a:solidFill>
        </p:spPr>
        <p:txBody>
          <a:bodyPr>
            <a:normAutofit fontScale="90000"/>
          </a:bodyPr>
          <a:lstStyle/>
          <a:p>
            <a:r>
              <a:rPr lang="fr-CH" dirty="0">
                <a:solidFill>
                  <a:schemeClr val="bg1"/>
                </a:solidFill>
                <a:latin typeface="Agency FB" panose="020B0503020202020204" pitchFamily="34" charset="0"/>
              </a:rPr>
              <a:t>It </a:t>
            </a:r>
            <a:r>
              <a:rPr lang="fr-CH" dirty="0" err="1">
                <a:solidFill>
                  <a:schemeClr val="bg1"/>
                </a:solidFill>
                <a:latin typeface="Agency FB" panose="020B0503020202020204" pitchFamily="34" charset="0"/>
              </a:rPr>
              <a:t>takes</a:t>
            </a:r>
            <a:r>
              <a:rPr lang="fr-CH" dirty="0">
                <a:solidFill>
                  <a:schemeClr val="bg1"/>
                </a:solidFill>
                <a:latin typeface="Agency FB" panose="020B0503020202020204" pitchFamily="34" charset="0"/>
              </a:rPr>
              <a:t> </a:t>
            </a:r>
            <a:r>
              <a:rPr lang="fr-CH" dirty="0" err="1">
                <a:solidFill>
                  <a:schemeClr val="bg1"/>
                </a:solidFill>
                <a:latin typeface="Agency FB" panose="020B0503020202020204" pitchFamily="34" charset="0"/>
              </a:rPr>
              <a:t>two</a:t>
            </a:r>
            <a:r>
              <a:rPr lang="fr-CH" dirty="0">
                <a:solidFill>
                  <a:schemeClr val="bg1"/>
                </a:solidFill>
                <a:latin typeface="Agency FB" panose="020B0503020202020204" pitchFamily="34" charset="0"/>
              </a:rPr>
              <a:t> to tango</a:t>
            </a:r>
            <a:br>
              <a:rPr lang="fr-CH" dirty="0">
                <a:solidFill>
                  <a:schemeClr val="bg1"/>
                </a:solidFill>
                <a:latin typeface="Agency FB" panose="020B0503020202020204" pitchFamily="34" charset="0"/>
              </a:rPr>
            </a:br>
            <a:r>
              <a:rPr lang="en-US" dirty="0">
                <a:solidFill>
                  <a:schemeClr val="bg1"/>
                </a:solidFill>
                <a:latin typeface="Agency FB" panose="020B0503020202020204" pitchFamily="34" charset="0"/>
              </a:rPr>
              <a:t>Investors’ role in fostering shared value </a:t>
            </a:r>
            <a:br>
              <a:rPr lang="en-US" dirty="0">
                <a:solidFill>
                  <a:schemeClr val="bg1"/>
                </a:solidFill>
                <a:latin typeface="Agency FB" panose="020B0503020202020204" pitchFamily="34" charset="0"/>
              </a:rPr>
            </a:br>
            <a:endParaRPr lang="en-CH" dirty="0">
              <a:solidFill>
                <a:schemeClr val="bg1"/>
              </a:solidFill>
              <a:latin typeface="Agency FB" panose="020B0503020202020204" pitchFamily="34" charset="0"/>
            </a:endParaRPr>
          </a:p>
        </p:txBody>
      </p:sp>
      <p:sp>
        <p:nvSpPr>
          <p:cNvPr id="3" name="Subtitle 2">
            <a:extLst>
              <a:ext uri="{FF2B5EF4-FFF2-40B4-BE49-F238E27FC236}">
                <a16:creationId xmlns:a16="http://schemas.microsoft.com/office/drawing/2014/main" id="{EFA0F109-BE25-463B-A814-8DD82C63DFAC}"/>
              </a:ext>
            </a:extLst>
          </p:cNvPr>
          <p:cNvSpPr>
            <a:spLocks noGrp="1"/>
          </p:cNvSpPr>
          <p:nvPr>
            <p:ph type="subTitle" idx="1"/>
          </p:nvPr>
        </p:nvSpPr>
        <p:spPr>
          <a:xfrm>
            <a:off x="1371600" y="3861048"/>
            <a:ext cx="6400800" cy="1752600"/>
          </a:xfrm>
          <a:solidFill>
            <a:srgbClr val="00B050"/>
          </a:solidFill>
        </p:spPr>
        <p:txBody>
          <a:bodyPr/>
          <a:lstStyle/>
          <a:p>
            <a:endParaRPr lang="en-CH" dirty="0"/>
          </a:p>
        </p:txBody>
      </p:sp>
    </p:spTree>
    <p:extLst>
      <p:ext uri="{BB962C8B-B14F-4D97-AF65-F5344CB8AC3E}">
        <p14:creationId xmlns:p14="http://schemas.microsoft.com/office/powerpoint/2010/main" val="11871814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21837-CE0A-4FF9-8AE9-A15889E0712B}"/>
              </a:ext>
            </a:extLst>
          </p:cNvPr>
          <p:cNvSpPr>
            <a:spLocks noGrp="1"/>
          </p:cNvSpPr>
          <p:nvPr>
            <p:ph idx="1"/>
          </p:nvPr>
        </p:nvSpPr>
        <p:spPr>
          <a:xfrm>
            <a:off x="417513" y="765175"/>
            <a:ext cx="8308975" cy="5472113"/>
          </a:xfrm>
        </p:spPr>
        <p:txBody>
          <a:bodyPr>
            <a:normAutofit fontScale="92500" lnSpcReduction="20000"/>
          </a:bodyPr>
          <a:lstStyle/>
          <a:p>
            <a:pPr>
              <a:buFont typeface="Wingdings" panose="05000000000000000000" pitchFamily="2" charset="2"/>
              <a:buChar char="§"/>
              <a:defRPr/>
            </a:pPr>
            <a:r>
              <a:rPr lang="fr-CH" sz="3000" dirty="0" err="1">
                <a:latin typeface="Agency FB" panose="020B0503020202020204" pitchFamily="34" charset="0"/>
              </a:rPr>
              <a:t>Ensure</a:t>
            </a:r>
            <a:r>
              <a:rPr lang="fr-CH" sz="3000" dirty="0">
                <a:latin typeface="Agency FB" panose="020B0503020202020204" pitchFamily="34" charset="0"/>
              </a:rPr>
              <a:t> stability of supply by sharing fairly value chain benefits</a:t>
            </a:r>
          </a:p>
          <a:p>
            <a:pPr lvl="1">
              <a:buFont typeface="Agency FB" panose="020B0503020202020204" pitchFamily="34" charset="0"/>
              <a:buChar char="—"/>
              <a:defRPr/>
            </a:pPr>
            <a:r>
              <a:rPr lang="en-US" sz="2600" dirty="0">
                <a:latin typeface="Agency FB" panose="020B0503020202020204" pitchFamily="34" charset="0"/>
              </a:rPr>
              <a:t>Adopt inclusive business models that go beyond profit maximization</a:t>
            </a:r>
          </a:p>
          <a:p>
            <a:pPr lvl="1">
              <a:buFont typeface="Agency FB" panose="020B0503020202020204" pitchFamily="34" charset="0"/>
              <a:buChar char="—"/>
              <a:defRPr/>
            </a:pPr>
            <a:r>
              <a:rPr lang="fr-CH" sz="2600" dirty="0">
                <a:latin typeface="Agency FB" panose="020B0503020202020204" pitchFamily="34" charset="0"/>
              </a:rPr>
              <a:t>Accept introduction of safeguards in investment law &amp; contracts</a:t>
            </a:r>
          </a:p>
          <a:p>
            <a:pPr marL="457200" lvl="1" indent="0">
              <a:buFontTx/>
              <a:buNone/>
              <a:defRPr/>
            </a:pPr>
            <a:endParaRPr lang="fr-CH" dirty="0">
              <a:latin typeface="Agency FB" panose="020B0503020202020204" pitchFamily="34" charset="0"/>
            </a:endParaRPr>
          </a:p>
          <a:p>
            <a:pPr>
              <a:buFont typeface="Wingdings" panose="05000000000000000000" pitchFamily="2" charset="2"/>
              <a:buChar char="§"/>
              <a:defRPr/>
            </a:pPr>
            <a:r>
              <a:rPr lang="fr-CH" sz="3000" dirty="0" err="1">
                <a:latin typeface="Agency FB" panose="020B0503020202020204" pitchFamily="34" charset="0"/>
              </a:rPr>
              <a:t>Reconcile</a:t>
            </a:r>
            <a:r>
              <a:rPr lang="fr-CH" sz="3000" dirty="0">
                <a:latin typeface="Agency FB" panose="020B0503020202020204" pitchFamily="34" charset="0"/>
              </a:rPr>
              <a:t> profit with impact investment, a nascent trend</a:t>
            </a:r>
          </a:p>
          <a:p>
            <a:pPr marL="0" indent="0">
              <a:buFontTx/>
              <a:buNone/>
              <a:defRPr/>
            </a:pPr>
            <a:endParaRPr lang="fr-CH" sz="3000" dirty="0">
              <a:latin typeface="Agency FB" panose="020B0503020202020204" pitchFamily="34" charset="0"/>
            </a:endParaRPr>
          </a:p>
          <a:p>
            <a:pPr>
              <a:buFont typeface="Wingdings" panose="05000000000000000000" pitchFamily="2" charset="2"/>
              <a:buChar char="§"/>
              <a:defRPr/>
            </a:pPr>
            <a:r>
              <a:rPr lang="fr-CH" sz="3000" dirty="0" err="1">
                <a:latin typeface="Agency FB" panose="020B0503020202020204" pitchFamily="34" charset="0"/>
              </a:rPr>
              <a:t>Meet</a:t>
            </a:r>
            <a:r>
              <a:rPr lang="fr-CH" sz="3000" dirty="0">
                <a:latin typeface="Agency FB" panose="020B0503020202020204" pitchFamily="34" charset="0"/>
              </a:rPr>
              <a:t> the duty of care and diligence especially when operating in countries with weak institutions</a:t>
            </a:r>
          </a:p>
          <a:p>
            <a:pPr marL="0" indent="0">
              <a:buFontTx/>
              <a:buNone/>
              <a:defRPr/>
            </a:pPr>
            <a:endParaRPr lang="fr-CH" sz="3000" dirty="0">
              <a:latin typeface="Agency FB" panose="020B0503020202020204" pitchFamily="34" charset="0"/>
            </a:endParaRPr>
          </a:p>
          <a:p>
            <a:pPr>
              <a:buFont typeface="Wingdings" panose="05000000000000000000" pitchFamily="2" charset="2"/>
              <a:buChar char="§"/>
              <a:defRPr/>
            </a:pPr>
            <a:r>
              <a:rPr lang="fr-CH" sz="3000" dirty="0" err="1">
                <a:latin typeface="Agency FB" panose="020B0503020202020204" pitchFamily="34" charset="0"/>
              </a:rPr>
              <a:t>Establish</a:t>
            </a:r>
            <a:r>
              <a:rPr lang="fr-CH" sz="3000" dirty="0">
                <a:latin typeface="Agency FB" panose="020B0503020202020204" pitchFamily="34" charset="0"/>
              </a:rPr>
              <a:t>, together with hosts, mechanisms for greater accountability &amp; monitoring</a:t>
            </a:r>
          </a:p>
          <a:p>
            <a:pPr marL="0" indent="0">
              <a:buFontTx/>
              <a:buNone/>
              <a:defRPr/>
            </a:pPr>
            <a:endParaRPr lang="fr-CH" sz="3000" dirty="0">
              <a:latin typeface="Agency FB" panose="020B0503020202020204" pitchFamily="34" charset="0"/>
            </a:endParaRPr>
          </a:p>
          <a:p>
            <a:pPr>
              <a:buFont typeface="Wingdings" panose="05000000000000000000" pitchFamily="2" charset="2"/>
              <a:buChar char="§"/>
              <a:defRPr/>
            </a:pPr>
            <a:r>
              <a:rPr lang="fr-CH" sz="3000" dirty="0">
                <a:latin typeface="Agency FB" panose="020B0503020202020204" pitchFamily="34" charset="0"/>
              </a:rPr>
              <a:t>Foster transparency at all levels of the value chain</a:t>
            </a:r>
          </a:p>
          <a:p>
            <a:pPr>
              <a:buFont typeface="Wingdings" panose="05000000000000000000" pitchFamily="2" charset="2"/>
              <a:buChar char="§"/>
              <a:defRPr/>
            </a:pPr>
            <a:endParaRPr lang="fr-CH" dirty="0">
              <a:latin typeface="Agency FB" panose="020B0503020202020204" pitchFamily="34" charset="0"/>
            </a:endParaRPr>
          </a:p>
          <a:p>
            <a:pPr marL="457200" lvl="1" indent="0">
              <a:buFontTx/>
              <a:buNone/>
              <a:defRPr/>
            </a:pPr>
            <a:endParaRPr lang="fr-CH" dirty="0">
              <a:latin typeface="Agency FB" panose="020B0503020202020204" pitchFamily="34" charset="0"/>
            </a:endParaRPr>
          </a:p>
          <a:p>
            <a:pPr>
              <a:buFont typeface="Agency FB" panose="020B0503020202020204" pitchFamily="34" charset="0"/>
              <a:buChar char="—"/>
              <a:defRPr/>
            </a:pPr>
            <a:endParaRPr lang="fr-CH" b="1" dirty="0">
              <a:latin typeface="Agency FB" panose="020B0503020202020204" pitchFamily="34" charset="0"/>
            </a:endParaRPr>
          </a:p>
          <a:p>
            <a:pPr lvl="1">
              <a:buFont typeface="Agency FB" panose="020B0503020202020204" pitchFamily="34" charset="0"/>
              <a:buChar char="—"/>
              <a:defRPr/>
            </a:pPr>
            <a:endParaRPr lang="fr-CH" dirty="0">
              <a:latin typeface="Agency FB" panose="020B0503020202020204" pitchFamily="34" charset="0"/>
            </a:endParaRPr>
          </a:p>
          <a:p>
            <a:pPr lvl="1">
              <a:buFont typeface="Agency FB" panose="020B0503020202020204" pitchFamily="34" charset="0"/>
              <a:buChar char="—"/>
              <a:defRPr/>
            </a:pPr>
            <a:endParaRPr lang="fr-CH" dirty="0">
              <a:latin typeface="Agency FB" panose="020B0503020202020204" pitchFamily="34" charset="0"/>
            </a:endParaRPr>
          </a:p>
          <a:p>
            <a:pPr marL="0" indent="0">
              <a:buFontTx/>
              <a:buNone/>
              <a:defRPr/>
            </a:pPr>
            <a:endParaRPr lang="fr-CH" dirty="0">
              <a:latin typeface="Agency FB" panose="020B0503020202020204" pitchFamily="34" charset="0"/>
            </a:endParaRPr>
          </a:p>
          <a:p>
            <a:pPr marL="0" indent="0">
              <a:buFontTx/>
              <a:buNone/>
              <a:defRPr/>
            </a:pPr>
            <a:endParaRPr lang="fr-CH" dirty="0">
              <a:latin typeface="Agency FB" panose="020B05030202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1"/>
            <a:ext cx="8229600" cy="4277072"/>
          </a:xfrm>
        </p:spPr>
        <p:txBody>
          <a:bodyPr>
            <a:normAutofit fontScale="92500" lnSpcReduction="10000"/>
          </a:bodyPr>
          <a:lstStyle/>
          <a:p>
            <a:pPr marL="0" indent="0" algn="ctr">
              <a:buNone/>
            </a:pPr>
            <a:endParaRPr lang="fr-CH" sz="6600" dirty="0"/>
          </a:p>
          <a:p>
            <a:pPr marL="0" indent="0" algn="ctr">
              <a:buNone/>
            </a:pPr>
            <a:r>
              <a:rPr lang="en-US" sz="6600" dirty="0">
                <a:latin typeface="Agency FB" panose="020B0503020202020204" pitchFamily="34" charset="0"/>
              </a:rPr>
              <a:t>Thank you.</a:t>
            </a:r>
          </a:p>
          <a:p>
            <a:pPr marL="0" indent="0" algn="ctr">
              <a:buNone/>
            </a:pPr>
            <a:endParaRPr lang="fr-CH" sz="6600" dirty="0"/>
          </a:p>
          <a:p>
            <a:pPr algn="ctr"/>
            <a:endParaRPr lang="fr-CH" sz="4000" dirty="0"/>
          </a:p>
          <a:p>
            <a:pPr marL="0" indent="0" algn="ctr">
              <a:buNone/>
            </a:pPr>
            <a:r>
              <a:rPr lang="fr-CH" sz="3600" dirty="0">
                <a:latin typeface="Agency FB" panose="020B0503020202020204" pitchFamily="34" charset="0"/>
              </a:rPr>
              <a:t>Contact: janvier.nkurunziza</a:t>
            </a:r>
            <a:r>
              <a:rPr lang="fr-CH" sz="3600">
                <a:latin typeface="Agency FB" panose="020B0503020202020204" pitchFamily="34" charset="0"/>
              </a:rPr>
              <a:t>@un.</a:t>
            </a:r>
            <a:r>
              <a:rPr lang="fr-CH" sz="3600" dirty="0">
                <a:latin typeface="Agency FB" panose="020B0503020202020204" pitchFamily="34" charset="0"/>
              </a:rPr>
              <a:t>org</a:t>
            </a:r>
            <a:endParaRPr lang="en-GB" sz="3600" dirty="0">
              <a:latin typeface="Agency FB" panose="020B0503020202020204" pitchFamily="34" charset="0"/>
            </a:endParaRPr>
          </a:p>
        </p:txBody>
      </p:sp>
    </p:spTree>
    <p:extLst>
      <p:ext uri="{BB962C8B-B14F-4D97-AF65-F5344CB8AC3E}">
        <p14:creationId xmlns:p14="http://schemas.microsoft.com/office/powerpoint/2010/main" val="2005508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66A1F2A-DE8D-4999-A0C1-6836DA4ED30E}"/>
              </a:ext>
            </a:extLst>
          </p:cNvPr>
          <p:cNvSpPr>
            <a:spLocks noGrp="1" noChangeArrowheads="1"/>
          </p:cNvSpPr>
          <p:nvPr>
            <p:ph type="title"/>
          </p:nvPr>
        </p:nvSpPr>
        <p:spPr>
          <a:xfrm>
            <a:off x="468313" y="-171450"/>
            <a:ext cx="8229600" cy="1143000"/>
          </a:xfrm>
        </p:spPr>
        <p:txBody>
          <a:bodyPr/>
          <a:lstStyle/>
          <a:p>
            <a:r>
              <a:rPr lang="en-US" altLang="en-US" sz="3200">
                <a:latin typeface="Agency FB" panose="020B0503020202020204" pitchFamily="34" charset="0"/>
              </a:rPr>
              <a:t>UNCTAD Commodity price index</a:t>
            </a:r>
            <a:endParaRPr lang="en-US" altLang="en-US" sz="3200">
              <a:solidFill>
                <a:srgbClr val="FF0000"/>
              </a:solidFill>
              <a:latin typeface="Agency FB" panose="020B0503020202020204" pitchFamily="34" charset="0"/>
            </a:endParaRPr>
          </a:p>
        </p:txBody>
      </p:sp>
      <p:graphicFrame>
        <p:nvGraphicFramePr>
          <p:cNvPr id="9" name="Table 8">
            <a:extLst>
              <a:ext uri="{FF2B5EF4-FFF2-40B4-BE49-F238E27FC236}">
                <a16:creationId xmlns:a16="http://schemas.microsoft.com/office/drawing/2014/main" id="{E0A9800B-91AD-41CF-ACED-57A98A99571E}"/>
              </a:ext>
            </a:extLst>
          </p:cNvPr>
          <p:cNvGraphicFramePr>
            <a:graphicFrameLocks noGrp="1"/>
          </p:cNvGraphicFramePr>
          <p:nvPr/>
        </p:nvGraphicFramePr>
        <p:xfrm>
          <a:off x="719138" y="990600"/>
          <a:ext cx="2160587" cy="5188675"/>
        </p:xfrm>
        <a:graphic>
          <a:graphicData uri="http://schemas.openxmlformats.org/drawingml/2006/table">
            <a:tbl>
              <a:tblPr>
                <a:tableStyleId>{5C22544A-7EE6-4342-B048-85BDC9FD1C3A}</a:tableStyleId>
              </a:tblPr>
              <a:tblGrid>
                <a:gridCol w="2160587">
                  <a:extLst>
                    <a:ext uri="{9D8B030D-6E8A-4147-A177-3AD203B41FA5}">
                      <a16:colId xmlns:a16="http://schemas.microsoft.com/office/drawing/2014/main" val="20000"/>
                    </a:ext>
                  </a:extLst>
                </a:gridCol>
              </a:tblGrid>
              <a:tr h="207518">
                <a:tc>
                  <a:txBody>
                    <a:bodyPr/>
                    <a:lstStyle/>
                    <a:p>
                      <a:pPr algn="l" fontAlgn="ctr"/>
                      <a:r>
                        <a:rPr lang="en-GB" sz="1300" b="1" u="none" strike="noStrike" dirty="0">
                          <a:effectLst/>
                          <a:latin typeface="Agency FB" panose="020B0503020202020204" pitchFamily="34" charset="0"/>
                        </a:rPr>
                        <a:t>ALL FOOD</a:t>
                      </a:r>
                      <a:endParaRPr lang="en-GB" sz="1300" b="1" i="0" u="none" strike="noStrike" dirty="0">
                        <a:solidFill>
                          <a:srgbClr val="000000"/>
                        </a:solidFill>
                        <a:effectLst/>
                        <a:latin typeface="Agency FB" panose="020B0503020202020204" pitchFamily="34" charset="0"/>
                      </a:endParaRPr>
                    </a:p>
                  </a:txBody>
                  <a:tcPr marL="9431" marR="9431" marT="9427" marB="0" anchor="ctr"/>
                </a:tc>
                <a:extLst>
                  <a:ext uri="{0D108BD9-81ED-4DB2-BD59-A6C34878D82A}">
                    <a16:rowId xmlns:a16="http://schemas.microsoft.com/office/drawing/2014/main" val="10000"/>
                  </a:ext>
                </a:extLst>
              </a:tr>
              <a:tr h="207518">
                <a:tc>
                  <a:txBody>
                    <a:bodyPr/>
                    <a:lstStyle/>
                    <a:p>
                      <a:pPr algn="l" fontAlgn="ctr"/>
                      <a:r>
                        <a:rPr lang="en-GB" sz="1300" b="1" u="none" strike="noStrike" dirty="0">
                          <a:effectLst/>
                          <a:latin typeface="Agency FB" panose="020B0503020202020204" pitchFamily="34" charset="0"/>
                        </a:rPr>
                        <a:t>- Food</a:t>
                      </a:r>
                      <a:endParaRPr lang="en-GB" sz="1300" b="1" i="0" u="none" strike="noStrike" dirty="0">
                        <a:solidFill>
                          <a:srgbClr val="000000"/>
                        </a:solidFill>
                        <a:effectLst/>
                        <a:latin typeface="Agency FB" panose="020B0503020202020204" pitchFamily="34" charset="0"/>
                      </a:endParaRPr>
                    </a:p>
                  </a:txBody>
                  <a:tcPr marL="9431" marR="9431" marT="9427" marB="0" anchor="ctr"/>
                </a:tc>
                <a:extLst>
                  <a:ext uri="{0D108BD9-81ED-4DB2-BD59-A6C34878D82A}">
                    <a16:rowId xmlns:a16="http://schemas.microsoft.com/office/drawing/2014/main" val="10001"/>
                  </a:ext>
                </a:extLst>
              </a:tr>
              <a:tr h="207518">
                <a:tc>
                  <a:txBody>
                    <a:bodyPr/>
                    <a:lstStyle/>
                    <a:p>
                      <a:pPr algn="l" fontAlgn="ctr"/>
                      <a:r>
                        <a:rPr lang="en-GB" sz="1300" u="none" strike="noStrike" dirty="0">
                          <a:effectLst/>
                          <a:latin typeface="Agency FB" panose="020B0503020202020204" pitchFamily="34" charset="0"/>
                        </a:rPr>
                        <a:t>  Wheat </a:t>
                      </a:r>
                      <a:endParaRPr lang="en-GB" sz="1300" b="0" i="0" u="none" strike="noStrike" dirty="0">
                        <a:solidFill>
                          <a:srgbClr val="000000"/>
                        </a:solidFill>
                        <a:effectLst/>
                        <a:latin typeface="Agency FB" panose="020B0503020202020204" pitchFamily="34" charset="0"/>
                      </a:endParaRPr>
                    </a:p>
                  </a:txBody>
                  <a:tcPr marL="9431" marR="9431" marT="9427" marB="0" anchor="ctr"/>
                </a:tc>
                <a:extLst>
                  <a:ext uri="{0D108BD9-81ED-4DB2-BD59-A6C34878D82A}">
                    <a16:rowId xmlns:a16="http://schemas.microsoft.com/office/drawing/2014/main" val="10002"/>
                  </a:ext>
                </a:extLst>
              </a:tr>
              <a:tr h="207518">
                <a:tc>
                  <a:txBody>
                    <a:bodyPr/>
                    <a:lstStyle/>
                    <a:p>
                      <a:pPr algn="l" fontAlgn="ctr"/>
                      <a:r>
                        <a:rPr lang="en-GB" sz="1300" u="none" strike="noStrike" dirty="0">
                          <a:effectLst/>
                          <a:latin typeface="Agency FB" panose="020B0503020202020204" pitchFamily="34" charset="0"/>
                        </a:rPr>
                        <a:t>  Maize </a:t>
                      </a:r>
                      <a:endParaRPr lang="en-GB" sz="1300" b="0" i="0" u="none" strike="noStrike" dirty="0">
                        <a:solidFill>
                          <a:srgbClr val="000000"/>
                        </a:solidFill>
                        <a:effectLst/>
                        <a:latin typeface="Agency FB" panose="020B0503020202020204" pitchFamily="34" charset="0"/>
                      </a:endParaRPr>
                    </a:p>
                  </a:txBody>
                  <a:tcPr marL="9431" marR="9431" marT="9427" marB="0" anchor="ctr"/>
                </a:tc>
                <a:extLst>
                  <a:ext uri="{0D108BD9-81ED-4DB2-BD59-A6C34878D82A}">
                    <a16:rowId xmlns:a16="http://schemas.microsoft.com/office/drawing/2014/main" val="10003"/>
                  </a:ext>
                </a:extLst>
              </a:tr>
              <a:tr h="207518">
                <a:tc>
                  <a:txBody>
                    <a:bodyPr/>
                    <a:lstStyle/>
                    <a:p>
                      <a:pPr algn="l" fontAlgn="ctr"/>
                      <a:r>
                        <a:rPr lang="en-GB" sz="1300" u="none" strike="noStrike" dirty="0">
                          <a:effectLst/>
                          <a:latin typeface="Agency FB" panose="020B0503020202020204" pitchFamily="34" charset="0"/>
                        </a:rPr>
                        <a:t>  Rice</a:t>
                      </a:r>
                      <a:endParaRPr lang="en-GB" sz="1300" b="0" i="0" u="none" strike="noStrike" dirty="0">
                        <a:solidFill>
                          <a:srgbClr val="000000"/>
                        </a:solidFill>
                        <a:effectLst/>
                        <a:latin typeface="Agency FB" panose="020B0503020202020204" pitchFamily="34" charset="0"/>
                      </a:endParaRPr>
                    </a:p>
                  </a:txBody>
                  <a:tcPr marL="9431" marR="9431" marT="9427" marB="0" anchor="ctr"/>
                </a:tc>
                <a:extLst>
                  <a:ext uri="{0D108BD9-81ED-4DB2-BD59-A6C34878D82A}">
                    <a16:rowId xmlns:a16="http://schemas.microsoft.com/office/drawing/2014/main" val="10004"/>
                  </a:ext>
                </a:extLst>
              </a:tr>
              <a:tr h="207518">
                <a:tc>
                  <a:txBody>
                    <a:bodyPr/>
                    <a:lstStyle/>
                    <a:p>
                      <a:pPr algn="l" fontAlgn="ctr"/>
                      <a:r>
                        <a:rPr lang="en-GB" sz="1300" u="none" strike="noStrike" dirty="0">
                          <a:effectLst/>
                          <a:latin typeface="Agency FB" panose="020B0503020202020204" pitchFamily="34" charset="0"/>
                        </a:rPr>
                        <a:t>  Sugar </a:t>
                      </a:r>
                      <a:endParaRPr lang="en-GB" sz="1300" b="0" i="0" u="none" strike="noStrike" dirty="0">
                        <a:solidFill>
                          <a:srgbClr val="000000"/>
                        </a:solidFill>
                        <a:effectLst/>
                        <a:latin typeface="Agency FB" panose="020B0503020202020204" pitchFamily="34" charset="0"/>
                      </a:endParaRPr>
                    </a:p>
                  </a:txBody>
                  <a:tcPr marL="9431" marR="9431" marT="9427" marB="0" anchor="ctr"/>
                </a:tc>
                <a:extLst>
                  <a:ext uri="{0D108BD9-81ED-4DB2-BD59-A6C34878D82A}">
                    <a16:rowId xmlns:a16="http://schemas.microsoft.com/office/drawing/2014/main" val="10005"/>
                  </a:ext>
                </a:extLst>
              </a:tr>
              <a:tr h="207518">
                <a:tc>
                  <a:txBody>
                    <a:bodyPr/>
                    <a:lstStyle/>
                    <a:p>
                      <a:pPr algn="l" fontAlgn="ctr"/>
                      <a:r>
                        <a:rPr lang="en-GB" sz="1300" u="none" strike="noStrike" dirty="0">
                          <a:effectLst/>
                          <a:latin typeface="Agency FB" panose="020B0503020202020204" pitchFamily="34" charset="0"/>
                        </a:rPr>
                        <a:t>  Bovine meat</a:t>
                      </a:r>
                      <a:endParaRPr lang="en-GB" sz="1300" b="0" i="0" u="none" strike="noStrike" dirty="0">
                        <a:solidFill>
                          <a:srgbClr val="000000"/>
                        </a:solidFill>
                        <a:effectLst/>
                        <a:latin typeface="Agency FB" panose="020B0503020202020204" pitchFamily="34" charset="0"/>
                      </a:endParaRPr>
                    </a:p>
                  </a:txBody>
                  <a:tcPr marL="9431" marR="9431" marT="9427" marB="0" anchor="ctr"/>
                </a:tc>
                <a:extLst>
                  <a:ext uri="{0D108BD9-81ED-4DB2-BD59-A6C34878D82A}">
                    <a16:rowId xmlns:a16="http://schemas.microsoft.com/office/drawing/2014/main" val="10006"/>
                  </a:ext>
                </a:extLst>
              </a:tr>
              <a:tr h="207518">
                <a:tc>
                  <a:txBody>
                    <a:bodyPr/>
                    <a:lstStyle/>
                    <a:p>
                      <a:pPr algn="l" fontAlgn="ctr"/>
                      <a:r>
                        <a:rPr lang="en-GB" sz="1300" u="none" strike="noStrike" dirty="0">
                          <a:effectLst/>
                          <a:latin typeface="Agency FB" panose="020B0503020202020204" pitchFamily="34" charset="0"/>
                        </a:rPr>
                        <a:t>  Bananas </a:t>
                      </a:r>
                      <a:endParaRPr lang="en-GB" sz="1300" b="0" i="0" u="none" strike="noStrike" dirty="0">
                        <a:solidFill>
                          <a:srgbClr val="000000"/>
                        </a:solidFill>
                        <a:effectLst/>
                        <a:latin typeface="Agency FB" panose="020B0503020202020204" pitchFamily="34" charset="0"/>
                      </a:endParaRPr>
                    </a:p>
                  </a:txBody>
                  <a:tcPr marL="9431" marR="9431" marT="9427" marB="0" anchor="ctr"/>
                </a:tc>
                <a:extLst>
                  <a:ext uri="{0D108BD9-81ED-4DB2-BD59-A6C34878D82A}">
                    <a16:rowId xmlns:a16="http://schemas.microsoft.com/office/drawing/2014/main" val="10007"/>
                  </a:ext>
                </a:extLst>
              </a:tr>
              <a:tr h="207518">
                <a:tc>
                  <a:txBody>
                    <a:bodyPr/>
                    <a:lstStyle/>
                    <a:p>
                      <a:pPr algn="l" fontAlgn="ctr"/>
                      <a:r>
                        <a:rPr lang="en-GB" sz="1300" u="none" strike="noStrike" dirty="0">
                          <a:effectLst/>
                          <a:latin typeface="Agency FB" panose="020B0503020202020204" pitchFamily="34" charset="0"/>
                        </a:rPr>
                        <a:t>  Pepper</a:t>
                      </a:r>
                      <a:endParaRPr lang="en-GB" sz="1300" b="0" i="0" u="none" strike="noStrike" dirty="0">
                        <a:solidFill>
                          <a:srgbClr val="000000"/>
                        </a:solidFill>
                        <a:effectLst/>
                        <a:latin typeface="Agency FB" panose="020B0503020202020204" pitchFamily="34" charset="0"/>
                      </a:endParaRPr>
                    </a:p>
                  </a:txBody>
                  <a:tcPr marL="9431" marR="9431" marT="9427" marB="0" anchor="ctr"/>
                </a:tc>
                <a:extLst>
                  <a:ext uri="{0D108BD9-81ED-4DB2-BD59-A6C34878D82A}">
                    <a16:rowId xmlns:a16="http://schemas.microsoft.com/office/drawing/2014/main" val="10008"/>
                  </a:ext>
                </a:extLst>
              </a:tr>
              <a:tr h="207518">
                <a:tc>
                  <a:txBody>
                    <a:bodyPr/>
                    <a:lstStyle/>
                    <a:p>
                      <a:pPr algn="l" fontAlgn="ctr"/>
                      <a:r>
                        <a:rPr lang="en-GB" sz="1300" u="none" strike="noStrike" dirty="0">
                          <a:effectLst/>
                          <a:latin typeface="Agency FB" panose="020B0503020202020204" pitchFamily="34" charset="0"/>
                        </a:rPr>
                        <a:t>  Soybean meal</a:t>
                      </a:r>
                      <a:endParaRPr lang="en-GB" sz="1300" b="0" i="0" u="none" strike="noStrike" dirty="0">
                        <a:solidFill>
                          <a:srgbClr val="000000"/>
                        </a:solidFill>
                        <a:effectLst/>
                        <a:latin typeface="Agency FB" panose="020B0503020202020204" pitchFamily="34" charset="0"/>
                      </a:endParaRPr>
                    </a:p>
                  </a:txBody>
                  <a:tcPr marL="9431" marR="9431" marT="9427" marB="0" anchor="ctr"/>
                </a:tc>
                <a:extLst>
                  <a:ext uri="{0D108BD9-81ED-4DB2-BD59-A6C34878D82A}">
                    <a16:rowId xmlns:a16="http://schemas.microsoft.com/office/drawing/2014/main" val="10009"/>
                  </a:ext>
                </a:extLst>
              </a:tr>
              <a:tr h="207518">
                <a:tc>
                  <a:txBody>
                    <a:bodyPr/>
                    <a:lstStyle/>
                    <a:p>
                      <a:pPr algn="l" fontAlgn="ctr"/>
                      <a:r>
                        <a:rPr lang="en-GB" sz="1300" b="0" i="0" u="none" strike="noStrike" dirty="0">
                          <a:solidFill>
                            <a:srgbClr val="000000"/>
                          </a:solidFill>
                          <a:effectLst/>
                          <a:latin typeface="Agency FB" panose="020B0503020202020204" pitchFamily="34" charset="0"/>
                        </a:rPr>
                        <a:t>  Crustaceans*</a:t>
                      </a:r>
                    </a:p>
                  </a:txBody>
                  <a:tcPr marL="9431" marR="9431" marT="9427" marB="0" anchor="ctr"/>
                </a:tc>
                <a:extLst>
                  <a:ext uri="{0D108BD9-81ED-4DB2-BD59-A6C34878D82A}">
                    <a16:rowId xmlns:a16="http://schemas.microsoft.com/office/drawing/2014/main" val="3052182433"/>
                  </a:ext>
                </a:extLst>
              </a:tr>
              <a:tr h="207518">
                <a:tc>
                  <a:txBody>
                    <a:bodyPr/>
                    <a:lstStyle/>
                    <a:p>
                      <a:pPr algn="l" fontAlgn="ctr"/>
                      <a:r>
                        <a:rPr lang="en-GB" sz="1300" u="none" strike="noStrike" dirty="0">
                          <a:effectLst/>
                          <a:latin typeface="Agency FB" panose="020B0503020202020204" pitchFamily="34" charset="0"/>
                        </a:rPr>
                        <a:t>  Fish*</a:t>
                      </a:r>
                      <a:endParaRPr lang="en-GB" sz="1300" b="0" i="0" u="none" strike="noStrike" dirty="0">
                        <a:solidFill>
                          <a:srgbClr val="000000"/>
                        </a:solidFill>
                        <a:effectLst/>
                        <a:latin typeface="Agency FB" panose="020B0503020202020204" pitchFamily="34" charset="0"/>
                      </a:endParaRPr>
                    </a:p>
                  </a:txBody>
                  <a:tcPr marL="9431" marR="9431" marT="9427" marB="0" anchor="ctr"/>
                </a:tc>
                <a:extLst>
                  <a:ext uri="{0D108BD9-81ED-4DB2-BD59-A6C34878D82A}">
                    <a16:rowId xmlns:a16="http://schemas.microsoft.com/office/drawing/2014/main" val="10010"/>
                  </a:ext>
                </a:extLst>
              </a:tr>
              <a:tr h="207518">
                <a:tc>
                  <a:txBody>
                    <a:bodyPr/>
                    <a:lstStyle/>
                    <a:p>
                      <a:pPr algn="l" fontAlgn="ctr"/>
                      <a:r>
                        <a:rPr lang="en-GB" sz="1300" b="1" u="none" strike="noStrike" dirty="0">
                          <a:effectLst/>
                          <a:latin typeface="Agency FB" panose="020B0503020202020204" pitchFamily="34" charset="0"/>
                        </a:rPr>
                        <a:t>- Tropical beverages</a:t>
                      </a:r>
                      <a:endParaRPr lang="en-GB" sz="1300" b="1" i="0" u="none" strike="noStrike" dirty="0">
                        <a:solidFill>
                          <a:srgbClr val="000000"/>
                        </a:solidFill>
                        <a:effectLst/>
                        <a:latin typeface="Agency FB" panose="020B0503020202020204" pitchFamily="34" charset="0"/>
                      </a:endParaRPr>
                    </a:p>
                  </a:txBody>
                  <a:tcPr marL="9431" marR="9431" marT="9427" marB="0" anchor="ctr"/>
                </a:tc>
                <a:extLst>
                  <a:ext uri="{0D108BD9-81ED-4DB2-BD59-A6C34878D82A}">
                    <a16:rowId xmlns:a16="http://schemas.microsoft.com/office/drawing/2014/main" val="10011"/>
                  </a:ext>
                </a:extLst>
              </a:tr>
              <a:tr h="207518">
                <a:tc>
                  <a:txBody>
                    <a:bodyPr/>
                    <a:lstStyle/>
                    <a:p>
                      <a:pPr algn="l" fontAlgn="ctr"/>
                      <a:r>
                        <a:rPr lang="en-GB" sz="1300" u="none" strike="noStrike" dirty="0">
                          <a:effectLst/>
                          <a:latin typeface="Agency FB" panose="020B0503020202020204" pitchFamily="34" charset="0"/>
                        </a:rPr>
                        <a:t>  Coffee</a:t>
                      </a:r>
                      <a:endParaRPr lang="en-GB" sz="1300" b="0" i="0" u="none" strike="noStrike" dirty="0">
                        <a:solidFill>
                          <a:srgbClr val="000000"/>
                        </a:solidFill>
                        <a:effectLst/>
                        <a:latin typeface="Agency FB" panose="020B0503020202020204" pitchFamily="34" charset="0"/>
                      </a:endParaRPr>
                    </a:p>
                  </a:txBody>
                  <a:tcPr marL="9431" marR="9431" marT="9427" marB="0" anchor="ctr"/>
                </a:tc>
                <a:extLst>
                  <a:ext uri="{0D108BD9-81ED-4DB2-BD59-A6C34878D82A}">
                    <a16:rowId xmlns:a16="http://schemas.microsoft.com/office/drawing/2014/main" val="10012"/>
                  </a:ext>
                </a:extLst>
              </a:tr>
              <a:tr h="207518">
                <a:tc>
                  <a:txBody>
                    <a:bodyPr/>
                    <a:lstStyle/>
                    <a:p>
                      <a:pPr algn="l" fontAlgn="ctr"/>
                      <a:r>
                        <a:rPr lang="en-GB" sz="1300" u="none" strike="noStrike" dirty="0">
                          <a:effectLst/>
                          <a:latin typeface="Agency FB" panose="020B0503020202020204" pitchFamily="34" charset="0"/>
                        </a:rPr>
                        <a:t>  Cocoa beans</a:t>
                      </a:r>
                      <a:endParaRPr lang="en-GB" sz="1300" b="0" i="0" u="none" strike="noStrike" dirty="0">
                        <a:solidFill>
                          <a:srgbClr val="000000"/>
                        </a:solidFill>
                        <a:effectLst/>
                        <a:latin typeface="Agency FB" panose="020B0503020202020204" pitchFamily="34" charset="0"/>
                      </a:endParaRPr>
                    </a:p>
                  </a:txBody>
                  <a:tcPr marL="9431" marR="9431" marT="9427" marB="0" anchor="ctr"/>
                </a:tc>
                <a:extLst>
                  <a:ext uri="{0D108BD9-81ED-4DB2-BD59-A6C34878D82A}">
                    <a16:rowId xmlns:a16="http://schemas.microsoft.com/office/drawing/2014/main" val="10013"/>
                  </a:ext>
                </a:extLst>
              </a:tr>
              <a:tr h="207518">
                <a:tc>
                  <a:txBody>
                    <a:bodyPr/>
                    <a:lstStyle/>
                    <a:p>
                      <a:pPr algn="l" fontAlgn="ctr"/>
                      <a:r>
                        <a:rPr lang="en-GB" sz="1300" u="none" strike="noStrike" dirty="0">
                          <a:effectLst/>
                          <a:latin typeface="Agency FB" panose="020B0503020202020204" pitchFamily="34" charset="0"/>
                        </a:rPr>
                        <a:t>  Tea</a:t>
                      </a:r>
                      <a:endParaRPr lang="en-GB" sz="1300" b="0" i="0" u="none" strike="noStrike" dirty="0">
                        <a:solidFill>
                          <a:srgbClr val="000000"/>
                        </a:solidFill>
                        <a:effectLst/>
                        <a:latin typeface="Agency FB" panose="020B0503020202020204" pitchFamily="34" charset="0"/>
                      </a:endParaRPr>
                    </a:p>
                  </a:txBody>
                  <a:tcPr marL="9431" marR="9431" marT="9427" marB="0" anchor="ctr"/>
                </a:tc>
                <a:extLst>
                  <a:ext uri="{0D108BD9-81ED-4DB2-BD59-A6C34878D82A}">
                    <a16:rowId xmlns:a16="http://schemas.microsoft.com/office/drawing/2014/main" val="10014"/>
                  </a:ext>
                </a:extLst>
              </a:tr>
              <a:tr h="207518">
                <a:tc>
                  <a:txBody>
                    <a:bodyPr/>
                    <a:lstStyle/>
                    <a:p>
                      <a:pPr algn="l" fontAlgn="ctr"/>
                      <a:r>
                        <a:rPr lang="en-GB" sz="1300" b="1" u="none" strike="noStrike" dirty="0">
                          <a:effectLst/>
                          <a:latin typeface="Agency FB" panose="020B0503020202020204" pitchFamily="34" charset="0"/>
                        </a:rPr>
                        <a:t>- Vegetable oilseeds and oils</a:t>
                      </a:r>
                      <a:endParaRPr lang="en-GB" sz="1300" b="1" i="0" u="none" strike="noStrike" dirty="0">
                        <a:solidFill>
                          <a:srgbClr val="000000"/>
                        </a:solidFill>
                        <a:effectLst/>
                        <a:latin typeface="Agency FB" panose="020B0503020202020204" pitchFamily="34" charset="0"/>
                      </a:endParaRPr>
                    </a:p>
                  </a:txBody>
                  <a:tcPr marL="9431" marR="9431" marT="9427" marB="0" anchor="ctr"/>
                </a:tc>
                <a:extLst>
                  <a:ext uri="{0D108BD9-81ED-4DB2-BD59-A6C34878D82A}">
                    <a16:rowId xmlns:a16="http://schemas.microsoft.com/office/drawing/2014/main" val="10015"/>
                  </a:ext>
                </a:extLst>
              </a:tr>
              <a:tr h="207518">
                <a:tc>
                  <a:txBody>
                    <a:bodyPr/>
                    <a:lstStyle/>
                    <a:p>
                      <a:pPr algn="l" fontAlgn="ctr"/>
                      <a:r>
                        <a:rPr lang="en-GB" sz="1300" u="none" strike="noStrike" dirty="0">
                          <a:effectLst/>
                          <a:latin typeface="Agency FB" panose="020B0503020202020204" pitchFamily="34" charset="0"/>
                        </a:rPr>
                        <a:t>  Soybeans</a:t>
                      </a:r>
                      <a:endParaRPr lang="en-GB" sz="1300" b="0" i="0" u="none" strike="noStrike" dirty="0">
                        <a:solidFill>
                          <a:srgbClr val="000000"/>
                        </a:solidFill>
                        <a:effectLst/>
                        <a:latin typeface="Agency FB" panose="020B0503020202020204" pitchFamily="34" charset="0"/>
                      </a:endParaRPr>
                    </a:p>
                  </a:txBody>
                  <a:tcPr marL="9431" marR="9431" marT="9427" marB="0" anchor="ctr"/>
                </a:tc>
                <a:extLst>
                  <a:ext uri="{0D108BD9-81ED-4DB2-BD59-A6C34878D82A}">
                    <a16:rowId xmlns:a16="http://schemas.microsoft.com/office/drawing/2014/main" val="10016"/>
                  </a:ext>
                </a:extLst>
              </a:tr>
              <a:tr h="207518">
                <a:tc>
                  <a:txBody>
                    <a:bodyPr/>
                    <a:lstStyle/>
                    <a:p>
                      <a:pPr algn="l" fontAlgn="ctr"/>
                      <a:r>
                        <a:rPr lang="en-GB" sz="1300" u="none" strike="noStrike" dirty="0">
                          <a:effectLst/>
                          <a:latin typeface="Agency FB" panose="020B0503020202020204" pitchFamily="34" charset="0"/>
                        </a:rPr>
                        <a:t>  Soybean oil</a:t>
                      </a:r>
                      <a:endParaRPr lang="en-GB" sz="1300" b="0" i="0" u="none" strike="noStrike" dirty="0">
                        <a:solidFill>
                          <a:srgbClr val="000000"/>
                        </a:solidFill>
                        <a:effectLst/>
                        <a:latin typeface="Agency FB" panose="020B0503020202020204" pitchFamily="34" charset="0"/>
                      </a:endParaRPr>
                    </a:p>
                  </a:txBody>
                  <a:tcPr marL="9431" marR="9431" marT="9427" marB="0" anchor="ctr"/>
                </a:tc>
                <a:extLst>
                  <a:ext uri="{0D108BD9-81ED-4DB2-BD59-A6C34878D82A}">
                    <a16:rowId xmlns:a16="http://schemas.microsoft.com/office/drawing/2014/main" val="10017"/>
                  </a:ext>
                </a:extLst>
              </a:tr>
              <a:tr h="207518">
                <a:tc>
                  <a:txBody>
                    <a:bodyPr/>
                    <a:lstStyle/>
                    <a:p>
                      <a:pPr algn="l" fontAlgn="ctr"/>
                      <a:r>
                        <a:rPr lang="en-GB" sz="1300" u="none" strike="noStrike" dirty="0">
                          <a:effectLst/>
                          <a:latin typeface="Agency FB" panose="020B0503020202020204" pitchFamily="34" charset="0"/>
                        </a:rPr>
                        <a:t>  Sunflower oil</a:t>
                      </a:r>
                      <a:endParaRPr lang="en-GB" sz="1300" b="0" i="0" u="none" strike="noStrike" dirty="0">
                        <a:solidFill>
                          <a:srgbClr val="000000"/>
                        </a:solidFill>
                        <a:effectLst/>
                        <a:latin typeface="Agency FB" panose="020B0503020202020204" pitchFamily="34" charset="0"/>
                      </a:endParaRPr>
                    </a:p>
                  </a:txBody>
                  <a:tcPr marL="9431" marR="9431" marT="9427" marB="0" anchor="ctr"/>
                </a:tc>
                <a:extLst>
                  <a:ext uri="{0D108BD9-81ED-4DB2-BD59-A6C34878D82A}">
                    <a16:rowId xmlns:a16="http://schemas.microsoft.com/office/drawing/2014/main" val="10018"/>
                  </a:ext>
                </a:extLst>
              </a:tr>
              <a:tr h="207518">
                <a:tc>
                  <a:txBody>
                    <a:bodyPr/>
                    <a:lstStyle/>
                    <a:p>
                      <a:pPr algn="l" fontAlgn="ctr"/>
                      <a:r>
                        <a:rPr lang="en-GB" sz="1300" u="none" strike="noStrike" dirty="0">
                          <a:effectLst/>
                          <a:latin typeface="Agency FB" panose="020B0503020202020204" pitchFamily="34" charset="0"/>
                        </a:rPr>
                        <a:t>  Groundnut oil</a:t>
                      </a:r>
                      <a:endParaRPr lang="en-GB" sz="1300" b="0" i="0" u="none" strike="noStrike" dirty="0">
                        <a:solidFill>
                          <a:srgbClr val="000000"/>
                        </a:solidFill>
                        <a:effectLst/>
                        <a:latin typeface="Agency FB" panose="020B0503020202020204" pitchFamily="34" charset="0"/>
                      </a:endParaRPr>
                    </a:p>
                  </a:txBody>
                  <a:tcPr marL="9431" marR="9431" marT="9427" marB="0" anchor="ctr"/>
                </a:tc>
                <a:extLst>
                  <a:ext uri="{0D108BD9-81ED-4DB2-BD59-A6C34878D82A}">
                    <a16:rowId xmlns:a16="http://schemas.microsoft.com/office/drawing/2014/main" val="10019"/>
                  </a:ext>
                </a:extLst>
              </a:tr>
              <a:tr h="207518">
                <a:tc>
                  <a:txBody>
                    <a:bodyPr/>
                    <a:lstStyle/>
                    <a:p>
                      <a:pPr algn="l" fontAlgn="ctr"/>
                      <a:r>
                        <a:rPr lang="en-GB" sz="1300" u="none" strike="noStrike" dirty="0">
                          <a:effectLst/>
                          <a:latin typeface="Agency FB" panose="020B0503020202020204" pitchFamily="34" charset="0"/>
                        </a:rPr>
                        <a:t>  Copra</a:t>
                      </a:r>
                      <a:endParaRPr lang="en-GB" sz="1300" b="0" i="0" u="none" strike="noStrike" dirty="0">
                        <a:solidFill>
                          <a:srgbClr val="000000"/>
                        </a:solidFill>
                        <a:effectLst/>
                        <a:latin typeface="Agency FB" panose="020B0503020202020204" pitchFamily="34" charset="0"/>
                      </a:endParaRPr>
                    </a:p>
                  </a:txBody>
                  <a:tcPr marL="9431" marR="9431" marT="9427" marB="0" anchor="ctr"/>
                </a:tc>
                <a:extLst>
                  <a:ext uri="{0D108BD9-81ED-4DB2-BD59-A6C34878D82A}">
                    <a16:rowId xmlns:a16="http://schemas.microsoft.com/office/drawing/2014/main" val="10020"/>
                  </a:ext>
                </a:extLst>
              </a:tr>
              <a:tr h="207518">
                <a:tc>
                  <a:txBody>
                    <a:bodyPr/>
                    <a:lstStyle/>
                    <a:p>
                      <a:pPr algn="l" fontAlgn="ctr"/>
                      <a:r>
                        <a:rPr lang="en-GB" sz="1300" u="none" strike="noStrike" dirty="0">
                          <a:effectLst/>
                          <a:latin typeface="Agency FB" panose="020B0503020202020204" pitchFamily="34" charset="0"/>
                        </a:rPr>
                        <a:t>  Coconut oil</a:t>
                      </a:r>
                      <a:endParaRPr lang="en-GB" sz="1300" b="0" i="0" u="none" strike="noStrike" dirty="0">
                        <a:solidFill>
                          <a:srgbClr val="000000"/>
                        </a:solidFill>
                        <a:effectLst/>
                        <a:latin typeface="Agency FB" panose="020B0503020202020204" pitchFamily="34" charset="0"/>
                      </a:endParaRPr>
                    </a:p>
                  </a:txBody>
                  <a:tcPr marL="9431" marR="9431" marT="9427" marB="0" anchor="ctr"/>
                </a:tc>
                <a:extLst>
                  <a:ext uri="{0D108BD9-81ED-4DB2-BD59-A6C34878D82A}">
                    <a16:rowId xmlns:a16="http://schemas.microsoft.com/office/drawing/2014/main" val="10021"/>
                  </a:ext>
                </a:extLst>
              </a:tr>
              <a:tr h="207518">
                <a:tc>
                  <a:txBody>
                    <a:bodyPr/>
                    <a:lstStyle/>
                    <a:p>
                      <a:pPr algn="l" fontAlgn="ctr"/>
                      <a:r>
                        <a:rPr lang="en-GB" sz="1300" u="none" strike="noStrike" dirty="0">
                          <a:effectLst/>
                          <a:latin typeface="Agency FB" panose="020B0503020202020204" pitchFamily="34" charset="0"/>
                        </a:rPr>
                        <a:t>  Palm kernel oil</a:t>
                      </a:r>
                      <a:endParaRPr lang="en-GB" sz="1300" b="0" i="0" u="none" strike="noStrike" dirty="0">
                        <a:solidFill>
                          <a:srgbClr val="000000"/>
                        </a:solidFill>
                        <a:effectLst/>
                        <a:latin typeface="Agency FB" panose="020B0503020202020204" pitchFamily="34" charset="0"/>
                      </a:endParaRPr>
                    </a:p>
                  </a:txBody>
                  <a:tcPr marL="9431" marR="9431" marT="9427" marB="0" anchor="ctr"/>
                </a:tc>
                <a:extLst>
                  <a:ext uri="{0D108BD9-81ED-4DB2-BD59-A6C34878D82A}">
                    <a16:rowId xmlns:a16="http://schemas.microsoft.com/office/drawing/2014/main" val="10022"/>
                  </a:ext>
                </a:extLst>
              </a:tr>
              <a:tr h="207518">
                <a:tc>
                  <a:txBody>
                    <a:bodyPr/>
                    <a:lstStyle/>
                    <a:p>
                      <a:pPr algn="l" fontAlgn="ctr"/>
                      <a:r>
                        <a:rPr lang="en-GB" sz="1300" u="none" strike="noStrike" dirty="0">
                          <a:effectLst/>
                          <a:latin typeface="Agency FB" panose="020B0503020202020204" pitchFamily="34" charset="0"/>
                        </a:rPr>
                        <a:t>  Palm oil</a:t>
                      </a:r>
                      <a:endParaRPr lang="en-GB" sz="1300" b="0" i="0" u="none" strike="noStrike" dirty="0">
                        <a:solidFill>
                          <a:srgbClr val="000000"/>
                        </a:solidFill>
                        <a:effectLst/>
                        <a:latin typeface="Agency FB" panose="020B0503020202020204" pitchFamily="34" charset="0"/>
                      </a:endParaRPr>
                    </a:p>
                  </a:txBody>
                  <a:tcPr marL="9431" marR="9431" marT="9427" marB="0" anchor="ctr"/>
                </a:tc>
                <a:extLst>
                  <a:ext uri="{0D108BD9-81ED-4DB2-BD59-A6C34878D82A}">
                    <a16:rowId xmlns:a16="http://schemas.microsoft.com/office/drawing/2014/main" val="10023"/>
                  </a:ext>
                </a:extLst>
              </a:tr>
            </a:tbl>
          </a:graphicData>
        </a:graphic>
      </p:graphicFrame>
      <p:graphicFrame>
        <p:nvGraphicFramePr>
          <p:cNvPr id="10" name="Table 9">
            <a:extLst>
              <a:ext uri="{FF2B5EF4-FFF2-40B4-BE49-F238E27FC236}">
                <a16:creationId xmlns:a16="http://schemas.microsoft.com/office/drawing/2014/main" id="{003F4E36-B758-4037-9887-E68391C12C8F}"/>
              </a:ext>
            </a:extLst>
          </p:cNvPr>
          <p:cNvGraphicFramePr>
            <a:graphicFrameLocks noGrp="1"/>
          </p:cNvGraphicFramePr>
          <p:nvPr/>
        </p:nvGraphicFramePr>
        <p:xfrm>
          <a:off x="3132138" y="987425"/>
          <a:ext cx="2400300" cy="2284414"/>
        </p:xfrm>
        <a:graphic>
          <a:graphicData uri="http://schemas.openxmlformats.org/drawingml/2006/table">
            <a:tbl>
              <a:tblPr>
                <a:tableStyleId>{5C22544A-7EE6-4342-B048-85BDC9FD1C3A}</a:tableStyleId>
              </a:tblPr>
              <a:tblGrid>
                <a:gridCol w="2400300">
                  <a:extLst>
                    <a:ext uri="{9D8B030D-6E8A-4147-A177-3AD203B41FA5}">
                      <a16:colId xmlns:a16="http://schemas.microsoft.com/office/drawing/2014/main" val="20000"/>
                    </a:ext>
                  </a:extLst>
                </a:gridCol>
              </a:tblGrid>
              <a:tr h="207674">
                <a:tc>
                  <a:txBody>
                    <a:bodyPr/>
                    <a:lstStyle/>
                    <a:p>
                      <a:pPr algn="l" fontAlgn="ctr"/>
                      <a:r>
                        <a:rPr lang="en-GB" sz="1300" b="1" u="none" strike="noStrike" dirty="0">
                          <a:effectLst/>
                          <a:latin typeface="Agency FB" panose="020B0503020202020204" pitchFamily="34" charset="0"/>
                        </a:rPr>
                        <a:t>AGRICULTURAL RAW MATERIALS</a:t>
                      </a:r>
                      <a:endParaRPr lang="en-GB" sz="1300" b="1" i="0" u="none" strike="noStrike" dirty="0">
                        <a:solidFill>
                          <a:srgbClr val="000000"/>
                        </a:solidFill>
                        <a:effectLst/>
                        <a:latin typeface="Agency FB" panose="020B0503020202020204" pitchFamily="34" charset="0"/>
                      </a:endParaRPr>
                    </a:p>
                  </a:txBody>
                  <a:tcPr marL="9525" marR="9525" marT="9526" marB="0" anchor="ctr"/>
                </a:tc>
                <a:extLst>
                  <a:ext uri="{0D108BD9-81ED-4DB2-BD59-A6C34878D82A}">
                    <a16:rowId xmlns:a16="http://schemas.microsoft.com/office/drawing/2014/main" val="10000"/>
                  </a:ext>
                </a:extLst>
              </a:tr>
              <a:tr h="207674">
                <a:tc>
                  <a:txBody>
                    <a:bodyPr/>
                    <a:lstStyle/>
                    <a:p>
                      <a:pPr algn="l" fontAlgn="ctr"/>
                      <a:r>
                        <a:rPr lang="en-GB" sz="1300" u="none" strike="noStrike" dirty="0">
                          <a:effectLst/>
                          <a:latin typeface="Agency FB" panose="020B0503020202020204" pitchFamily="34" charset="0"/>
                        </a:rPr>
                        <a:t> Fish meal fodder*</a:t>
                      </a:r>
                      <a:endParaRPr lang="en-GB" sz="1300" b="0" i="0" u="none" strike="noStrike" dirty="0">
                        <a:solidFill>
                          <a:srgbClr val="000000"/>
                        </a:solidFill>
                        <a:effectLst/>
                        <a:latin typeface="Agency FB" panose="020B0503020202020204" pitchFamily="34" charset="0"/>
                      </a:endParaRPr>
                    </a:p>
                  </a:txBody>
                  <a:tcPr marL="9525" marR="9525" marT="9526" marB="0" anchor="ctr"/>
                </a:tc>
                <a:extLst>
                  <a:ext uri="{0D108BD9-81ED-4DB2-BD59-A6C34878D82A}">
                    <a16:rowId xmlns:a16="http://schemas.microsoft.com/office/drawing/2014/main" val="10001"/>
                  </a:ext>
                </a:extLst>
              </a:tr>
              <a:tr h="207674">
                <a:tc>
                  <a:txBody>
                    <a:bodyPr/>
                    <a:lstStyle/>
                    <a:p>
                      <a:pPr algn="l" fontAlgn="ctr"/>
                      <a:r>
                        <a:rPr lang="en-GB" sz="1300" u="none" strike="noStrike" dirty="0">
                          <a:effectLst/>
                          <a:latin typeface="Agency FB" panose="020B0503020202020204" pitchFamily="34" charset="0"/>
                        </a:rPr>
                        <a:t> Tobacco</a:t>
                      </a:r>
                      <a:endParaRPr lang="en-GB" sz="1300" b="0" i="0" u="none" strike="noStrike" dirty="0">
                        <a:solidFill>
                          <a:srgbClr val="000000"/>
                        </a:solidFill>
                        <a:effectLst/>
                        <a:latin typeface="Agency FB" panose="020B0503020202020204" pitchFamily="34" charset="0"/>
                      </a:endParaRPr>
                    </a:p>
                  </a:txBody>
                  <a:tcPr marL="9525" marR="9525" marT="9526" marB="0" anchor="ctr"/>
                </a:tc>
                <a:extLst>
                  <a:ext uri="{0D108BD9-81ED-4DB2-BD59-A6C34878D82A}">
                    <a16:rowId xmlns:a16="http://schemas.microsoft.com/office/drawing/2014/main" val="10002"/>
                  </a:ext>
                </a:extLst>
              </a:tr>
              <a:tr h="207674">
                <a:tc>
                  <a:txBody>
                    <a:bodyPr/>
                    <a:lstStyle/>
                    <a:p>
                      <a:pPr algn="l" fontAlgn="ctr"/>
                      <a:r>
                        <a:rPr lang="en-GB" sz="1300" u="none" strike="noStrike" dirty="0">
                          <a:effectLst/>
                          <a:latin typeface="Agency FB" panose="020B0503020202020204" pitchFamily="34" charset="0"/>
                        </a:rPr>
                        <a:t> Cotton</a:t>
                      </a:r>
                      <a:endParaRPr lang="en-GB" sz="1300" b="0" i="0" u="none" strike="noStrike" dirty="0">
                        <a:solidFill>
                          <a:srgbClr val="000000"/>
                        </a:solidFill>
                        <a:effectLst/>
                        <a:latin typeface="Agency FB" panose="020B0503020202020204" pitchFamily="34" charset="0"/>
                      </a:endParaRPr>
                    </a:p>
                  </a:txBody>
                  <a:tcPr marL="9525" marR="9525" marT="9526" marB="0" anchor="ctr"/>
                </a:tc>
                <a:extLst>
                  <a:ext uri="{0D108BD9-81ED-4DB2-BD59-A6C34878D82A}">
                    <a16:rowId xmlns:a16="http://schemas.microsoft.com/office/drawing/2014/main" val="10003"/>
                  </a:ext>
                </a:extLst>
              </a:tr>
              <a:tr h="207674">
                <a:tc>
                  <a:txBody>
                    <a:bodyPr/>
                    <a:lstStyle/>
                    <a:p>
                      <a:pPr algn="l" fontAlgn="ctr"/>
                      <a:r>
                        <a:rPr lang="en-GB" sz="1300" u="none" strike="noStrike" dirty="0">
                          <a:effectLst/>
                          <a:latin typeface="Agency FB" panose="020B0503020202020204" pitchFamily="34" charset="0"/>
                        </a:rPr>
                        <a:t> Wool</a:t>
                      </a:r>
                      <a:endParaRPr lang="en-GB" sz="1300" b="0" i="0" u="none" strike="noStrike" dirty="0">
                        <a:solidFill>
                          <a:srgbClr val="000000"/>
                        </a:solidFill>
                        <a:effectLst/>
                        <a:latin typeface="Agency FB" panose="020B0503020202020204" pitchFamily="34" charset="0"/>
                      </a:endParaRPr>
                    </a:p>
                  </a:txBody>
                  <a:tcPr marL="9525" marR="9525" marT="9526" marB="0" anchor="ctr"/>
                </a:tc>
                <a:extLst>
                  <a:ext uri="{0D108BD9-81ED-4DB2-BD59-A6C34878D82A}">
                    <a16:rowId xmlns:a16="http://schemas.microsoft.com/office/drawing/2014/main" val="10004"/>
                  </a:ext>
                </a:extLst>
              </a:tr>
              <a:tr h="207674">
                <a:tc>
                  <a:txBody>
                    <a:bodyPr/>
                    <a:lstStyle/>
                    <a:p>
                      <a:pPr algn="l" fontAlgn="ctr"/>
                      <a:r>
                        <a:rPr lang="en-GB" sz="1300" u="none" strike="noStrike" dirty="0">
                          <a:effectLst/>
                          <a:latin typeface="Agency FB" panose="020B0503020202020204" pitchFamily="34" charset="0"/>
                        </a:rPr>
                        <a:t> Jute</a:t>
                      </a:r>
                      <a:endParaRPr lang="en-GB" sz="1300" b="0" i="0" u="none" strike="noStrike" dirty="0">
                        <a:solidFill>
                          <a:srgbClr val="000000"/>
                        </a:solidFill>
                        <a:effectLst/>
                        <a:latin typeface="Agency FB" panose="020B0503020202020204" pitchFamily="34" charset="0"/>
                      </a:endParaRPr>
                    </a:p>
                  </a:txBody>
                  <a:tcPr marL="9525" marR="9525" marT="9526" marB="0" anchor="ctr"/>
                </a:tc>
                <a:extLst>
                  <a:ext uri="{0D108BD9-81ED-4DB2-BD59-A6C34878D82A}">
                    <a16:rowId xmlns:a16="http://schemas.microsoft.com/office/drawing/2014/main" val="10005"/>
                  </a:ext>
                </a:extLst>
              </a:tr>
              <a:tr h="207674">
                <a:tc>
                  <a:txBody>
                    <a:bodyPr/>
                    <a:lstStyle/>
                    <a:p>
                      <a:pPr algn="l" fontAlgn="ctr"/>
                      <a:r>
                        <a:rPr lang="en-GB" sz="1300" u="none" strike="noStrike" dirty="0">
                          <a:effectLst/>
                          <a:latin typeface="Agency FB" panose="020B0503020202020204" pitchFamily="34" charset="0"/>
                        </a:rPr>
                        <a:t> Hides and skins </a:t>
                      </a:r>
                      <a:endParaRPr lang="en-GB" sz="1300" b="0" i="0" u="none" strike="noStrike" dirty="0">
                        <a:solidFill>
                          <a:srgbClr val="000000"/>
                        </a:solidFill>
                        <a:effectLst/>
                        <a:latin typeface="Agency FB" panose="020B0503020202020204" pitchFamily="34" charset="0"/>
                      </a:endParaRPr>
                    </a:p>
                  </a:txBody>
                  <a:tcPr marL="9525" marR="9525" marT="9526" marB="0" anchor="ctr"/>
                </a:tc>
                <a:extLst>
                  <a:ext uri="{0D108BD9-81ED-4DB2-BD59-A6C34878D82A}">
                    <a16:rowId xmlns:a16="http://schemas.microsoft.com/office/drawing/2014/main" val="10006"/>
                  </a:ext>
                </a:extLst>
              </a:tr>
              <a:tr h="207674">
                <a:tc>
                  <a:txBody>
                    <a:bodyPr/>
                    <a:lstStyle/>
                    <a:p>
                      <a:pPr algn="l" fontAlgn="ctr"/>
                      <a:r>
                        <a:rPr lang="en-GB" sz="1300" u="none" strike="noStrike" dirty="0">
                          <a:effectLst/>
                          <a:latin typeface="Agency FB" panose="020B0503020202020204" pitchFamily="34" charset="0"/>
                        </a:rPr>
                        <a:t> Tropical logs</a:t>
                      </a:r>
                      <a:endParaRPr lang="en-GB" sz="1300" b="0" i="0" u="none" strike="noStrike" dirty="0">
                        <a:solidFill>
                          <a:srgbClr val="000000"/>
                        </a:solidFill>
                        <a:effectLst/>
                        <a:latin typeface="Agency FB" panose="020B0503020202020204" pitchFamily="34" charset="0"/>
                      </a:endParaRPr>
                    </a:p>
                  </a:txBody>
                  <a:tcPr marL="9525" marR="9525" marT="9526" marB="0" anchor="ctr"/>
                </a:tc>
                <a:extLst>
                  <a:ext uri="{0D108BD9-81ED-4DB2-BD59-A6C34878D82A}">
                    <a16:rowId xmlns:a16="http://schemas.microsoft.com/office/drawing/2014/main" val="10009"/>
                  </a:ext>
                </a:extLst>
              </a:tr>
              <a:tr h="207674">
                <a:tc>
                  <a:txBody>
                    <a:bodyPr/>
                    <a:lstStyle/>
                    <a:p>
                      <a:pPr algn="l" fontAlgn="ctr"/>
                      <a:r>
                        <a:rPr lang="en-GB" sz="1300" b="0" i="0" u="none" strike="noStrike" dirty="0">
                          <a:solidFill>
                            <a:srgbClr val="000000"/>
                          </a:solidFill>
                          <a:effectLst/>
                          <a:latin typeface="Agency FB" panose="020B0503020202020204" pitchFamily="34" charset="0"/>
                        </a:rPr>
                        <a:t> Tropical </a:t>
                      </a:r>
                      <a:r>
                        <a:rPr lang="en-GB" sz="1300" b="0" i="0" u="none" strike="noStrike" dirty="0" err="1">
                          <a:solidFill>
                            <a:srgbClr val="000000"/>
                          </a:solidFill>
                          <a:effectLst/>
                          <a:latin typeface="Agency FB" panose="020B0503020202020204" pitchFamily="34" charset="0"/>
                        </a:rPr>
                        <a:t>sawnwood</a:t>
                      </a:r>
                      <a:r>
                        <a:rPr lang="en-GB" sz="1300" b="0" i="0" u="none" strike="noStrike" dirty="0">
                          <a:solidFill>
                            <a:srgbClr val="000000"/>
                          </a:solidFill>
                          <a:effectLst/>
                          <a:latin typeface="Agency FB" panose="020B0503020202020204" pitchFamily="34" charset="0"/>
                        </a:rPr>
                        <a:t>*</a:t>
                      </a:r>
                    </a:p>
                  </a:txBody>
                  <a:tcPr marL="9525" marR="9525" marT="9526" marB="0" anchor="ctr"/>
                </a:tc>
                <a:extLst>
                  <a:ext uri="{0D108BD9-81ED-4DB2-BD59-A6C34878D82A}">
                    <a16:rowId xmlns:a16="http://schemas.microsoft.com/office/drawing/2014/main" val="4112557527"/>
                  </a:ext>
                </a:extLst>
              </a:tr>
              <a:tr h="207674">
                <a:tc>
                  <a:txBody>
                    <a:bodyPr/>
                    <a:lstStyle/>
                    <a:p>
                      <a:pPr algn="l" fontAlgn="ctr"/>
                      <a:r>
                        <a:rPr lang="en-GB" sz="1300" b="0" i="0" u="none" strike="noStrike" dirty="0">
                          <a:solidFill>
                            <a:srgbClr val="000000"/>
                          </a:solidFill>
                          <a:effectLst/>
                          <a:latin typeface="Agency FB" panose="020B0503020202020204" pitchFamily="34" charset="0"/>
                        </a:rPr>
                        <a:t> Plywood*</a:t>
                      </a:r>
                    </a:p>
                  </a:txBody>
                  <a:tcPr marL="9525" marR="9525" marT="9526" marB="0" anchor="ctr"/>
                </a:tc>
                <a:extLst>
                  <a:ext uri="{0D108BD9-81ED-4DB2-BD59-A6C34878D82A}">
                    <a16:rowId xmlns:a16="http://schemas.microsoft.com/office/drawing/2014/main" val="916162759"/>
                  </a:ext>
                </a:extLst>
              </a:tr>
              <a:tr h="207674">
                <a:tc>
                  <a:txBody>
                    <a:bodyPr/>
                    <a:lstStyle/>
                    <a:p>
                      <a:pPr algn="l" fontAlgn="ctr"/>
                      <a:r>
                        <a:rPr lang="en-GB" sz="1300" b="0" i="0" u="none" strike="noStrike" dirty="0">
                          <a:solidFill>
                            <a:srgbClr val="000000"/>
                          </a:solidFill>
                          <a:effectLst/>
                          <a:latin typeface="Agency FB" panose="020B0503020202020204" pitchFamily="34" charset="0"/>
                        </a:rPr>
                        <a:t> Rubber</a:t>
                      </a:r>
                    </a:p>
                  </a:txBody>
                  <a:tcPr marL="9525" marR="9525" marT="9526" marB="0" anchor="ctr"/>
                </a:tc>
                <a:extLst>
                  <a:ext uri="{0D108BD9-81ED-4DB2-BD59-A6C34878D82A}">
                    <a16:rowId xmlns:a16="http://schemas.microsoft.com/office/drawing/2014/main" val="3374179757"/>
                  </a:ext>
                </a:extLst>
              </a:tr>
            </a:tbl>
          </a:graphicData>
        </a:graphic>
      </p:graphicFrame>
      <p:graphicFrame>
        <p:nvGraphicFramePr>
          <p:cNvPr id="11" name="Table 10">
            <a:extLst>
              <a:ext uri="{FF2B5EF4-FFF2-40B4-BE49-F238E27FC236}">
                <a16:creationId xmlns:a16="http://schemas.microsoft.com/office/drawing/2014/main" id="{FC554660-B67A-4233-9BA5-103E25389E9B}"/>
              </a:ext>
            </a:extLst>
          </p:cNvPr>
          <p:cNvGraphicFramePr>
            <a:graphicFrameLocks noGrp="1"/>
          </p:cNvGraphicFramePr>
          <p:nvPr/>
        </p:nvGraphicFramePr>
        <p:xfrm>
          <a:off x="5724525" y="981075"/>
          <a:ext cx="2913063" cy="3322640"/>
        </p:xfrm>
        <a:graphic>
          <a:graphicData uri="http://schemas.openxmlformats.org/drawingml/2006/table">
            <a:tbl>
              <a:tblPr>
                <a:tableStyleId>{5C22544A-7EE6-4342-B048-85BDC9FD1C3A}</a:tableStyleId>
              </a:tblPr>
              <a:tblGrid>
                <a:gridCol w="2913063">
                  <a:extLst>
                    <a:ext uri="{9D8B030D-6E8A-4147-A177-3AD203B41FA5}">
                      <a16:colId xmlns:a16="http://schemas.microsoft.com/office/drawing/2014/main" val="20000"/>
                    </a:ext>
                  </a:extLst>
                </a:gridCol>
              </a:tblGrid>
              <a:tr h="207665">
                <a:tc>
                  <a:txBody>
                    <a:bodyPr/>
                    <a:lstStyle/>
                    <a:p>
                      <a:pPr algn="l" fontAlgn="ctr"/>
                      <a:r>
                        <a:rPr lang="en-GB" sz="1300" b="1" u="none" strike="noStrike" dirty="0">
                          <a:effectLst/>
                          <a:latin typeface="Agency FB" panose="020B0503020202020204" pitchFamily="34" charset="0"/>
                        </a:rPr>
                        <a:t>MINERALS, ORES AND METALS</a:t>
                      </a:r>
                      <a:endParaRPr lang="en-GB" sz="1300" b="1" i="0" u="none" strike="noStrike" dirty="0">
                        <a:solidFill>
                          <a:srgbClr val="000000"/>
                        </a:solidFill>
                        <a:effectLst/>
                        <a:latin typeface="Agency FB" panose="020B0503020202020204" pitchFamily="34" charset="0"/>
                      </a:endParaRPr>
                    </a:p>
                  </a:txBody>
                  <a:tcPr marL="9524" marR="9524" marT="9526" marB="0" anchor="ctr"/>
                </a:tc>
                <a:extLst>
                  <a:ext uri="{0D108BD9-81ED-4DB2-BD59-A6C34878D82A}">
                    <a16:rowId xmlns:a16="http://schemas.microsoft.com/office/drawing/2014/main" val="10000"/>
                  </a:ext>
                </a:extLst>
              </a:tr>
              <a:tr h="20766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300" b="1" i="0" u="none" strike="noStrike" dirty="0">
                          <a:solidFill>
                            <a:srgbClr val="000000"/>
                          </a:solidFill>
                          <a:effectLst/>
                          <a:latin typeface="Agency FB" panose="020B0503020202020204" pitchFamily="34" charset="0"/>
                        </a:rPr>
                        <a:t>- Minerals, ores and non-precious metals*</a:t>
                      </a:r>
                      <a:endParaRPr lang="en-GB" sz="1300" b="0" i="0" u="none" strike="noStrike" dirty="0">
                        <a:solidFill>
                          <a:srgbClr val="000000"/>
                        </a:solidFill>
                        <a:effectLst/>
                        <a:latin typeface="Agency FB" panose="020B0503020202020204" pitchFamily="34" charset="0"/>
                      </a:endParaRPr>
                    </a:p>
                  </a:txBody>
                  <a:tcPr marL="9524" marR="9524" marT="9526" marB="0" anchor="ctr"/>
                </a:tc>
                <a:extLst>
                  <a:ext uri="{0D108BD9-81ED-4DB2-BD59-A6C34878D82A}">
                    <a16:rowId xmlns:a16="http://schemas.microsoft.com/office/drawing/2014/main" val="10001"/>
                  </a:ext>
                </a:extLst>
              </a:tr>
              <a:tr h="207665">
                <a:tc>
                  <a:txBody>
                    <a:bodyPr/>
                    <a:lstStyle/>
                    <a:p>
                      <a:pPr algn="l" fontAlgn="ctr"/>
                      <a:r>
                        <a:rPr lang="en-GB" sz="1300" u="none" strike="noStrike" dirty="0">
                          <a:effectLst/>
                          <a:latin typeface="Agency FB" panose="020B0503020202020204" pitchFamily="34" charset="0"/>
                        </a:rPr>
                        <a:t> Phosphate rock</a:t>
                      </a:r>
                      <a:endParaRPr lang="en-GB" sz="1300" b="1" i="0" u="none" strike="noStrike" dirty="0">
                        <a:solidFill>
                          <a:srgbClr val="000000"/>
                        </a:solidFill>
                        <a:effectLst/>
                        <a:latin typeface="Agency FB" panose="020B0503020202020204" pitchFamily="34" charset="0"/>
                      </a:endParaRPr>
                    </a:p>
                  </a:txBody>
                  <a:tcPr marL="9524" marR="9524" marT="9526" marB="0" anchor="ctr"/>
                </a:tc>
                <a:extLst>
                  <a:ext uri="{0D108BD9-81ED-4DB2-BD59-A6C34878D82A}">
                    <a16:rowId xmlns:a16="http://schemas.microsoft.com/office/drawing/2014/main" val="3535364381"/>
                  </a:ext>
                </a:extLst>
              </a:tr>
              <a:tr h="207665">
                <a:tc>
                  <a:txBody>
                    <a:bodyPr/>
                    <a:lstStyle/>
                    <a:p>
                      <a:pPr algn="l" fontAlgn="ctr"/>
                      <a:r>
                        <a:rPr lang="en-GB" sz="1300" u="none" strike="noStrike" dirty="0">
                          <a:effectLst/>
                          <a:latin typeface="Agency FB" panose="020B0503020202020204" pitchFamily="34" charset="0"/>
                        </a:rPr>
                        <a:t> Manganese ore</a:t>
                      </a:r>
                      <a:endParaRPr lang="en-GB" sz="1300" b="0" i="0" u="none" strike="noStrike" dirty="0">
                        <a:solidFill>
                          <a:srgbClr val="000000"/>
                        </a:solidFill>
                        <a:effectLst/>
                        <a:latin typeface="Agency FB" panose="020B0503020202020204" pitchFamily="34" charset="0"/>
                      </a:endParaRPr>
                    </a:p>
                  </a:txBody>
                  <a:tcPr marL="9524" marR="9524" marT="9526" marB="0" anchor="ctr"/>
                </a:tc>
                <a:extLst>
                  <a:ext uri="{0D108BD9-81ED-4DB2-BD59-A6C34878D82A}">
                    <a16:rowId xmlns:a16="http://schemas.microsoft.com/office/drawing/2014/main" val="10002"/>
                  </a:ext>
                </a:extLst>
              </a:tr>
              <a:tr h="207665">
                <a:tc>
                  <a:txBody>
                    <a:bodyPr/>
                    <a:lstStyle/>
                    <a:p>
                      <a:pPr algn="l" fontAlgn="ctr"/>
                      <a:r>
                        <a:rPr lang="en-GB" sz="1300" u="none" strike="noStrike" dirty="0">
                          <a:effectLst/>
                          <a:latin typeface="Agency FB" panose="020B0503020202020204" pitchFamily="34" charset="0"/>
                        </a:rPr>
                        <a:t> Iron ore</a:t>
                      </a:r>
                      <a:endParaRPr lang="en-GB" sz="1300" b="0" i="0" u="none" strike="noStrike" dirty="0">
                        <a:solidFill>
                          <a:srgbClr val="000000"/>
                        </a:solidFill>
                        <a:effectLst/>
                        <a:latin typeface="Agency FB" panose="020B0503020202020204" pitchFamily="34" charset="0"/>
                      </a:endParaRPr>
                    </a:p>
                  </a:txBody>
                  <a:tcPr marL="9524" marR="9524" marT="9526" marB="0" anchor="ctr"/>
                </a:tc>
                <a:extLst>
                  <a:ext uri="{0D108BD9-81ED-4DB2-BD59-A6C34878D82A}">
                    <a16:rowId xmlns:a16="http://schemas.microsoft.com/office/drawing/2014/main" val="10003"/>
                  </a:ext>
                </a:extLst>
              </a:tr>
              <a:tr h="207665">
                <a:tc>
                  <a:txBody>
                    <a:bodyPr/>
                    <a:lstStyle/>
                    <a:p>
                      <a:pPr algn="l" fontAlgn="ctr"/>
                      <a:r>
                        <a:rPr lang="en-GB" sz="1300" u="none" strike="noStrike" dirty="0">
                          <a:effectLst/>
                          <a:latin typeface="Agency FB" panose="020B0503020202020204" pitchFamily="34" charset="0"/>
                        </a:rPr>
                        <a:t> Aluminium</a:t>
                      </a:r>
                      <a:endParaRPr lang="en-GB" sz="1300" b="0" i="0" u="none" strike="noStrike" dirty="0">
                        <a:solidFill>
                          <a:srgbClr val="000000"/>
                        </a:solidFill>
                        <a:effectLst/>
                        <a:latin typeface="Agency FB" panose="020B0503020202020204" pitchFamily="34" charset="0"/>
                      </a:endParaRPr>
                    </a:p>
                  </a:txBody>
                  <a:tcPr marL="9524" marR="9524" marT="9526" marB="0" anchor="ctr"/>
                </a:tc>
                <a:extLst>
                  <a:ext uri="{0D108BD9-81ED-4DB2-BD59-A6C34878D82A}">
                    <a16:rowId xmlns:a16="http://schemas.microsoft.com/office/drawing/2014/main" val="10004"/>
                  </a:ext>
                </a:extLst>
              </a:tr>
              <a:tr h="207665">
                <a:tc>
                  <a:txBody>
                    <a:bodyPr/>
                    <a:lstStyle/>
                    <a:p>
                      <a:pPr algn="l" fontAlgn="ctr"/>
                      <a:r>
                        <a:rPr lang="en-GB" sz="1300" u="none" strike="noStrike" dirty="0">
                          <a:effectLst/>
                          <a:latin typeface="Agency FB" panose="020B0503020202020204" pitchFamily="34" charset="0"/>
                        </a:rPr>
                        <a:t> Copper</a:t>
                      </a:r>
                      <a:endParaRPr lang="en-GB" sz="1300" b="0" i="0" u="none" strike="noStrike" dirty="0">
                        <a:solidFill>
                          <a:srgbClr val="000000"/>
                        </a:solidFill>
                        <a:effectLst/>
                        <a:latin typeface="Agency FB" panose="020B0503020202020204" pitchFamily="34" charset="0"/>
                      </a:endParaRPr>
                    </a:p>
                  </a:txBody>
                  <a:tcPr marL="9524" marR="9524" marT="9526" marB="0" anchor="ctr"/>
                </a:tc>
                <a:extLst>
                  <a:ext uri="{0D108BD9-81ED-4DB2-BD59-A6C34878D82A}">
                    <a16:rowId xmlns:a16="http://schemas.microsoft.com/office/drawing/2014/main" val="10005"/>
                  </a:ext>
                </a:extLst>
              </a:tr>
              <a:tr h="207665">
                <a:tc>
                  <a:txBody>
                    <a:bodyPr/>
                    <a:lstStyle/>
                    <a:p>
                      <a:pPr algn="l" fontAlgn="ctr"/>
                      <a:r>
                        <a:rPr lang="en-GB" sz="1300" u="none" strike="noStrike" dirty="0">
                          <a:effectLst/>
                          <a:latin typeface="Agency FB" panose="020B0503020202020204" pitchFamily="34" charset="0"/>
                        </a:rPr>
                        <a:t> Nickel</a:t>
                      </a:r>
                      <a:endParaRPr lang="en-GB" sz="1300" b="0" i="0" u="none" strike="noStrike" dirty="0">
                        <a:solidFill>
                          <a:srgbClr val="000000"/>
                        </a:solidFill>
                        <a:effectLst/>
                        <a:latin typeface="Agency FB" panose="020B0503020202020204" pitchFamily="34" charset="0"/>
                      </a:endParaRPr>
                    </a:p>
                  </a:txBody>
                  <a:tcPr marL="9524" marR="9524" marT="9526" marB="0" anchor="ctr"/>
                </a:tc>
                <a:extLst>
                  <a:ext uri="{0D108BD9-81ED-4DB2-BD59-A6C34878D82A}">
                    <a16:rowId xmlns:a16="http://schemas.microsoft.com/office/drawing/2014/main" val="10006"/>
                  </a:ext>
                </a:extLst>
              </a:tr>
              <a:tr h="207665">
                <a:tc>
                  <a:txBody>
                    <a:bodyPr/>
                    <a:lstStyle/>
                    <a:p>
                      <a:pPr algn="l" fontAlgn="ctr"/>
                      <a:r>
                        <a:rPr lang="en-GB" sz="1300" u="none" strike="noStrike" dirty="0">
                          <a:effectLst/>
                          <a:latin typeface="Agency FB" panose="020B0503020202020204" pitchFamily="34" charset="0"/>
                        </a:rPr>
                        <a:t> Lead</a:t>
                      </a:r>
                      <a:endParaRPr lang="en-GB" sz="1300" b="0" i="0" u="none" strike="noStrike" dirty="0">
                        <a:solidFill>
                          <a:srgbClr val="000000"/>
                        </a:solidFill>
                        <a:effectLst/>
                        <a:latin typeface="Agency FB" panose="020B0503020202020204" pitchFamily="34" charset="0"/>
                      </a:endParaRPr>
                    </a:p>
                  </a:txBody>
                  <a:tcPr marL="9524" marR="9524" marT="9526" marB="0" anchor="ctr"/>
                </a:tc>
                <a:extLst>
                  <a:ext uri="{0D108BD9-81ED-4DB2-BD59-A6C34878D82A}">
                    <a16:rowId xmlns:a16="http://schemas.microsoft.com/office/drawing/2014/main" val="10007"/>
                  </a:ext>
                </a:extLst>
              </a:tr>
              <a:tr h="207665">
                <a:tc>
                  <a:txBody>
                    <a:bodyPr/>
                    <a:lstStyle/>
                    <a:p>
                      <a:pPr algn="l" fontAlgn="ctr"/>
                      <a:r>
                        <a:rPr lang="en-GB" sz="1300" u="none" strike="noStrike" dirty="0">
                          <a:effectLst/>
                          <a:latin typeface="Agency FB" panose="020B0503020202020204" pitchFamily="34" charset="0"/>
                        </a:rPr>
                        <a:t> Zinc</a:t>
                      </a:r>
                      <a:endParaRPr lang="en-GB" sz="1300" b="0" i="0" u="none" strike="noStrike" dirty="0">
                        <a:solidFill>
                          <a:srgbClr val="000000"/>
                        </a:solidFill>
                        <a:effectLst/>
                        <a:latin typeface="Agency FB" panose="020B0503020202020204" pitchFamily="34" charset="0"/>
                      </a:endParaRPr>
                    </a:p>
                  </a:txBody>
                  <a:tcPr marL="9524" marR="9524" marT="9526" marB="0" anchor="ctr"/>
                </a:tc>
                <a:extLst>
                  <a:ext uri="{0D108BD9-81ED-4DB2-BD59-A6C34878D82A}">
                    <a16:rowId xmlns:a16="http://schemas.microsoft.com/office/drawing/2014/main" val="10008"/>
                  </a:ext>
                </a:extLst>
              </a:tr>
              <a:tr h="207665">
                <a:tc>
                  <a:txBody>
                    <a:bodyPr/>
                    <a:lstStyle/>
                    <a:p>
                      <a:pPr algn="l" fontAlgn="ctr"/>
                      <a:r>
                        <a:rPr lang="en-GB" sz="1300" u="none" strike="noStrike" dirty="0">
                          <a:effectLst/>
                          <a:latin typeface="Agency FB" panose="020B0503020202020204" pitchFamily="34" charset="0"/>
                        </a:rPr>
                        <a:t> Tin</a:t>
                      </a:r>
                      <a:endParaRPr lang="en-GB" sz="1300" b="0" i="0" u="none" strike="noStrike" dirty="0">
                        <a:solidFill>
                          <a:srgbClr val="000000"/>
                        </a:solidFill>
                        <a:effectLst/>
                        <a:latin typeface="Agency FB" panose="020B0503020202020204" pitchFamily="34" charset="0"/>
                      </a:endParaRPr>
                    </a:p>
                  </a:txBody>
                  <a:tcPr marL="9524" marR="9524" marT="9526" marB="0" anchor="ctr"/>
                </a:tc>
                <a:extLst>
                  <a:ext uri="{0D108BD9-81ED-4DB2-BD59-A6C34878D82A}">
                    <a16:rowId xmlns:a16="http://schemas.microsoft.com/office/drawing/2014/main" val="10009"/>
                  </a:ext>
                </a:extLst>
              </a:tr>
              <a:tr h="207665">
                <a:tc>
                  <a:txBody>
                    <a:bodyPr/>
                    <a:lstStyle/>
                    <a:p>
                      <a:pPr algn="l" fontAlgn="ctr"/>
                      <a:r>
                        <a:rPr lang="en-GB" sz="1300" u="none" strike="noStrike" dirty="0">
                          <a:effectLst/>
                          <a:latin typeface="Agency FB" panose="020B0503020202020204" pitchFamily="34" charset="0"/>
                        </a:rPr>
                        <a:t> Tungsten ore</a:t>
                      </a:r>
                      <a:endParaRPr lang="en-GB" sz="1300" b="0" i="0" u="none" strike="noStrike" dirty="0">
                        <a:solidFill>
                          <a:srgbClr val="000000"/>
                        </a:solidFill>
                        <a:effectLst/>
                        <a:latin typeface="Agency FB" panose="020B0503020202020204" pitchFamily="34" charset="0"/>
                      </a:endParaRPr>
                    </a:p>
                  </a:txBody>
                  <a:tcPr marL="9524" marR="9524" marT="9526" marB="0" anchor="ctr"/>
                </a:tc>
                <a:extLst>
                  <a:ext uri="{0D108BD9-81ED-4DB2-BD59-A6C34878D82A}">
                    <a16:rowId xmlns:a16="http://schemas.microsoft.com/office/drawing/2014/main" val="10010"/>
                  </a:ext>
                </a:extLst>
              </a:tr>
              <a:tr h="207665">
                <a:tc>
                  <a:txBody>
                    <a:bodyPr/>
                    <a:lstStyle/>
                    <a:p>
                      <a:pPr algn="l" fontAlgn="ctr"/>
                      <a:r>
                        <a:rPr lang="en-GB" sz="1300" b="1" u="none" strike="noStrike" dirty="0">
                          <a:effectLst/>
                          <a:latin typeface="Agency FB" panose="020B0503020202020204" pitchFamily="34" charset="0"/>
                        </a:rPr>
                        <a:t>- Precious metals*</a:t>
                      </a:r>
                      <a:endParaRPr lang="en-GB" sz="1300" b="1" i="0" u="none" strike="noStrike" dirty="0">
                        <a:solidFill>
                          <a:srgbClr val="000000"/>
                        </a:solidFill>
                        <a:effectLst/>
                        <a:latin typeface="Agency FB" panose="020B0503020202020204" pitchFamily="34" charset="0"/>
                      </a:endParaRPr>
                    </a:p>
                  </a:txBody>
                  <a:tcPr marL="9524" marR="9524" marT="9526" marB="0" anchor="ctr"/>
                </a:tc>
                <a:extLst>
                  <a:ext uri="{0D108BD9-81ED-4DB2-BD59-A6C34878D82A}">
                    <a16:rowId xmlns:a16="http://schemas.microsoft.com/office/drawing/2014/main" val="2940262243"/>
                  </a:ext>
                </a:extLst>
              </a:tr>
              <a:tr h="207665">
                <a:tc>
                  <a:txBody>
                    <a:bodyPr/>
                    <a:lstStyle/>
                    <a:p>
                      <a:pPr algn="l" fontAlgn="ctr"/>
                      <a:r>
                        <a:rPr lang="en-GB" sz="1300" u="none" strike="noStrike" dirty="0">
                          <a:effectLst/>
                          <a:latin typeface="Agency FB" panose="020B0503020202020204" pitchFamily="34" charset="0"/>
                        </a:rPr>
                        <a:t> Gold*</a:t>
                      </a:r>
                      <a:endParaRPr lang="en-GB" sz="1300" b="0" i="0" u="none" strike="noStrike" dirty="0">
                        <a:solidFill>
                          <a:srgbClr val="000000"/>
                        </a:solidFill>
                        <a:effectLst/>
                        <a:latin typeface="Agency FB" panose="020B0503020202020204" pitchFamily="34" charset="0"/>
                      </a:endParaRPr>
                    </a:p>
                  </a:txBody>
                  <a:tcPr marL="9524" marR="9524" marT="9526" marB="0" anchor="ctr"/>
                </a:tc>
                <a:extLst>
                  <a:ext uri="{0D108BD9-81ED-4DB2-BD59-A6C34878D82A}">
                    <a16:rowId xmlns:a16="http://schemas.microsoft.com/office/drawing/2014/main" val="2080535422"/>
                  </a:ext>
                </a:extLst>
              </a:tr>
              <a:tr h="207665">
                <a:tc>
                  <a:txBody>
                    <a:bodyPr/>
                    <a:lstStyle/>
                    <a:p>
                      <a:pPr algn="l" fontAlgn="ctr"/>
                      <a:r>
                        <a:rPr lang="en-GB" sz="1300" u="none" strike="noStrike" dirty="0">
                          <a:effectLst/>
                          <a:latin typeface="Agency FB" panose="020B0503020202020204" pitchFamily="34" charset="0"/>
                        </a:rPr>
                        <a:t> Silver*</a:t>
                      </a:r>
                      <a:endParaRPr lang="en-GB" sz="1300" b="0" i="0" u="none" strike="noStrike" dirty="0">
                        <a:solidFill>
                          <a:srgbClr val="000000"/>
                        </a:solidFill>
                        <a:effectLst/>
                        <a:latin typeface="Agency FB" panose="020B0503020202020204" pitchFamily="34" charset="0"/>
                      </a:endParaRPr>
                    </a:p>
                  </a:txBody>
                  <a:tcPr marL="9524" marR="9524" marT="9526" marB="0" anchor="ctr"/>
                </a:tc>
                <a:extLst>
                  <a:ext uri="{0D108BD9-81ED-4DB2-BD59-A6C34878D82A}">
                    <a16:rowId xmlns:a16="http://schemas.microsoft.com/office/drawing/2014/main" val="3906316105"/>
                  </a:ext>
                </a:extLst>
              </a:tr>
              <a:tr h="207665">
                <a:tc>
                  <a:txBody>
                    <a:bodyPr/>
                    <a:lstStyle/>
                    <a:p>
                      <a:pPr algn="l" fontAlgn="ctr"/>
                      <a:r>
                        <a:rPr lang="en-GB" sz="1300" u="none" strike="noStrike" dirty="0">
                          <a:effectLst/>
                          <a:latin typeface="Agency FB" panose="020B0503020202020204" pitchFamily="34" charset="0"/>
                        </a:rPr>
                        <a:t> Platinum*</a:t>
                      </a:r>
                      <a:endParaRPr lang="en-GB" sz="1300" b="0" i="0" u="none" strike="noStrike" dirty="0">
                        <a:solidFill>
                          <a:srgbClr val="000000"/>
                        </a:solidFill>
                        <a:effectLst/>
                        <a:latin typeface="Agency FB" panose="020B0503020202020204" pitchFamily="34" charset="0"/>
                      </a:endParaRPr>
                    </a:p>
                  </a:txBody>
                  <a:tcPr marL="9524" marR="9524" marT="9526" marB="0" anchor="ctr"/>
                </a:tc>
                <a:extLst>
                  <a:ext uri="{0D108BD9-81ED-4DB2-BD59-A6C34878D82A}">
                    <a16:rowId xmlns:a16="http://schemas.microsoft.com/office/drawing/2014/main" val="3250113300"/>
                  </a:ext>
                </a:extLst>
              </a:tr>
            </a:tbl>
          </a:graphicData>
        </a:graphic>
      </p:graphicFrame>
      <p:graphicFrame>
        <p:nvGraphicFramePr>
          <p:cNvPr id="8" name="Table 7">
            <a:extLst>
              <a:ext uri="{FF2B5EF4-FFF2-40B4-BE49-F238E27FC236}">
                <a16:creationId xmlns:a16="http://schemas.microsoft.com/office/drawing/2014/main" id="{49D7EF23-521B-4817-AB9F-5B9D17F4DE79}"/>
              </a:ext>
            </a:extLst>
          </p:cNvPr>
          <p:cNvGraphicFramePr>
            <a:graphicFrameLocks noGrp="1"/>
          </p:cNvGraphicFramePr>
          <p:nvPr/>
        </p:nvGraphicFramePr>
        <p:xfrm>
          <a:off x="3132138" y="4079875"/>
          <a:ext cx="2400300" cy="830552"/>
        </p:xfrm>
        <a:graphic>
          <a:graphicData uri="http://schemas.openxmlformats.org/drawingml/2006/table">
            <a:tbl>
              <a:tblPr>
                <a:tableStyleId>{5C22544A-7EE6-4342-B048-85BDC9FD1C3A}</a:tableStyleId>
              </a:tblPr>
              <a:tblGrid>
                <a:gridCol w="2400300">
                  <a:extLst>
                    <a:ext uri="{9D8B030D-6E8A-4147-A177-3AD203B41FA5}">
                      <a16:colId xmlns:a16="http://schemas.microsoft.com/office/drawing/2014/main" val="20000"/>
                    </a:ext>
                  </a:extLst>
                </a:gridCol>
              </a:tblGrid>
              <a:tr h="207566">
                <a:tc>
                  <a:txBody>
                    <a:bodyPr/>
                    <a:lstStyle/>
                    <a:p>
                      <a:pPr algn="l" fontAlgn="ctr"/>
                      <a:r>
                        <a:rPr lang="en-GB" sz="1300" b="1" u="none" strike="noStrike" dirty="0">
                          <a:effectLst/>
                          <a:latin typeface="Agency FB" panose="020B0503020202020204" pitchFamily="34" charset="0"/>
                        </a:rPr>
                        <a:t>Fuels*</a:t>
                      </a:r>
                      <a:endParaRPr lang="en-GB" sz="1300" b="1" i="0" u="none" strike="noStrike" dirty="0">
                        <a:solidFill>
                          <a:srgbClr val="000000"/>
                        </a:solidFill>
                        <a:effectLst/>
                        <a:latin typeface="Agency FB" panose="020B0503020202020204" pitchFamily="34" charset="0"/>
                      </a:endParaRPr>
                    </a:p>
                  </a:txBody>
                  <a:tcPr marL="9525" marR="9525" marT="9518" marB="0" anchor="ctr"/>
                </a:tc>
                <a:extLst>
                  <a:ext uri="{0D108BD9-81ED-4DB2-BD59-A6C34878D82A}">
                    <a16:rowId xmlns:a16="http://schemas.microsoft.com/office/drawing/2014/main" val="10000"/>
                  </a:ext>
                </a:extLst>
              </a:tr>
              <a:tr h="207566">
                <a:tc>
                  <a:txBody>
                    <a:bodyPr/>
                    <a:lstStyle/>
                    <a:p>
                      <a:pPr algn="l" fontAlgn="ctr"/>
                      <a:r>
                        <a:rPr lang="en-GB" sz="1300" u="none" strike="noStrike" dirty="0">
                          <a:effectLst/>
                          <a:latin typeface="Agency FB" panose="020B0503020202020204" pitchFamily="34" charset="0"/>
                        </a:rPr>
                        <a:t> Natural gas*</a:t>
                      </a:r>
                      <a:endParaRPr lang="en-GB" sz="1300" b="0" i="0" u="none" strike="noStrike" dirty="0">
                        <a:solidFill>
                          <a:srgbClr val="000000"/>
                        </a:solidFill>
                        <a:effectLst/>
                        <a:latin typeface="Agency FB" panose="020B0503020202020204" pitchFamily="34" charset="0"/>
                      </a:endParaRPr>
                    </a:p>
                  </a:txBody>
                  <a:tcPr marL="9525" marR="9525" marT="9518" marB="0" anchor="ctr"/>
                </a:tc>
                <a:extLst>
                  <a:ext uri="{0D108BD9-81ED-4DB2-BD59-A6C34878D82A}">
                    <a16:rowId xmlns:a16="http://schemas.microsoft.com/office/drawing/2014/main" val="10001"/>
                  </a:ext>
                </a:extLst>
              </a:tr>
              <a:tr h="207566">
                <a:tc>
                  <a:txBody>
                    <a:bodyPr/>
                    <a:lstStyle/>
                    <a:p>
                      <a:pPr algn="l" fontAlgn="ctr"/>
                      <a:r>
                        <a:rPr lang="en-GB" sz="1300" u="none" strike="noStrike" dirty="0">
                          <a:effectLst/>
                          <a:latin typeface="Agency FB" panose="020B0503020202020204" pitchFamily="34" charset="0"/>
                        </a:rPr>
                        <a:t> Coal*</a:t>
                      </a:r>
                      <a:endParaRPr lang="en-GB" sz="1300" b="0" i="0" u="none" strike="noStrike" dirty="0">
                        <a:solidFill>
                          <a:srgbClr val="000000"/>
                        </a:solidFill>
                        <a:effectLst/>
                        <a:latin typeface="Agency FB" panose="020B0503020202020204" pitchFamily="34" charset="0"/>
                      </a:endParaRPr>
                    </a:p>
                  </a:txBody>
                  <a:tcPr marL="9525" marR="9525" marT="9518" marB="0" anchor="ctr"/>
                </a:tc>
                <a:extLst>
                  <a:ext uri="{0D108BD9-81ED-4DB2-BD59-A6C34878D82A}">
                    <a16:rowId xmlns:a16="http://schemas.microsoft.com/office/drawing/2014/main" val="10002"/>
                  </a:ext>
                </a:extLst>
              </a:tr>
              <a:tr h="207566">
                <a:tc>
                  <a:txBody>
                    <a:bodyPr/>
                    <a:lstStyle/>
                    <a:p>
                      <a:pPr algn="l" fontAlgn="ctr"/>
                      <a:r>
                        <a:rPr lang="en-GB" sz="1300" u="none" strike="noStrike" dirty="0">
                          <a:effectLst/>
                          <a:latin typeface="Agency FB" panose="020B0503020202020204" pitchFamily="34" charset="0"/>
                        </a:rPr>
                        <a:t> Crude petroleum*</a:t>
                      </a:r>
                      <a:endParaRPr lang="en-GB" sz="1300" b="0" i="0" u="none" strike="noStrike" dirty="0">
                        <a:solidFill>
                          <a:srgbClr val="000000"/>
                        </a:solidFill>
                        <a:effectLst/>
                        <a:latin typeface="Agency FB" panose="020B0503020202020204" pitchFamily="34" charset="0"/>
                      </a:endParaRPr>
                    </a:p>
                  </a:txBody>
                  <a:tcPr marL="9525" marR="9525" marT="9518" marB="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B7FDF33-1DFF-4CD9-B679-2064D13DBCF9}"/>
              </a:ext>
            </a:extLst>
          </p:cNvPr>
          <p:cNvSpPr>
            <a:spLocks noGrp="1" noChangeArrowheads="1"/>
          </p:cNvSpPr>
          <p:nvPr>
            <p:ph type="title" idx="4294967295"/>
          </p:nvPr>
        </p:nvSpPr>
        <p:spPr>
          <a:xfrm>
            <a:off x="468313" y="1268760"/>
            <a:ext cx="8229600" cy="665162"/>
          </a:xfrm>
        </p:spPr>
        <p:txBody>
          <a:bodyPr>
            <a:normAutofit fontScale="90000"/>
          </a:bodyPr>
          <a:lstStyle/>
          <a:p>
            <a:pPr>
              <a:spcBef>
                <a:spcPct val="50000"/>
              </a:spcBef>
            </a:pPr>
            <a:r>
              <a:rPr lang="en-US" altLang="en-US" dirty="0">
                <a:latin typeface="Agency FB" panose="020B0503020202020204" pitchFamily="34" charset="0"/>
              </a:rPr>
              <a:t> Many actors involved in commodity value chain:</a:t>
            </a:r>
            <a:br>
              <a:rPr lang="en-US" altLang="en-US" dirty="0">
                <a:latin typeface="Agency FB" panose="020B0503020202020204" pitchFamily="34" charset="0"/>
              </a:rPr>
            </a:br>
            <a:endParaRPr lang="en-GB" altLang="en-US" dirty="0">
              <a:latin typeface="Agency FB" panose="020B0503020202020204" pitchFamily="34" charset="0"/>
            </a:endParaRPr>
          </a:p>
        </p:txBody>
      </p:sp>
      <p:sp>
        <p:nvSpPr>
          <p:cNvPr id="19459" name="Rectangle 3">
            <a:extLst>
              <a:ext uri="{FF2B5EF4-FFF2-40B4-BE49-F238E27FC236}">
                <a16:creationId xmlns:a16="http://schemas.microsoft.com/office/drawing/2014/main" id="{D21B4C45-BE5C-4319-BEEB-06FF7E55F8B5}"/>
              </a:ext>
            </a:extLst>
          </p:cNvPr>
          <p:cNvSpPr>
            <a:spLocks noGrp="1" noChangeArrowheads="1"/>
          </p:cNvSpPr>
          <p:nvPr>
            <p:ph type="body" idx="4294967295"/>
          </p:nvPr>
        </p:nvSpPr>
        <p:spPr>
          <a:xfrm>
            <a:off x="479426" y="2060848"/>
            <a:ext cx="8218487" cy="4497388"/>
          </a:xfrm>
        </p:spPr>
        <p:txBody>
          <a:bodyPr/>
          <a:lstStyle/>
          <a:p>
            <a:pPr lvl="1"/>
            <a:r>
              <a:rPr lang="en-US" altLang="en-US" sz="2400" dirty="0">
                <a:latin typeface="Agency FB" panose="020B0503020202020204" pitchFamily="34" charset="0"/>
              </a:rPr>
              <a:t>Farmers and other producers</a:t>
            </a:r>
          </a:p>
          <a:p>
            <a:pPr lvl="1"/>
            <a:r>
              <a:rPr lang="en-US" altLang="en-US" sz="2400" dirty="0">
                <a:latin typeface="Agency FB" panose="020B0503020202020204" pitchFamily="34" charset="0"/>
              </a:rPr>
              <a:t>Governments</a:t>
            </a:r>
          </a:p>
          <a:p>
            <a:pPr lvl="1"/>
            <a:r>
              <a:rPr lang="en-US" altLang="en-US" sz="2400" dirty="0">
                <a:latin typeface="Agency FB" panose="020B0503020202020204" pitchFamily="34" charset="0"/>
              </a:rPr>
              <a:t>Investors</a:t>
            </a:r>
          </a:p>
          <a:p>
            <a:pPr lvl="1"/>
            <a:r>
              <a:rPr lang="en-US" altLang="en-US" sz="2400" dirty="0">
                <a:latin typeface="Agency FB" panose="020B0503020202020204" pitchFamily="34" charset="0"/>
              </a:rPr>
              <a:t>Shippers/Transporters</a:t>
            </a:r>
          </a:p>
          <a:p>
            <a:pPr lvl="1"/>
            <a:r>
              <a:rPr lang="en-US" altLang="en-US" sz="2400" dirty="0">
                <a:latin typeface="Agency FB" panose="020B0503020202020204" pitchFamily="34" charset="0"/>
              </a:rPr>
              <a:t>Logisticians</a:t>
            </a:r>
          </a:p>
          <a:p>
            <a:pPr lvl="1"/>
            <a:r>
              <a:rPr lang="en-US" altLang="en-US" sz="2400" dirty="0">
                <a:latin typeface="Agency FB" panose="020B0503020202020204" pitchFamily="34" charset="0"/>
              </a:rPr>
              <a:t>Financiers and insurers</a:t>
            </a:r>
          </a:p>
          <a:p>
            <a:pPr lvl="1"/>
            <a:r>
              <a:rPr lang="en-US" altLang="en-US" sz="2400" dirty="0">
                <a:latin typeface="Agency FB" panose="020B0503020202020204" pitchFamily="34" charset="0"/>
              </a:rPr>
              <a:t>Manufacturers</a:t>
            </a:r>
          </a:p>
          <a:p>
            <a:pPr lvl="1"/>
            <a:r>
              <a:rPr lang="en-US" altLang="en-US" sz="2400" dirty="0">
                <a:latin typeface="Agency FB" panose="020B0503020202020204" pitchFamily="34" charset="0"/>
              </a:rPr>
              <a:t>Speculators</a:t>
            </a:r>
          </a:p>
          <a:p>
            <a:pPr lvl="1"/>
            <a:r>
              <a:rPr lang="en-US" altLang="en-US" sz="2400" dirty="0">
                <a:latin typeface="Agency FB" panose="020B0503020202020204" pitchFamily="34" charset="0"/>
              </a:rPr>
              <a:t>Regulators (national and international)</a:t>
            </a:r>
          </a:p>
        </p:txBody>
      </p:sp>
    </p:spTree>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otalTime>13984</TotalTime>
  <Words>2359</Words>
  <Application>Microsoft Office PowerPoint</Application>
  <PresentationFormat>On-screen Show (4:3)</PresentationFormat>
  <Paragraphs>593</Paragraphs>
  <Slides>72</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Agency FB</vt:lpstr>
      <vt:lpstr>Arial</vt:lpstr>
      <vt:lpstr>Calibri</vt:lpstr>
      <vt:lpstr>Eurostile LT Std Bold</vt:lpstr>
      <vt:lpstr>HelveticaNeueLT Std</vt:lpstr>
      <vt:lpstr>HelveticaNeueLT Std Med</vt:lpstr>
      <vt:lpstr>Wingdings</vt:lpstr>
      <vt:lpstr>Office Theme</vt:lpstr>
      <vt:lpstr> Commodity dependence and economic development </vt:lpstr>
      <vt:lpstr>Outline</vt:lpstr>
      <vt:lpstr>Definitions and discussion </vt:lpstr>
      <vt:lpstr> Commodities in international trade</vt:lpstr>
      <vt:lpstr>Defining the 'commodity' concept</vt:lpstr>
      <vt:lpstr>What are we talking about?</vt:lpstr>
      <vt:lpstr>What are we talking about?</vt:lpstr>
      <vt:lpstr>UNCTAD Commodity price index</vt:lpstr>
      <vt:lpstr> Many actors involved in commodity value chain: </vt:lpstr>
      <vt:lpstr> Complexity of Commodities trade</vt:lpstr>
      <vt:lpstr> Commodities in international trade</vt:lpstr>
      <vt:lpstr>Commodities’ importance  for countries</vt:lpstr>
      <vt:lpstr>Commodity dependence </vt:lpstr>
      <vt:lpstr>PowerPoint Presentation</vt:lpstr>
      <vt:lpstr>Countries by Commodity &amp; Income Groups 2013-16</vt:lpstr>
      <vt:lpstr>Map of commodity-dependent developing countries</vt:lpstr>
      <vt:lpstr>Correlation between prices &amp; per capita income</vt:lpstr>
      <vt:lpstr>Transmission channels </vt:lpstr>
      <vt:lpstr>PowerPoint Presentation</vt:lpstr>
      <vt:lpstr>Negative terms of trade</vt:lpstr>
      <vt:lpstr> CD and development: terms of trade</vt:lpstr>
      <vt:lpstr>Commodity boom and bust</vt:lpstr>
      <vt:lpstr>Commodity boom and bust: group correlations</vt:lpstr>
      <vt:lpstr>Commodity price volatility &amp; negative trend</vt:lpstr>
      <vt:lpstr>Commodity price volatility Monthly price, January 2018 vs December 2018 (% change)</vt:lpstr>
      <vt:lpstr>Commodity price volatility</vt:lpstr>
      <vt:lpstr>Commodity price volatility</vt:lpstr>
      <vt:lpstr>Commodity price volatility</vt:lpstr>
      <vt:lpstr>Commodity price volatility</vt:lpstr>
      <vt:lpstr>Burden of volatility mostly borne by producers</vt:lpstr>
      <vt:lpstr>Unfair distribution of value</vt:lpstr>
      <vt:lpstr>Why is price volatility a problem?</vt:lpstr>
      <vt:lpstr>Fiscal and monetary policy </vt:lpstr>
      <vt:lpstr> CD and development: Dutch Disease</vt:lpstr>
      <vt:lpstr>Negative correlation between prices &amp; debt service</vt:lpstr>
      <vt:lpstr>Political instability</vt:lpstr>
      <vt:lpstr>Effects at the microeconomic level </vt:lpstr>
      <vt:lpstr>PowerPoint Presentation</vt:lpstr>
      <vt:lpstr>Commodity dependence and food security </vt:lpstr>
      <vt:lpstr>PowerPoint Presentation</vt:lpstr>
      <vt:lpstr>Share of developing countries in global food imports (%)</vt:lpstr>
      <vt:lpstr>Share of developing countries in global cereals and oilseeds imports (%)</vt:lpstr>
      <vt:lpstr>Import bill of developing countries: cereals &amp; oilseeds</vt:lpstr>
      <vt:lpstr>Specificity of grains trade</vt:lpstr>
      <vt:lpstr>Who imports cereals? Imports in 2016 (10 HS2)</vt:lpstr>
      <vt:lpstr>Who are the exporters? Cereal exports in 2016 (10 HS2)</vt:lpstr>
      <vt:lpstr>Oilseeds imports in 2016 (12 HS2)</vt:lpstr>
      <vt:lpstr>Oilseeds exports in 2016 (12 HS2)</vt:lpstr>
      <vt:lpstr>PowerPoint Presentation</vt:lpstr>
      <vt:lpstr>Managing commodity price risk </vt:lpstr>
      <vt:lpstr>Three major instruments</vt:lpstr>
      <vt:lpstr>International commodity agreements</vt:lpstr>
      <vt:lpstr>Commodity SWFs and precautionary saving </vt:lpstr>
      <vt:lpstr>Financial instruments to hedge commodity price risk</vt:lpstr>
      <vt:lpstr>Financial instruments to hedge commodity price risk</vt:lpstr>
      <vt:lpstr>Example: Mexican oil hedge programme</vt:lpstr>
      <vt:lpstr>Commodity exchanges in developing countries </vt:lpstr>
      <vt:lpstr>Commodity-linked bonds</vt:lpstr>
      <vt:lpstr>Weather and climate risks</vt:lpstr>
      <vt:lpstr>Index-based weather insurance</vt:lpstr>
      <vt:lpstr>Index-based weather insurance: Examples</vt:lpstr>
      <vt:lpstr>Diversification </vt:lpstr>
      <vt:lpstr>Two forms of diversification</vt:lpstr>
      <vt:lpstr>Costa Rica's and Zambia's exports in 1965…</vt:lpstr>
      <vt:lpstr>Costa Rica's and Zambia's exports in 2016</vt:lpstr>
      <vt:lpstr>PowerPoint Presentation</vt:lpstr>
      <vt:lpstr>Lessons and the way forward </vt:lpstr>
      <vt:lpstr> Commodity producing countries </vt:lpstr>
      <vt:lpstr>PowerPoint Presentation</vt:lpstr>
      <vt:lpstr>It takes two to tango Investors’ role in fostering shared value  </vt:lpstr>
      <vt:lpstr>PowerPoint Presentation</vt:lpstr>
      <vt:lpstr>PowerPoint Presentation</vt:lpstr>
    </vt:vector>
  </TitlesOfParts>
  <Company>UNCTAD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Non-fuel commodities</dc:title>
  <dc:creator>Unctad User</dc:creator>
  <cp:lastModifiedBy>Janvier Nkurunziza</cp:lastModifiedBy>
  <cp:revision>203</cp:revision>
  <cp:lastPrinted>2019-04-16T07:50:18Z</cp:lastPrinted>
  <dcterms:created xsi:type="dcterms:W3CDTF">2016-09-27T08:24:30Z</dcterms:created>
  <dcterms:modified xsi:type="dcterms:W3CDTF">2019-04-29T12:27:27Z</dcterms:modified>
</cp:coreProperties>
</file>