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4" r:id="rId2"/>
  </p:sldMasterIdLst>
  <p:notesMasterIdLst>
    <p:notesMasterId r:id="rId17"/>
  </p:notesMasterIdLst>
  <p:sldIdLst>
    <p:sldId id="302" r:id="rId3"/>
    <p:sldId id="341" r:id="rId4"/>
    <p:sldId id="343" r:id="rId5"/>
    <p:sldId id="314" r:id="rId6"/>
    <p:sldId id="318" r:id="rId7"/>
    <p:sldId id="354" r:id="rId8"/>
    <p:sldId id="353" r:id="rId9"/>
    <p:sldId id="350" r:id="rId10"/>
    <p:sldId id="351" r:id="rId11"/>
    <p:sldId id="356" r:id="rId12"/>
    <p:sldId id="323" r:id="rId13"/>
    <p:sldId id="324" r:id="rId14"/>
    <p:sldId id="325" r:id="rId15"/>
    <p:sldId id="260" r:id="rId16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B87E"/>
    <a:srgbClr val="00B000"/>
    <a:srgbClr val="33CC33"/>
    <a:srgbClr val="FF3300"/>
    <a:srgbClr val="4F91CD"/>
    <a:srgbClr val="ABD5FF"/>
    <a:srgbClr val="9933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30" autoAdjust="0"/>
    <p:restoredTop sz="93548" autoAdjust="0"/>
  </p:normalViewPr>
  <p:slideViewPr>
    <p:cSldViewPr>
      <p:cViewPr>
        <p:scale>
          <a:sx n="90" d="100"/>
          <a:sy n="90" d="100"/>
        </p:scale>
        <p:origin x="-2604" y="-7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Temp\notesFFF692\~4217920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4256326986151925E-2"/>
          <c:y val="4.4692798387305763E-2"/>
          <c:w val="0.81001531003724314"/>
          <c:h val="0.75140567019639781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Sheet3!$C$1</c:f>
              <c:strCache>
                <c:ptCount val="1"/>
                <c:pt idx="0">
                  <c:v>ICSID</c:v>
                </c:pt>
              </c:strCache>
            </c:strRef>
          </c:tx>
          <c:spPr>
            <a:solidFill>
              <a:srgbClr val="00B050"/>
            </a:solidFill>
            <a:ln w="25400">
              <a:noFill/>
            </a:ln>
          </c:spPr>
          <c:invertIfNegative val="0"/>
          <c:cat>
            <c:numRef>
              <c:f>Sheet3!$A$2:$A$27</c:f>
              <c:numCache>
                <c:formatCode>General</c:formatCode>
                <c:ptCount val="26"/>
                <c:pt idx="0">
                  <c:v>1987</c:v>
                </c:pt>
                <c:pt idx="1">
                  <c:v>1988</c:v>
                </c:pt>
                <c:pt idx="2">
                  <c:v>1989</c:v>
                </c:pt>
                <c:pt idx="3">
                  <c:v>1990</c:v>
                </c:pt>
                <c:pt idx="4">
                  <c:v>1991</c:v>
                </c:pt>
                <c:pt idx="5">
                  <c:v>1992</c:v>
                </c:pt>
                <c:pt idx="6">
                  <c:v>1993</c:v>
                </c:pt>
                <c:pt idx="7">
                  <c:v>1994</c:v>
                </c:pt>
                <c:pt idx="8">
                  <c:v>1995</c:v>
                </c:pt>
                <c:pt idx="9">
                  <c:v>1996</c:v>
                </c:pt>
                <c:pt idx="10">
                  <c:v>1997</c:v>
                </c:pt>
                <c:pt idx="11">
                  <c:v>1998</c:v>
                </c:pt>
                <c:pt idx="12">
                  <c:v>1999</c:v>
                </c:pt>
                <c:pt idx="13">
                  <c:v>2000</c:v>
                </c:pt>
                <c:pt idx="14">
                  <c:v>2001</c:v>
                </c:pt>
                <c:pt idx="15">
                  <c:v>2002</c:v>
                </c:pt>
                <c:pt idx="16">
                  <c:v>2003</c:v>
                </c:pt>
                <c:pt idx="17">
                  <c:v>2004</c:v>
                </c:pt>
                <c:pt idx="18">
                  <c:v>2005</c:v>
                </c:pt>
                <c:pt idx="19">
                  <c:v>2006</c:v>
                </c:pt>
                <c:pt idx="20">
                  <c:v>2007</c:v>
                </c:pt>
                <c:pt idx="21">
                  <c:v>2008</c:v>
                </c:pt>
                <c:pt idx="22">
                  <c:v>2009</c:v>
                </c:pt>
                <c:pt idx="23">
                  <c:v>2010</c:v>
                </c:pt>
                <c:pt idx="24">
                  <c:v>2011</c:v>
                </c:pt>
                <c:pt idx="25">
                  <c:v>2012</c:v>
                </c:pt>
              </c:numCache>
            </c:numRef>
          </c:cat>
          <c:val>
            <c:numRef>
              <c:f>Sheet3!$C$2:$C$27</c:f>
              <c:numCache>
                <c:formatCode>General</c:formatCode>
                <c:ptCount val="26"/>
                <c:pt idx="0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6</c:v>
                </c:pt>
                <c:pt idx="11">
                  <c:v>6</c:v>
                </c:pt>
                <c:pt idx="12">
                  <c:v>6</c:v>
                </c:pt>
                <c:pt idx="13">
                  <c:v>7</c:v>
                </c:pt>
                <c:pt idx="14">
                  <c:v>12</c:v>
                </c:pt>
                <c:pt idx="15">
                  <c:v>15</c:v>
                </c:pt>
                <c:pt idx="16">
                  <c:v>29</c:v>
                </c:pt>
                <c:pt idx="17">
                  <c:v>24</c:v>
                </c:pt>
                <c:pt idx="18">
                  <c:v>25</c:v>
                </c:pt>
                <c:pt idx="19">
                  <c:v>19</c:v>
                </c:pt>
                <c:pt idx="20">
                  <c:v>30</c:v>
                </c:pt>
                <c:pt idx="21">
                  <c:v>21</c:v>
                </c:pt>
                <c:pt idx="22">
                  <c:v>22</c:v>
                </c:pt>
                <c:pt idx="23">
                  <c:v>18</c:v>
                </c:pt>
                <c:pt idx="24">
                  <c:v>34</c:v>
                </c:pt>
                <c:pt idx="25">
                  <c:v>39</c:v>
                </c:pt>
              </c:numCache>
            </c:numRef>
          </c:val>
        </c:ser>
        <c:ser>
          <c:idx val="0"/>
          <c:order val="1"/>
          <c:tx>
            <c:strRef>
              <c:f>Sheet3!$D$1</c:f>
              <c:strCache>
                <c:ptCount val="1"/>
                <c:pt idx="0">
                  <c:v>Non-ICSID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 w="12700">
              <a:noFill/>
              <a:prstDash val="solid"/>
            </a:ln>
          </c:spPr>
          <c:invertIfNegative val="0"/>
          <c:cat>
            <c:numRef>
              <c:f>Sheet3!$A$2:$A$27</c:f>
              <c:numCache>
                <c:formatCode>General</c:formatCode>
                <c:ptCount val="26"/>
                <c:pt idx="0">
                  <c:v>1987</c:v>
                </c:pt>
                <c:pt idx="1">
                  <c:v>1988</c:v>
                </c:pt>
                <c:pt idx="2">
                  <c:v>1989</c:v>
                </c:pt>
                <c:pt idx="3">
                  <c:v>1990</c:v>
                </c:pt>
                <c:pt idx="4">
                  <c:v>1991</c:v>
                </c:pt>
                <c:pt idx="5">
                  <c:v>1992</c:v>
                </c:pt>
                <c:pt idx="6">
                  <c:v>1993</c:v>
                </c:pt>
                <c:pt idx="7">
                  <c:v>1994</c:v>
                </c:pt>
                <c:pt idx="8">
                  <c:v>1995</c:v>
                </c:pt>
                <c:pt idx="9">
                  <c:v>1996</c:v>
                </c:pt>
                <c:pt idx="10">
                  <c:v>1997</c:v>
                </c:pt>
                <c:pt idx="11">
                  <c:v>1998</c:v>
                </c:pt>
                <c:pt idx="12">
                  <c:v>1999</c:v>
                </c:pt>
                <c:pt idx="13">
                  <c:v>2000</c:v>
                </c:pt>
                <c:pt idx="14">
                  <c:v>2001</c:v>
                </c:pt>
                <c:pt idx="15">
                  <c:v>2002</c:v>
                </c:pt>
                <c:pt idx="16">
                  <c:v>2003</c:v>
                </c:pt>
                <c:pt idx="17">
                  <c:v>2004</c:v>
                </c:pt>
                <c:pt idx="18">
                  <c:v>2005</c:v>
                </c:pt>
                <c:pt idx="19">
                  <c:v>2006</c:v>
                </c:pt>
                <c:pt idx="20">
                  <c:v>2007</c:v>
                </c:pt>
                <c:pt idx="21">
                  <c:v>2008</c:v>
                </c:pt>
                <c:pt idx="22">
                  <c:v>2009</c:v>
                </c:pt>
                <c:pt idx="23">
                  <c:v>2010</c:v>
                </c:pt>
                <c:pt idx="24">
                  <c:v>2011</c:v>
                </c:pt>
                <c:pt idx="25">
                  <c:v>2012</c:v>
                </c:pt>
              </c:numCache>
            </c:numRef>
          </c:cat>
          <c:val>
            <c:numRef>
              <c:f>Sheet3!$D$2:$D$27</c:f>
              <c:numCache>
                <c:formatCode>General</c:formatCode>
                <c:ptCount val="26"/>
                <c:pt idx="7">
                  <c:v>1</c:v>
                </c:pt>
                <c:pt idx="8">
                  <c:v>1</c:v>
                </c:pt>
                <c:pt idx="9">
                  <c:v>5</c:v>
                </c:pt>
                <c:pt idx="10">
                  <c:v>1</c:v>
                </c:pt>
                <c:pt idx="11">
                  <c:v>2</c:v>
                </c:pt>
                <c:pt idx="12">
                  <c:v>5</c:v>
                </c:pt>
                <c:pt idx="13">
                  <c:v>6</c:v>
                </c:pt>
                <c:pt idx="14">
                  <c:v>4</c:v>
                </c:pt>
                <c:pt idx="15">
                  <c:v>12</c:v>
                </c:pt>
                <c:pt idx="16">
                  <c:v>14</c:v>
                </c:pt>
                <c:pt idx="17">
                  <c:v>21</c:v>
                </c:pt>
                <c:pt idx="18">
                  <c:v>17</c:v>
                </c:pt>
                <c:pt idx="19">
                  <c:v>13</c:v>
                </c:pt>
                <c:pt idx="20">
                  <c:v>12</c:v>
                </c:pt>
                <c:pt idx="21">
                  <c:v>15</c:v>
                </c:pt>
                <c:pt idx="22">
                  <c:v>19</c:v>
                </c:pt>
                <c:pt idx="23">
                  <c:v>14</c:v>
                </c:pt>
                <c:pt idx="24">
                  <c:v>15</c:v>
                </c:pt>
                <c:pt idx="25">
                  <c:v>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6481920"/>
        <c:axId val="137846784"/>
      </c:barChart>
      <c:lineChart>
        <c:grouping val="standard"/>
        <c:varyColors val="0"/>
        <c:ser>
          <c:idx val="2"/>
          <c:order val="2"/>
          <c:tx>
            <c:strRef>
              <c:f>Sheet3!$E$1</c:f>
              <c:strCache>
                <c:ptCount val="1"/>
                <c:pt idx="0">
                  <c:v>All cases cumulative</c:v>
                </c:pt>
              </c:strCache>
            </c:strRef>
          </c:tx>
          <c:spPr>
            <a:ln w="25400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c:spPr>
          <c:marker>
            <c:symbol val="none"/>
          </c:marker>
          <c:cat>
            <c:numRef>
              <c:f>Sheet3!#REF!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cat>
          <c:val>
            <c:numRef>
              <c:f>Sheet3!$E$2:$E$27</c:f>
              <c:numCache>
                <c:formatCode>General</c:formatCode>
                <c:ptCount val="2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2</c:v>
                </c:pt>
                <c:pt idx="7">
                  <c:v>4</c:v>
                </c:pt>
                <c:pt idx="8">
                  <c:v>6</c:v>
                </c:pt>
                <c:pt idx="9">
                  <c:v>12</c:v>
                </c:pt>
                <c:pt idx="10">
                  <c:v>19</c:v>
                </c:pt>
                <c:pt idx="11">
                  <c:v>27</c:v>
                </c:pt>
                <c:pt idx="12">
                  <c:v>38</c:v>
                </c:pt>
                <c:pt idx="13">
                  <c:v>51</c:v>
                </c:pt>
                <c:pt idx="14">
                  <c:v>67</c:v>
                </c:pt>
                <c:pt idx="15">
                  <c:v>94</c:v>
                </c:pt>
                <c:pt idx="16">
                  <c:v>137</c:v>
                </c:pt>
                <c:pt idx="17">
                  <c:v>182</c:v>
                </c:pt>
                <c:pt idx="18">
                  <c:v>224</c:v>
                </c:pt>
                <c:pt idx="19">
                  <c:v>256</c:v>
                </c:pt>
                <c:pt idx="20">
                  <c:v>298</c:v>
                </c:pt>
                <c:pt idx="21">
                  <c:v>334</c:v>
                </c:pt>
                <c:pt idx="22">
                  <c:v>375</c:v>
                </c:pt>
                <c:pt idx="23">
                  <c:v>407</c:v>
                </c:pt>
                <c:pt idx="24">
                  <c:v>456</c:v>
                </c:pt>
                <c:pt idx="25">
                  <c:v>518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7848704"/>
        <c:axId val="137850240"/>
      </c:lineChart>
      <c:catAx>
        <c:axId val="106481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3784678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37846784"/>
        <c:scaling>
          <c:orientation val="minMax"/>
          <c:max val="65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Annual number of cases</a:t>
                </a:r>
              </a:p>
            </c:rich>
          </c:tx>
          <c:layout>
            <c:manualLayout>
              <c:xMode val="edge"/>
              <c:yMode val="edge"/>
              <c:x val="6.3865728124190661E-3"/>
              <c:y val="0.18675381454755483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6481920"/>
        <c:crosses val="autoZero"/>
        <c:crossBetween val="between"/>
        <c:majorUnit val="5"/>
      </c:valAx>
      <c:catAx>
        <c:axId val="1378487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7850240"/>
        <c:crosses val="autoZero"/>
        <c:auto val="0"/>
        <c:lblAlgn val="ctr"/>
        <c:lblOffset val="100"/>
        <c:noMultiLvlLbl val="0"/>
      </c:catAx>
      <c:valAx>
        <c:axId val="137850240"/>
        <c:scaling>
          <c:orientation val="minMax"/>
          <c:max val="650"/>
        </c:scaling>
        <c:delete val="0"/>
        <c:axPos val="r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Cumulative number of cases </a:t>
                </a:r>
              </a:p>
            </c:rich>
          </c:tx>
          <c:layout>
            <c:manualLayout>
              <c:xMode val="edge"/>
              <c:yMode val="edge"/>
              <c:x val="0.96563171871557285"/>
              <c:y val="0.14245841832445039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37848704"/>
        <c:crosses val="max"/>
        <c:crossBetween val="between"/>
        <c:majorUnit val="50"/>
      </c:valAx>
      <c:spPr>
        <a:solidFill>
          <a:srgbClr val="FFFFFF"/>
        </a:solidFill>
        <a:ln w="12700">
          <a:solidFill>
            <a:srgbClr val="00000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17525788657861066"/>
          <c:y val="0.92479108635097496"/>
          <c:w val="0.67304906474319581"/>
          <c:h val="5.8495821727019504E-2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84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318B0AC-E09E-463D-91DE-42ED675160F7}" type="datetimeFigureOut">
              <a:rPr lang="en-US"/>
              <a:pPr>
                <a:defRPr/>
              </a:pPr>
              <a:t>5/3/2013</a:t>
            </a:fld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7349F13-FA1F-4364-8573-23C4084290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9678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7"/>
          <p:cNvSpPr txBox="1">
            <a:spLocks noGrp="1" noChangeArrowheads="1"/>
          </p:cNvSpPr>
          <p:nvPr/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 anchor="b"/>
          <a:lstStyle/>
          <a:p>
            <a:pPr algn="r"/>
            <a:fld id="{BABC5CF6-78FA-4F50-B0B7-7147E8CF0917}" type="slidenum">
              <a:rPr lang="en-US" sz="1200">
                <a:ea typeface="Arial Unicode MS" pitchFamily="34" charset="-128"/>
                <a:cs typeface="Arial Unicode MS" pitchFamily="34" charset="-128"/>
              </a:rPr>
              <a:pPr algn="r"/>
              <a:t>2</a:t>
            </a:fld>
            <a:endParaRPr lang="en-US" sz="120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0" tIns="45716" rIns="91430" bIns="45716"/>
          <a:lstStyle/>
          <a:p>
            <a:endParaRPr lang="en-GB" sz="10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7"/>
          <p:cNvSpPr txBox="1">
            <a:spLocks noGrp="1" noChangeArrowheads="1"/>
          </p:cNvSpPr>
          <p:nvPr/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093EDB2-A5B2-4E52-9BEB-E9F839E27EF7}" type="slidenum">
              <a:rPr lang="en-US" sz="1200">
                <a:ea typeface="Arial Unicode MS" pitchFamily="34" charset="-128"/>
                <a:cs typeface="Arial Unicode MS" pitchFamily="34" charset="-128"/>
              </a:rPr>
              <a:pPr algn="r"/>
              <a:t>8</a:t>
            </a:fld>
            <a:endParaRPr lang="en-US" sz="120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7"/>
          <p:cNvSpPr txBox="1">
            <a:spLocks noGrp="1" noChangeArrowheads="1"/>
          </p:cNvSpPr>
          <p:nvPr/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D60BBB9-D9A8-486D-9690-BB72B29FA7C0}" type="slidenum">
              <a:rPr lang="en-US" sz="1200">
                <a:ea typeface="Arial Unicode MS" pitchFamily="34" charset="-128"/>
                <a:cs typeface="Arial Unicode MS" pitchFamily="34" charset="-128"/>
              </a:rPr>
              <a:pPr algn="r"/>
              <a:t>9</a:t>
            </a:fld>
            <a:endParaRPr lang="en-US" sz="120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z="1000" b="1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9EC2D-A726-4144-B852-F6D3359C56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E43A2-C529-45ED-BF03-C10909059B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8A574-EFEA-4878-BF28-64D3868CE5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BEFB1-A537-4BC7-8A3D-223B3AD4C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AGE F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D09AB-08D7-4AD6-AC27-475D09747A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D31D5-6259-4930-B7BA-2C6375A8A3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D6655-45D4-4801-AD86-408B278B7B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0F5EA-D8D6-4D60-96AE-0CBD495811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21457-49E2-4B77-98EA-D306F5A4C8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D0347-9D94-4CBC-93D0-4E9EA8D54B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4EEA3-96BD-494C-8538-30DDBBC8B1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[SLIDE TITLE]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88" r:id="rId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F91CD"/>
          </a:solidFill>
          <a:latin typeface="Eurostile LT Std Bold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F91CD"/>
          </a:solidFill>
          <a:latin typeface="Eurostile LT Std Bold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F91CD"/>
          </a:solidFill>
          <a:latin typeface="Eurostile LT Std Bold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F91CD"/>
          </a:solidFill>
          <a:latin typeface="Eurostile LT Std Bold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F91CD"/>
          </a:solidFill>
          <a:latin typeface="Eurostile LT Std Bold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DB87E"/>
        </a:buClr>
        <a:buChar char="•"/>
        <a:defRPr sz="2400">
          <a:solidFill>
            <a:schemeClr val="tx1"/>
          </a:solidFill>
          <a:latin typeface="HelveticaNeueLT Std Med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DB87E"/>
        </a:buClr>
        <a:buChar char="–"/>
        <a:defRPr sz="2200">
          <a:solidFill>
            <a:schemeClr val="tx1"/>
          </a:solidFill>
          <a:latin typeface="HelveticaNeueLT Std Med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DB87E"/>
        </a:buClr>
        <a:buChar char="•"/>
        <a:defRPr sz="2200">
          <a:solidFill>
            <a:schemeClr val="tx1"/>
          </a:solidFill>
          <a:latin typeface="HelveticaNeueLT Std Med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DB87E"/>
        </a:buClr>
        <a:buChar char="–"/>
        <a:defRPr sz="2000">
          <a:solidFill>
            <a:schemeClr val="tx1"/>
          </a:solidFill>
          <a:latin typeface="HelveticaNeueLT Std Med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DB87E"/>
        </a:buClr>
        <a:buChar char="»"/>
        <a:defRPr sz="2000">
          <a:solidFill>
            <a:schemeClr val="tx1"/>
          </a:solidFill>
          <a:latin typeface="HelveticaNeueLT Std Med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[SLIDE TITLE]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39750" y="6569075"/>
            <a:ext cx="82073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600">
                <a:solidFill>
                  <a:srgbClr val="4F91CD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02F2A34-E4DE-4DCC-B3DA-BAA32B80B3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6" r:id="rId2"/>
    <p:sldLayoutId id="2147483685" r:id="rId3"/>
    <p:sldLayoutId id="2147483684" r:id="rId4"/>
    <p:sldLayoutId id="2147483683" r:id="rId5"/>
    <p:sldLayoutId id="2147483682" r:id="rId6"/>
    <p:sldLayoutId id="2147483681" r:id="rId7"/>
    <p:sldLayoutId id="2147483680" r:id="rId8"/>
    <p:sldLayoutId id="2147483679" r:id="rId9"/>
    <p:sldLayoutId id="2147483678" r:id="rId10"/>
    <p:sldLayoutId id="214748367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F91C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F91CD"/>
          </a:solidFill>
          <a:latin typeface="Eurostile LT Std Bold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F91CD"/>
          </a:solidFill>
          <a:latin typeface="Eurostile LT Std Bold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F91CD"/>
          </a:solidFill>
          <a:latin typeface="Eurostile LT Std Bold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F91CD"/>
          </a:solidFill>
          <a:latin typeface="Eurostile LT Std Bold"/>
          <a:cs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F91CD"/>
          </a:solidFill>
          <a:latin typeface="Eurostile LT Std Bold"/>
          <a:cs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F91CD"/>
          </a:solidFill>
          <a:latin typeface="Eurostile LT Std Bold"/>
          <a:cs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F91CD"/>
          </a:solidFill>
          <a:latin typeface="Eurostile LT Std Bold"/>
          <a:cs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F91CD"/>
          </a:solidFill>
          <a:latin typeface="Eurostile LT Std Bold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DB87E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DB87E"/>
        </a:buClr>
        <a:buChar char="–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DB87E"/>
        </a:buClr>
        <a:buChar char="•"/>
        <a:defRPr sz="22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DB87E"/>
        </a:buClr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DB87E"/>
        </a:buClr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CDB87E"/>
        </a:buClr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CDB87E"/>
        </a:buClr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CDB87E"/>
        </a:buClr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CDB87E"/>
        </a:buClr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ctad.org/wir" TargetMode="External"/><Relationship Id="rId2" Type="http://schemas.openxmlformats.org/officeDocument/2006/relationships/hyperlink" Target="http://www.unctad.org/diae" TargetMode="Externa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png"/><Relationship Id="rId5" Type="http://schemas.openxmlformats.org/officeDocument/2006/relationships/hyperlink" Target="http://investmentpolicyhub.org" TargetMode="External"/><Relationship Id="rId4" Type="http://schemas.openxmlformats.org/officeDocument/2006/relationships/hyperlink" Target="http://www.unctad.org/fdistatistics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ChangeArrowheads="1"/>
          </p:cNvSpPr>
          <p:nvPr/>
        </p:nvSpPr>
        <p:spPr bwMode="auto">
          <a:xfrm>
            <a:off x="0" y="1340768"/>
            <a:ext cx="9144000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 sz="3200" dirty="0">
              <a:solidFill>
                <a:srgbClr val="4F91CD"/>
              </a:solidFill>
            </a:endParaRPr>
          </a:p>
          <a:p>
            <a:pPr algn="ctr"/>
            <a:r>
              <a:rPr lang="en-US" sz="3200" b="1" dirty="0">
                <a:solidFill>
                  <a:srgbClr val="4F91CD"/>
                </a:solidFill>
              </a:rPr>
              <a:t>Harnessing FDI for Sustainable Development:</a:t>
            </a:r>
          </a:p>
          <a:p>
            <a:pPr algn="ctr"/>
            <a:endParaRPr lang="en-US" sz="1400" b="1" dirty="0">
              <a:solidFill>
                <a:srgbClr val="4F91CD"/>
              </a:solidFill>
            </a:endParaRPr>
          </a:p>
          <a:p>
            <a:pPr algn="ctr"/>
            <a:r>
              <a:rPr lang="en-US" sz="3600" b="1" dirty="0">
                <a:solidFill>
                  <a:srgbClr val="CDB87E"/>
                </a:solidFill>
              </a:rPr>
              <a:t>UNCTAD’s IPFSD</a:t>
            </a:r>
          </a:p>
          <a:p>
            <a:pPr algn="ctr"/>
            <a:r>
              <a:rPr lang="en-US" sz="2400" b="1" dirty="0">
                <a:solidFill>
                  <a:srgbClr val="CDB87E"/>
                </a:solidFill>
              </a:rPr>
              <a:t>Investment Policy Framework for Sustainable Development</a:t>
            </a:r>
            <a:endParaRPr lang="en-US" sz="2400" dirty="0">
              <a:solidFill>
                <a:srgbClr val="CDB87E"/>
              </a:solidFill>
            </a:endParaRPr>
          </a:p>
          <a:p>
            <a:pPr algn="ctr"/>
            <a:r>
              <a:rPr lang="fr-CH" sz="2000" b="1" i="1" dirty="0" smtClean="0">
                <a:solidFill>
                  <a:srgbClr val="7030A0"/>
                </a:solidFill>
              </a:rPr>
              <a:t>International </a:t>
            </a:r>
            <a:r>
              <a:rPr lang="fr-CH" sz="2000" b="1" i="1" dirty="0" err="1" smtClean="0">
                <a:solidFill>
                  <a:srgbClr val="7030A0"/>
                </a:solidFill>
              </a:rPr>
              <a:t>Investment</a:t>
            </a:r>
            <a:r>
              <a:rPr lang="fr-CH" sz="2000" b="1" i="1" dirty="0" smtClean="0">
                <a:solidFill>
                  <a:srgbClr val="7030A0"/>
                </a:solidFill>
              </a:rPr>
              <a:t> </a:t>
            </a:r>
            <a:r>
              <a:rPr lang="fr-CH" sz="2000" b="1" i="1" dirty="0" err="1" smtClean="0">
                <a:solidFill>
                  <a:srgbClr val="7030A0"/>
                </a:solidFill>
              </a:rPr>
              <a:t>Policymaking</a:t>
            </a:r>
            <a:r>
              <a:rPr lang="fr-CH" sz="2000" b="1" i="1" dirty="0" smtClean="0">
                <a:solidFill>
                  <a:srgbClr val="7030A0"/>
                </a:solidFill>
              </a:rPr>
              <a:t> dimensio</a:t>
            </a:r>
            <a:r>
              <a:rPr lang="fr-CH" sz="2000" b="1" i="1" dirty="0">
                <a:solidFill>
                  <a:srgbClr val="7030A0"/>
                </a:solidFill>
              </a:rPr>
              <a:t>n</a:t>
            </a:r>
            <a:endParaRPr lang="en-US" sz="2000" b="1" i="1" dirty="0">
              <a:solidFill>
                <a:srgbClr val="7030A0"/>
              </a:solidFill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4149725"/>
            <a:ext cx="9144000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fr-CH" altLang="en-US" sz="2000" b="1" dirty="0" smtClean="0">
                <a:solidFill>
                  <a:srgbClr val="4F91CD"/>
                </a:solidFill>
              </a:rPr>
              <a:t>Natalia Guerra de Arias</a:t>
            </a:r>
            <a:endParaRPr lang="en-GB" altLang="en-US" sz="2000" b="1" dirty="0">
              <a:solidFill>
                <a:srgbClr val="4F91CD"/>
              </a:solidFill>
            </a:endParaRPr>
          </a:p>
          <a:p>
            <a:pPr algn="ctr"/>
            <a:r>
              <a:rPr lang="en-US" altLang="en-US" b="1" i="1" dirty="0" smtClean="0">
                <a:solidFill>
                  <a:srgbClr val="4F91CD"/>
                </a:solidFill>
              </a:rPr>
              <a:t>Senior Capacity-building Coordinator</a:t>
            </a:r>
          </a:p>
          <a:p>
            <a:pPr algn="ctr"/>
            <a:r>
              <a:rPr lang="en-US" altLang="en-US" b="1" i="1" dirty="0" smtClean="0">
                <a:solidFill>
                  <a:srgbClr val="4F91CD"/>
                </a:solidFill>
              </a:rPr>
              <a:t>International </a:t>
            </a:r>
            <a:r>
              <a:rPr lang="en-US" altLang="en-US" b="1" i="1" dirty="0">
                <a:solidFill>
                  <a:srgbClr val="4F91CD"/>
                </a:solidFill>
              </a:rPr>
              <a:t>Investment Agreements (IIAs) </a:t>
            </a:r>
          </a:p>
          <a:p>
            <a:pPr algn="ctr"/>
            <a:r>
              <a:rPr lang="en-GB" altLang="en-US" b="1" i="1" dirty="0">
                <a:solidFill>
                  <a:srgbClr val="4F91CD"/>
                </a:solidFill>
              </a:rPr>
              <a:t>Division on Investment and Enterprise</a:t>
            </a:r>
          </a:p>
          <a:p>
            <a:pPr algn="ctr"/>
            <a:r>
              <a:rPr lang="en-GB" altLang="en-US" b="1" i="1" dirty="0">
                <a:solidFill>
                  <a:srgbClr val="4F91CD"/>
                </a:solidFill>
              </a:rPr>
              <a:t>UNCTAD</a:t>
            </a:r>
            <a:endParaRPr lang="en-US" b="1" i="1" dirty="0">
              <a:solidFill>
                <a:srgbClr val="4F91C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9541292"/>
              </p:ext>
            </p:extLst>
          </p:nvPr>
        </p:nvGraphicFramePr>
        <p:xfrm>
          <a:off x="251520" y="404665"/>
          <a:ext cx="8640960" cy="634819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400599"/>
                <a:gridCol w="792087"/>
                <a:gridCol w="720080"/>
                <a:gridCol w="642394"/>
                <a:gridCol w="509736"/>
                <a:gridCol w="576064"/>
              </a:tblGrid>
              <a:tr h="24655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SimSun"/>
                        </a:rPr>
                        <a:t>  </a:t>
                      </a:r>
                      <a:r>
                        <a:rPr lang="en-US" sz="1400" b="1" dirty="0">
                          <a:effectLst/>
                          <a:latin typeface="Times New Roman"/>
                          <a:ea typeface="SimSun"/>
                        </a:rPr>
                        <a:t> Selected aspects of IIAs signed in 2012</a:t>
                      </a:r>
                      <a:endParaRPr lang="en-US" sz="14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6476" marR="46476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66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SimSun"/>
                        </a:rPr>
                        <a:t>Policy Objectives</a:t>
                      </a:r>
                      <a:endParaRPr lang="en-US" sz="14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6476" marR="4647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08902">
                <a:tc>
                  <a:txBody>
                    <a:bodyPr/>
                    <a:lstStyle/>
                    <a:p>
                      <a:pPr marL="71755" marR="71755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effectLst/>
                          <a:latin typeface="Times New Roman"/>
                          <a:ea typeface="SimSun"/>
                        </a:rPr>
                        <a:t> </a:t>
                      </a:r>
                      <a:r>
                        <a:rPr kumimoji="0" lang="en-US" sz="22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4F91CD"/>
                          </a:solidFill>
                          <a:effectLst/>
                          <a:uLnTx/>
                          <a:uFillTx/>
                          <a:latin typeface="Ariel"/>
                          <a:ea typeface="Ariel"/>
                          <a:cs typeface="Arial Unicode MS" pitchFamily="34" charset="-128"/>
                        </a:rPr>
                        <a:t>IPFSD Policy Options – </a:t>
                      </a:r>
                    </a:p>
                    <a:p>
                      <a:pPr marL="71755" marR="71755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4F91CD"/>
                          </a:solidFill>
                          <a:effectLst/>
                          <a:uLnTx/>
                          <a:uFillTx/>
                          <a:latin typeface="Ariel"/>
                          <a:ea typeface="Ariel"/>
                          <a:cs typeface="Arial Unicode MS" pitchFamily="34" charset="-128"/>
                        </a:rPr>
                        <a:t>Some Examples</a:t>
                      </a:r>
                      <a:endParaRPr kumimoji="0" lang="en-US" sz="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Arial Unicode MS"/>
                        <a:cs typeface="+mn-cs"/>
                      </a:endParaRPr>
                    </a:p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6476" marR="4647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imes New Roman"/>
                          <a:ea typeface="SimSun"/>
                        </a:rPr>
                        <a:t>Sustainable development enhancing features</a:t>
                      </a:r>
                      <a:endParaRPr lang="en-US" sz="11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6476" marR="46476" marT="0" marB="0" vert="vert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6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imes New Roman"/>
                          <a:ea typeface="SimSun"/>
                        </a:rPr>
                        <a:t>Focus on investments conducive to development</a:t>
                      </a:r>
                      <a:endParaRPr lang="en-US" sz="11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6476" marR="46476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6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imes New Roman"/>
                          <a:ea typeface="SimSun"/>
                        </a:rPr>
                        <a:t>Preserve the right to regulate in the public interest</a:t>
                      </a:r>
                      <a:endParaRPr lang="en-US" sz="11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6476" marR="46476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6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imes New Roman"/>
                          <a:ea typeface="SimSun"/>
                        </a:rPr>
                        <a:t>Avoid over-exposure to litigation</a:t>
                      </a:r>
                      <a:endParaRPr lang="en-US" sz="11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6476" marR="46476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6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imes New Roman"/>
                          <a:ea typeface="SimSun"/>
                        </a:rPr>
                        <a:t>Stimulate responsible business practices</a:t>
                      </a:r>
                      <a:endParaRPr lang="en-US" sz="11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6476" marR="46476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66"/>
                    </a:solidFill>
                  </a:tcPr>
                </a:tc>
              </a:tr>
              <a:tr h="4238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imSun"/>
                        </a:rPr>
                        <a:t>in order of appearance</a:t>
                      </a:r>
                      <a:endParaRPr lang="en-US" sz="12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6476" marR="4647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8897">
                <a:tc>
                  <a:txBody>
                    <a:bodyPr/>
                    <a:lstStyle/>
                    <a:p>
                      <a:pPr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SimSun"/>
                        </a:rPr>
                        <a:t>References to the protection of health and safety, </a:t>
                      </a:r>
                      <a:r>
                        <a:rPr lang="en-US" sz="1200" dirty="0" err="1">
                          <a:effectLst/>
                          <a:latin typeface="Times New Roman"/>
                          <a:ea typeface="SimSun"/>
                        </a:rPr>
                        <a:t>labour</a:t>
                      </a:r>
                      <a:r>
                        <a:rPr lang="en-US" sz="1200" dirty="0">
                          <a:effectLst/>
                          <a:latin typeface="Times New Roman"/>
                          <a:ea typeface="SimSun"/>
                        </a:rPr>
                        <a:t> rights, environment or sustainable development in the treaty preamble</a:t>
                      </a:r>
                      <a:endParaRPr lang="en-US" sz="12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6476" marR="4647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SimSun"/>
                        </a:rPr>
                        <a:t>X</a:t>
                      </a:r>
                      <a:endParaRPr lang="en-US" sz="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6476" marR="4647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SimSun"/>
                        </a:rPr>
                        <a:t>X</a:t>
                      </a:r>
                      <a:endParaRPr lang="en-US" sz="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6476" marR="464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SimSun"/>
                        </a:rPr>
                        <a:t>X</a:t>
                      </a:r>
                      <a:endParaRPr lang="en-US" sz="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6476" marR="464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SimSun"/>
                        </a:rPr>
                        <a:t> </a:t>
                      </a:r>
                      <a:endParaRPr lang="en-US" sz="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6476" marR="464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SimSun"/>
                        </a:rPr>
                        <a:t>X</a:t>
                      </a:r>
                      <a:endParaRPr lang="en-US" sz="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6476" marR="464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66"/>
                    </a:solidFill>
                  </a:tcPr>
                </a:tc>
              </a:tr>
              <a:tr h="39889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SimSun"/>
                        </a:rPr>
                        <a:t>Exclusion</a:t>
                      </a:r>
                      <a:r>
                        <a:rPr lang="en-US" sz="1200" dirty="0">
                          <a:effectLst/>
                          <a:latin typeface="Times New Roman"/>
                          <a:ea typeface="SimSun"/>
                        </a:rPr>
                        <a:t> of portfolio investment (shares representing less that 10 per cent of a company’s capital) from the range of assets protected by the treaty</a:t>
                      </a:r>
                      <a:endParaRPr lang="en-US" sz="12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6476" marR="4647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SimSun"/>
                        </a:rPr>
                        <a:t> </a:t>
                      </a:r>
                      <a:endParaRPr lang="en-US" sz="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6476" marR="4647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SimSun"/>
                        </a:rPr>
                        <a:t>X</a:t>
                      </a:r>
                      <a:endParaRPr lang="en-US" sz="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6476" marR="464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SimSun"/>
                        </a:rPr>
                        <a:t> </a:t>
                      </a:r>
                      <a:endParaRPr lang="en-US" sz="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6476" marR="464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SimSun"/>
                        </a:rPr>
                        <a:t> </a:t>
                      </a:r>
                      <a:endParaRPr lang="en-US" sz="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6476" marR="464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SimSun"/>
                        </a:rPr>
                        <a:t> </a:t>
                      </a:r>
                      <a:endParaRPr lang="en-US" sz="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6476" marR="464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66"/>
                    </a:solidFill>
                  </a:tcPr>
                </a:tc>
              </a:tr>
              <a:tr h="39889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SimSun"/>
                        </a:rPr>
                        <a:t>Exclusion of sovereign debt obligations from the range of assets protected by the treaty</a:t>
                      </a:r>
                      <a:endParaRPr lang="en-US" sz="12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6476" marR="4647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SimSun"/>
                        </a:rPr>
                        <a:t> </a:t>
                      </a:r>
                      <a:endParaRPr lang="en-US" sz="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6476" marR="4647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SimSun"/>
                        </a:rPr>
                        <a:t> </a:t>
                      </a:r>
                      <a:endParaRPr lang="en-US" sz="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6476" marR="464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SimSun"/>
                        </a:rPr>
                        <a:t> </a:t>
                      </a:r>
                      <a:endParaRPr lang="en-US" sz="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6476" marR="464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SimSun"/>
                        </a:rPr>
                        <a:t>X</a:t>
                      </a:r>
                      <a:endParaRPr lang="en-US" sz="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6476" marR="464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SimSun"/>
                        </a:rPr>
                        <a:t> </a:t>
                      </a:r>
                      <a:endParaRPr lang="en-US" sz="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6476" marR="464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66"/>
                    </a:solidFill>
                  </a:tcPr>
                </a:tc>
              </a:tr>
              <a:tr h="19944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SimSun"/>
                        </a:rPr>
                        <a:t>A carve-out for prudential measures in the financial services sector</a:t>
                      </a:r>
                      <a:endParaRPr lang="en-US" sz="12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6476" marR="4647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SimSun"/>
                        </a:rPr>
                        <a:t> </a:t>
                      </a:r>
                      <a:endParaRPr lang="en-US" sz="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6476" marR="4647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SimSun"/>
                        </a:rPr>
                        <a:t> </a:t>
                      </a:r>
                      <a:endParaRPr lang="en-US" sz="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6476" marR="464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SimSun"/>
                        </a:rPr>
                        <a:t>X</a:t>
                      </a:r>
                      <a:endParaRPr lang="en-US" sz="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6476" marR="464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SimSun"/>
                        </a:rPr>
                        <a:t>X</a:t>
                      </a:r>
                      <a:endParaRPr lang="en-US" sz="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6476" marR="464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SimSun"/>
                        </a:rPr>
                        <a:t> </a:t>
                      </a:r>
                      <a:endParaRPr lang="en-US" sz="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6476" marR="464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66"/>
                    </a:solidFill>
                  </a:tcPr>
                </a:tc>
              </a:tr>
              <a:tr h="39889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SimSun"/>
                        </a:rPr>
                        <a:t>Fair and equitable standard equated to the minimum standard of treatment of aliens under customary international law</a:t>
                      </a:r>
                      <a:endParaRPr lang="en-US" sz="12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6476" marR="4647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SimSun"/>
                        </a:rPr>
                        <a:t> </a:t>
                      </a:r>
                      <a:endParaRPr lang="en-US" sz="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6476" marR="4647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imes New Roman"/>
                          <a:ea typeface="SimSun"/>
                        </a:rPr>
                        <a:t> </a:t>
                      </a:r>
                      <a:endParaRPr lang="en-US" sz="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6476" marR="464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SimSun"/>
                        </a:rPr>
                        <a:t>X</a:t>
                      </a:r>
                      <a:endParaRPr lang="en-US" sz="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6476" marR="464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SimSun"/>
                        </a:rPr>
                        <a:t>X</a:t>
                      </a:r>
                      <a:endParaRPr lang="en-US" sz="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6476" marR="464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SimSun"/>
                        </a:rPr>
                        <a:t> </a:t>
                      </a:r>
                      <a:endParaRPr lang="en-US" sz="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6476" marR="464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66"/>
                    </a:solidFill>
                  </a:tcPr>
                </a:tc>
              </a:tr>
              <a:tr h="19944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SimSun"/>
                        </a:rPr>
                        <a:t>Clarification</a:t>
                      </a:r>
                      <a:r>
                        <a:rPr lang="en-US" sz="1200" dirty="0">
                          <a:effectLst/>
                          <a:latin typeface="Times New Roman"/>
                          <a:ea typeface="SimSun"/>
                        </a:rPr>
                        <a:t> of what does and does not constitute an indirect expropriation</a:t>
                      </a:r>
                      <a:endParaRPr lang="en-US" sz="12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6476" marR="4647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SimSun"/>
                        </a:rPr>
                        <a:t> </a:t>
                      </a:r>
                      <a:endParaRPr lang="en-US" sz="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6476" marR="4647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SimSun"/>
                        </a:rPr>
                        <a:t> </a:t>
                      </a:r>
                      <a:endParaRPr lang="en-US" sz="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6476" marR="464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SimSun"/>
                        </a:rPr>
                        <a:t>X</a:t>
                      </a:r>
                      <a:endParaRPr lang="en-US" sz="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6476" marR="464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SimSun"/>
                        </a:rPr>
                        <a:t>X</a:t>
                      </a:r>
                      <a:endParaRPr lang="en-US" sz="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6476" marR="464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SimSun"/>
                        </a:rPr>
                        <a:t> </a:t>
                      </a:r>
                      <a:endParaRPr lang="en-US" sz="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6476" marR="464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66"/>
                    </a:solidFill>
                  </a:tcPr>
                </a:tc>
              </a:tr>
              <a:tr h="39889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SimSun"/>
                        </a:rPr>
                        <a:t>Detailed</a:t>
                      </a:r>
                      <a:r>
                        <a:rPr lang="en-US" sz="1200" dirty="0">
                          <a:effectLst/>
                          <a:latin typeface="Times New Roman"/>
                          <a:ea typeface="SimSun"/>
                        </a:rPr>
                        <a:t> exceptions from the free-transfer-of-funds obligation, including balance-of-payments difficulties and/or enforcement of national laws </a:t>
                      </a:r>
                      <a:endParaRPr lang="en-US" sz="12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6476" marR="4647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SimSun"/>
                        </a:rPr>
                        <a:t> </a:t>
                      </a:r>
                      <a:endParaRPr lang="en-US" sz="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6476" marR="4647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SimSun"/>
                        </a:rPr>
                        <a:t> </a:t>
                      </a:r>
                      <a:endParaRPr lang="en-US" sz="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6476" marR="464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SimSun"/>
                        </a:rPr>
                        <a:t>X</a:t>
                      </a:r>
                      <a:endParaRPr lang="en-US" sz="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6476" marR="464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SimSun"/>
                        </a:rPr>
                        <a:t>X</a:t>
                      </a:r>
                      <a:endParaRPr lang="en-US" sz="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6476" marR="464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SimSun"/>
                        </a:rPr>
                        <a:t> </a:t>
                      </a:r>
                      <a:endParaRPr lang="en-US" sz="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6476" marR="464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66"/>
                    </a:solidFill>
                  </a:tcPr>
                </a:tc>
              </a:tr>
              <a:tr h="25349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SimSun"/>
                        </a:rPr>
                        <a:t>Omission of the so-called “umbrella” clause</a:t>
                      </a:r>
                      <a:endParaRPr lang="en-US" sz="12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6476" marR="4647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SimSun"/>
                        </a:rPr>
                        <a:t> </a:t>
                      </a:r>
                      <a:endParaRPr lang="en-US" sz="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6476" marR="4647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SimSun"/>
                        </a:rPr>
                        <a:t> </a:t>
                      </a:r>
                      <a:endParaRPr lang="en-US" sz="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6476" marR="464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SimSun"/>
                        </a:rPr>
                        <a:t> </a:t>
                      </a:r>
                      <a:endParaRPr lang="en-US" sz="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6476" marR="464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SimSun"/>
                        </a:rPr>
                        <a:t>X</a:t>
                      </a:r>
                      <a:endParaRPr lang="en-US" sz="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6476" marR="464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SimSun"/>
                        </a:rPr>
                        <a:t> </a:t>
                      </a:r>
                      <a:endParaRPr lang="en-US" sz="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6476" marR="464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66"/>
                    </a:solidFill>
                  </a:tcPr>
                </a:tc>
              </a:tr>
              <a:tr h="39889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SimSun"/>
                        </a:rPr>
                        <a:t>General exceptions, e.g. for the protection of human, animal or plant life or health; or the conservation of exhaustible natural resources</a:t>
                      </a:r>
                      <a:endParaRPr lang="en-US" sz="12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6476" marR="4647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SimSun"/>
                        </a:rPr>
                        <a:t>X</a:t>
                      </a:r>
                      <a:endParaRPr lang="en-US" sz="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6476" marR="4647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SimSun"/>
                        </a:rPr>
                        <a:t> </a:t>
                      </a:r>
                      <a:endParaRPr lang="en-US" sz="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6476" marR="464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SimSun"/>
                        </a:rPr>
                        <a:t>X</a:t>
                      </a:r>
                      <a:endParaRPr lang="en-US" sz="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6476" marR="464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SimSun"/>
                        </a:rPr>
                        <a:t>X</a:t>
                      </a:r>
                      <a:endParaRPr lang="en-US" sz="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6476" marR="464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SimSun"/>
                        </a:rPr>
                        <a:t> </a:t>
                      </a:r>
                      <a:endParaRPr lang="en-US" sz="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6476" marR="464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66"/>
                    </a:solidFill>
                  </a:tcPr>
                </a:tc>
              </a:tr>
              <a:tr h="39889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SimSun"/>
                        </a:rPr>
                        <a:t>Explicit recognition that parties should not </a:t>
                      </a:r>
                      <a:r>
                        <a:rPr lang="en-US" sz="1200" dirty="0">
                          <a:effectLst/>
                          <a:latin typeface="Times New Roman"/>
                          <a:ea typeface="SimSun"/>
                        </a:rPr>
                        <a:t>relax health, safety or environmental standards to attract investment</a:t>
                      </a:r>
                      <a:endParaRPr lang="en-US" sz="12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6476" marR="4647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SimSun"/>
                        </a:rPr>
                        <a:t>X</a:t>
                      </a:r>
                      <a:endParaRPr lang="en-US" sz="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6476" marR="4647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SimSun"/>
                        </a:rPr>
                        <a:t>X</a:t>
                      </a:r>
                      <a:endParaRPr lang="en-US" sz="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6476" marR="464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SimSun"/>
                        </a:rPr>
                        <a:t> </a:t>
                      </a:r>
                      <a:endParaRPr lang="en-US" sz="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6476" marR="464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SimSun"/>
                        </a:rPr>
                        <a:t> </a:t>
                      </a:r>
                      <a:endParaRPr lang="en-US" sz="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6476" marR="464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SimSun"/>
                        </a:rPr>
                        <a:t>X</a:t>
                      </a:r>
                      <a:endParaRPr lang="en-US" sz="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6476" marR="464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66"/>
                    </a:solidFill>
                  </a:tcPr>
                </a:tc>
              </a:tr>
              <a:tr h="59834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SimSun"/>
                        </a:rPr>
                        <a:t>Promotion of Corporate and Social Responsibility standards by incorporating a separate provision into the IIA or as a general reference in the treaty preamble</a:t>
                      </a:r>
                      <a:endParaRPr lang="en-US" sz="12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6476" marR="4647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imes New Roman"/>
                          <a:ea typeface="SimSun"/>
                        </a:rPr>
                        <a:t>X</a:t>
                      </a:r>
                      <a:endParaRPr lang="en-US" sz="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6476" marR="4647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SimSun"/>
                        </a:rPr>
                        <a:t> </a:t>
                      </a:r>
                      <a:endParaRPr lang="en-US" sz="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6476" marR="464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SimSun"/>
                        </a:rPr>
                        <a:t> </a:t>
                      </a:r>
                      <a:endParaRPr lang="en-US" sz="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6476" marR="464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SimSun"/>
                        </a:rPr>
                        <a:t> </a:t>
                      </a:r>
                      <a:endParaRPr lang="en-US" sz="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6476" marR="464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SimSun"/>
                        </a:rPr>
                        <a:t> </a:t>
                      </a:r>
                      <a:endParaRPr lang="en-US" sz="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6476" marR="464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66"/>
                    </a:solidFill>
                  </a:tcPr>
                </a:tc>
              </a:tr>
              <a:tr h="59834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SimSun"/>
                        </a:rPr>
                        <a:t>Limiting access to ISDS (e.g. limiting treaty provisions subject to ISDS, excluding policy areas from ISDS, granting consent to arbitration on a case-by-case basis, limiting the time period to submit claims)</a:t>
                      </a:r>
                      <a:r>
                        <a:rPr lang="en-US" sz="1200" dirty="0">
                          <a:effectLst/>
                          <a:latin typeface="Times New Roman"/>
                          <a:ea typeface="Arial Unicode MS"/>
                        </a:rPr>
                        <a:t> </a:t>
                      </a:r>
                    </a:p>
                  </a:txBody>
                  <a:tcPr marL="46476" marR="4647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SimSun"/>
                        </a:rPr>
                        <a:t> </a:t>
                      </a:r>
                      <a:endParaRPr lang="en-US" sz="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6476" marR="4647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SimSun"/>
                        </a:rPr>
                        <a:t> </a:t>
                      </a:r>
                      <a:endParaRPr lang="en-US" sz="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6476" marR="464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SimSun"/>
                        </a:rPr>
                        <a:t>X</a:t>
                      </a:r>
                      <a:endParaRPr lang="en-US" sz="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6476" marR="464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SimSun"/>
                        </a:rPr>
                        <a:t>X</a:t>
                      </a:r>
                      <a:endParaRPr lang="en-US" sz="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6476" marR="464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imes New Roman"/>
                          <a:ea typeface="SimSun"/>
                        </a:rPr>
                        <a:t> </a:t>
                      </a:r>
                      <a:endParaRPr lang="en-US" sz="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6476" marR="464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6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466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Content Placeholder 2"/>
          <p:cNvSpPr txBox="1">
            <a:spLocks/>
          </p:cNvSpPr>
          <p:nvPr/>
        </p:nvSpPr>
        <p:spPr bwMode="auto">
          <a:xfrm>
            <a:off x="323850" y="900113"/>
            <a:ext cx="8424863" cy="499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fontAlgn="b" hangingPunct="0">
              <a:lnSpc>
                <a:spcPct val="150000"/>
              </a:lnSpc>
              <a:spcBef>
                <a:spcPct val="20000"/>
              </a:spcBef>
              <a:buClr>
                <a:srgbClr val="CDB87E"/>
              </a:buClr>
              <a:buFont typeface="Wingdings" pitchFamily="2" charset="2"/>
              <a:buChar char="ü"/>
            </a:pPr>
            <a:r>
              <a:rPr lang="en-GB" sz="1600" b="1">
                <a:solidFill>
                  <a:srgbClr val="002060"/>
                </a:solidFill>
                <a:ea typeface="MS PGothic" pitchFamily="34" charset="-128"/>
              </a:rPr>
              <a:t>Reference for policy making</a:t>
            </a:r>
            <a:r>
              <a:rPr lang="en-GB" sz="1600">
                <a:solidFill>
                  <a:srgbClr val="4F91CD"/>
                </a:solidFill>
                <a:ea typeface="MS PGothic" pitchFamily="34" charset="-128"/>
              </a:rPr>
              <a:t>: a "policy at a glance" for politicians, a handbook for national policy makers, and “checklist of options” for treaty negotiators</a:t>
            </a:r>
          </a:p>
          <a:p>
            <a:pPr marL="342900" indent="-342900" eaLnBrk="0" fontAlgn="b" hangingPunct="0">
              <a:lnSpc>
                <a:spcPct val="150000"/>
              </a:lnSpc>
              <a:spcBef>
                <a:spcPct val="20000"/>
              </a:spcBef>
              <a:buClr>
                <a:srgbClr val="CDB87E"/>
              </a:buClr>
              <a:buFont typeface="Wingdings" pitchFamily="2" charset="2"/>
              <a:buChar char="ü"/>
            </a:pPr>
            <a:endParaRPr lang="en-GB" sz="800">
              <a:solidFill>
                <a:srgbClr val="4F91CD"/>
              </a:solidFill>
              <a:ea typeface="MS PGothic" pitchFamily="34" charset="-128"/>
            </a:endParaRPr>
          </a:p>
          <a:p>
            <a:pPr marL="342900" indent="-342900" eaLnBrk="0" fontAlgn="b" hangingPunct="0">
              <a:lnSpc>
                <a:spcPct val="150000"/>
              </a:lnSpc>
              <a:spcBef>
                <a:spcPct val="20000"/>
              </a:spcBef>
              <a:buClr>
                <a:srgbClr val="CDB87E"/>
              </a:buClr>
              <a:buFont typeface="Wingdings" pitchFamily="2" charset="2"/>
              <a:buChar char="ü"/>
            </a:pPr>
            <a:r>
              <a:rPr lang="en-GB" sz="1600" b="1">
                <a:solidFill>
                  <a:srgbClr val="002060"/>
                </a:solidFill>
                <a:ea typeface="MS PGothic" pitchFamily="34" charset="-128"/>
              </a:rPr>
              <a:t>Tool for technical assistance</a:t>
            </a:r>
            <a:r>
              <a:rPr lang="en-GB" sz="1600" b="1">
                <a:solidFill>
                  <a:srgbClr val="4F91CD"/>
                </a:solidFill>
                <a:ea typeface="MS PGothic" pitchFamily="34" charset="-128"/>
              </a:rPr>
              <a:t>:</a:t>
            </a:r>
            <a:r>
              <a:rPr lang="en-GB" sz="1600">
                <a:solidFill>
                  <a:srgbClr val="4F91CD"/>
                </a:solidFill>
                <a:ea typeface="MS PGothic" pitchFamily="34" charset="-128"/>
              </a:rPr>
              <a:t> framework for IPRs, basis for updating regulatory regimes, menu for training, a handbook for general advisory services</a:t>
            </a:r>
          </a:p>
          <a:p>
            <a:pPr marL="342900" indent="-342900" eaLnBrk="0" fontAlgn="b" hangingPunct="0">
              <a:lnSpc>
                <a:spcPct val="150000"/>
              </a:lnSpc>
              <a:spcBef>
                <a:spcPct val="20000"/>
              </a:spcBef>
              <a:buClr>
                <a:srgbClr val="CDB87E"/>
              </a:buClr>
              <a:buFont typeface="Wingdings" pitchFamily="2" charset="2"/>
              <a:buChar char="ü"/>
            </a:pPr>
            <a:endParaRPr lang="en-GB" sz="800">
              <a:solidFill>
                <a:srgbClr val="4F91CD"/>
              </a:solidFill>
              <a:ea typeface="MS PGothic" pitchFamily="34" charset="-128"/>
            </a:endParaRPr>
          </a:p>
          <a:p>
            <a:pPr marL="342900" indent="-342900" eaLnBrk="0" fontAlgn="b" hangingPunct="0">
              <a:lnSpc>
                <a:spcPct val="150000"/>
              </a:lnSpc>
              <a:spcBef>
                <a:spcPct val="20000"/>
              </a:spcBef>
              <a:buClr>
                <a:srgbClr val="CDB87E"/>
              </a:buClr>
              <a:buFont typeface="Wingdings" pitchFamily="2" charset="2"/>
              <a:buChar char="ü"/>
            </a:pPr>
            <a:r>
              <a:rPr lang="en-GB" sz="1600" b="1">
                <a:solidFill>
                  <a:srgbClr val="002060"/>
                </a:solidFill>
                <a:ea typeface="MS PGothic" pitchFamily="34" charset="-128"/>
              </a:rPr>
              <a:t>Basis for consensus-building</a:t>
            </a:r>
            <a:r>
              <a:rPr lang="en-GB" sz="1600" b="1">
                <a:solidFill>
                  <a:srgbClr val="4F91CD"/>
                </a:solidFill>
                <a:ea typeface="MS PGothic" pitchFamily="34" charset="-128"/>
              </a:rPr>
              <a:t>:</a:t>
            </a:r>
            <a:r>
              <a:rPr lang="en-GB" sz="1600">
                <a:solidFill>
                  <a:srgbClr val="4F91CD"/>
                </a:solidFill>
                <a:ea typeface="MS PGothic" pitchFamily="34" charset="-128"/>
              </a:rPr>
              <a:t> </a:t>
            </a:r>
          </a:p>
          <a:p>
            <a:pPr marL="742950" lvl="1" indent="-285750" eaLnBrk="0" fontAlgn="b" hangingPunct="0">
              <a:lnSpc>
                <a:spcPct val="150000"/>
              </a:lnSpc>
              <a:spcBef>
                <a:spcPct val="20000"/>
              </a:spcBef>
              <a:buClr>
                <a:srgbClr val="CDB87E"/>
              </a:buClr>
              <a:buFontTx/>
              <a:buChar char="•"/>
            </a:pPr>
            <a:r>
              <a:rPr lang="en-GB" sz="1600">
                <a:solidFill>
                  <a:srgbClr val="4F91CD"/>
                </a:solidFill>
                <a:ea typeface="MS PGothic" pitchFamily="34" charset="-128"/>
              </a:rPr>
              <a:t>Short-term: promoting common understanding on key issues related to investment for sustainable development; </a:t>
            </a:r>
          </a:p>
          <a:p>
            <a:pPr marL="742950" lvl="1" indent="-285750" eaLnBrk="0" fontAlgn="b" hangingPunct="0">
              <a:lnSpc>
                <a:spcPct val="150000"/>
              </a:lnSpc>
              <a:spcBef>
                <a:spcPct val="20000"/>
              </a:spcBef>
              <a:buClr>
                <a:srgbClr val="CDB87E"/>
              </a:buClr>
              <a:buFontTx/>
              <a:buChar char="•"/>
            </a:pPr>
            <a:r>
              <a:rPr lang="en-GB" sz="1600">
                <a:solidFill>
                  <a:srgbClr val="4F91CD"/>
                </a:solidFill>
                <a:ea typeface="MS PGothic" pitchFamily="34" charset="-128"/>
              </a:rPr>
              <a:t>Longer-term: a stepping stone for formulating common denominators of multilateral cooperation</a:t>
            </a:r>
          </a:p>
          <a:p>
            <a:pPr marL="742950" lvl="1" indent="-285750" eaLnBrk="0" fontAlgn="b" hangingPunct="0">
              <a:lnSpc>
                <a:spcPct val="150000"/>
              </a:lnSpc>
              <a:spcBef>
                <a:spcPct val="20000"/>
              </a:spcBef>
              <a:buClr>
                <a:srgbClr val="CDB87E"/>
              </a:buClr>
            </a:pPr>
            <a:endParaRPr lang="en-GB" sz="800">
              <a:solidFill>
                <a:srgbClr val="4F91CD"/>
              </a:solidFill>
              <a:ea typeface="MS PGothic" pitchFamily="34" charset="-128"/>
            </a:endParaRPr>
          </a:p>
          <a:p>
            <a:pPr marL="342900" indent="-342900" eaLnBrk="0" fontAlgn="b" hangingPunct="0">
              <a:lnSpc>
                <a:spcPct val="150000"/>
              </a:lnSpc>
              <a:spcBef>
                <a:spcPct val="20000"/>
              </a:spcBef>
              <a:buClr>
                <a:srgbClr val="CDB87E"/>
              </a:buClr>
              <a:buFont typeface="Wingdings" pitchFamily="2" charset="2"/>
              <a:buChar char="ü"/>
            </a:pPr>
            <a:r>
              <a:rPr lang="en-GB" sz="1600" b="1">
                <a:solidFill>
                  <a:srgbClr val="002060"/>
                </a:solidFill>
                <a:ea typeface="MS PGothic" pitchFamily="34" charset="-128"/>
              </a:rPr>
              <a:t>Living framework for all stakeholders to contribute</a:t>
            </a:r>
            <a:r>
              <a:rPr lang="en-GB" sz="1600" b="1">
                <a:solidFill>
                  <a:srgbClr val="4F91CD"/>
                </a:solidFill>
                <a:ea typeface="MS PGothic" pitchFamily="34" charset="-128"/>
              </a:rPr>
              <a:t>:</a:t>
            </a:r>
            <a:r>
              <a:rPr lang="en-GB" sz="1600">
                <a:solidFill>
                  <a:srgbClr val="4F91CD"/>
                </a:solidFill>
                <a:ea typeface="MS PGothic" pitchFamily="34" charset="-128"/>
              </a:rPr>
              <a:t> "open source“ on the web and discussion forum for best practices.</a:t>
            </a:r>
          </a:p>
        </p:txBody>
      </p:sp>
      <p:sp>
        <p:nvSpPr>
          <p:cNvPr id="151554" name="Rectangle 2"/>
          <p:cNvSpPr txBox="1">
            <a:spLocks noChangeArrowheads="1"/>
          </p:cNvSpPr>
          <p:nvPr/>
        </p:nvSpPr>
        <p:spPr bwMode="auto">
          <a:xfrm>
            <a:off x="9525" y="92075"/>
            <a:ext cx="913447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2400" b="1">
                <a:solidFill>
                  <a:srgbClr val="4F91CD"/>
                </a:solidFill>
                <a:latin typeface="Ariel"/>
                <a:ea typeface="Ariel"/>
                <a:cs typeface="Arial Unicode MS" pitchFamily="34" charset="-128"/>
              </a:rPr>
              <a:t>IPFSD: What for? End-use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 txBox="1">
            <a:spLocks noChangeArrowheads="1"/>
          </p:cNvSpPr>
          <p:nvPr/>
        </p:nvSpPr>
        <p:spPr bwMode="auto">
          <a:xfrm>
            <a:off x="9525" y="92075"/>
            <a:ext cx="913447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2400" b="1">
                <a:solidFill>
                  <a:srgbClr val="4F91CD"/>
                </a:solidFill>
                <a:latin typeface="Ariel"/>
                <a:ea typeface="Ariel"/>
                <a:cs typeface="Arial Unicode MS" pitchFamily="34" charset="-128"/>
              </a:rPr>
              <a:t>The Investment Policy Hub and the IPFSD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34" y="764705"/>
            <a:ext cx="8712946" cy="540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Text Box 3"/>
          <p:cNvSpPr txBox="1">
            <a:spLocks noChangeArrowheads="1"/>
          </p:cNvSpPr>
          <p:nvPr/>
        </p:nvSpPr>
        <p:spPr bwMode="auto">
          <a:xfrm>
            <a:off x="9525" y="3935413"/>
            <a:ext cx="91344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CH" sz="1600" b="1">
                <a:solidFill>
                  <a:srgbClr val="4F91CD"/>
                </a:solidFill>
                <a:ea typeface="Arial Unicode MS" pitchFamily="34" charset="-128"/>
                <a:cs typeface="Arial Unicode MS" pitchFamily="34" charset="-128"/>
              </a:rPr>
              <a:t>UNCTAD </a:t>
            </a:r>
            <a:r>
              <a:rPr lang="en-US" sz="1600" b="1">
                <a:solidFill>
                  <a:srgbClr val="4F91CD"/>
                </a:solidFill>
                <a:ea typeface="Arial Unicode MS" pitchFamily="34" charset="-128"/>
                <a:cs typeface="Arial Unicode MS" pitchFamily="34" charset="-128"/>
              </a:rPr>
              <a:t>websites</a:t>
            </a:r>
            <a:r>
              <a:rPr lang="fr-CH" sz="1600" b="1">
                <a:solidFill>
                  <a:srgbClr val="4F91CD"/>
                </a:solidFill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algn="ctr"/>
            <a:r>
              <a:rPr lang="fr-CH" sz="1600" b="1">
                <a:solidFill>
                  <a:srgbClr val="4F91CD"/>
                </a:solidFill>
                <a:ea typeface="Arial Unicode MS" pitchFamily="34" charset="-128"/>
                <a:cs typeface="Arial Unicode MS" pitchFamily="34" charset="-128"/>
                <a:hlinkClick r:id="rId2"/>
              </a:rPr>
              <a:t>www.unctad.org/diae</a:t>
            </a:r>
            <a:r>
              <a:rPr lang="fr-CH" sz="1600" b="1">
                <a:solidFill>
                  <a:srgbClr val="4F91CD"/>
                </a:solidFill>
                <a:ea typeface="Arial Unicode MS" pitchFamily="34" charset="-128"/>
                <a:cs typeface="Arial Unicode MS" pitchFamily="34" charset="-128"/>
              </a:rPr>
              <a:t>  </a:t>
            </a:r>
          </a:p>
          <a:p>
            <a:pPr algn="ctr"/>
            <a:r>
              <a:rPr lang="fr-CH" sz="1600" b="1">
                <a:solidFill>
                  <a:srgbClr val="4F91CD"/>
                </a:solidFill>
                <a:ea typeface="Arial Unicode MS" pitchFamily="34" charset="-128"/>
                <a:cs typeface="Arial Unicode MS" pitchFamily="34" charset="-128"/>
                <a:hlinkClick r:id="rId3"/>
              </a:rPr>
              <a:t>www.unctad.org/wir</a:t>
            </a:r>
            <a:endParaRPr lang="fr-CH" sz="1600" b="1">
              <a:solidFill>
                <a:srgbClr val="4F91CD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fr-CH" sz="1600" b="1">
                <a:solidFill>
                  <a:srgbClr val="4F91CD"/>
                </a:solidFill>
                <a:ea typeface="Arial Unicode MS" pitchFamily="34" charset="-128"/>
                <a:cs typeface="Arial Unicode MS" pitchFamily="34" charset="-128"/>
                <a:hlinkClick r:id="rId4"/>
              </a:rPr>
              <a:t>www.unctad.org/fdistatistics</a:t>
            </a:r>
            <a:endParaRPr lang="en-GB" sz="1600" b="1">
              <a:solidFill>
                <a:srgbClr val="4F91CD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3602" name="TextBox 3"/>
          <p:cNvSpPr txBox="1">
            <a:spLocks noChangeArrowheads="1"/>
          </p:cNvSpPr>
          <p:nvPr/>
        </p:nvSpPr>
        <p:spPr bwMode="auto">
          <a:xfrm>
            <a:off x="9525" y="3213100"/>
            <a:ext cx="91344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>
                <a:solidFill>
                  <a:srgbClr val="4F91CD"/>
                </a:solidFill>
                <a:ea typeface="Arial Unicode MS" pitchFamily="34" charset="-128"/>
                <a:cs typeface="Arial Unicode MS" pitchFamily="34" charset="-128"/>
              </a:rPr>
              <a:t>The Investment Policy Hub:</a:t>
            </a:r>
          </a:p>
          <a:p>
            <a:pPr algn="ctr"/>
            <a:r>
              <a:rPr lang="en-US" sz="1600" b="1">
                <a:solidFill>
                  <a:srgbClr val="4F91CD"/>
                </a:solidFill>
                <a:ea typeface="Arial Unicode MS" pitchFamily="34" charset="-128"/>
                <a:cs typeface="Arial Unicode MS" pitchFamily="34" charset="-128"/>
                <a:hlinkClick r:id="rId5"/>
              </a:rPr>
              <a:t>http://investmentpolicyhub.org</a:t>
            </a:r>
            <a:endParaRPr lang="en-US" sz="1600" b="1">
              <a:solidFill>
                <a:srgbClr val="4F91CD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153603" name="Group 6"/>
          <p:cNvGrpSpPr>
            <a:grpSpLocks/>
          </p:cNvGrpSpPr>
          <p:nvPr/>
        </p:nvGrpSpPr>
        <p:grpSpPr bwMode="auto">
          <a:xfrm>
            <a:off x="3665538" y="5373688"/>
            <a:ext cx="1838325" cy="395287"/>
            <a:chOff x="2861028" y="4909512"/>
            <a:chExt cx="1837167" cy="395085"/>
          </a:xfrm>
        </p:grpSpPr>
        <p:pic>
          <p:nvPicPr>
            <p:cNvPr id="153605" name="Picture 5" descr="twitter-bird-blue-on-white.png"/>
            <p:cNvPicPr>
              <a:picLocks noChangeAspect="1"/>
            </p:cNvPicPr>
            <p:nvPr/>
          </p:nvPicPr>
          <p:blipFill>
            <a:blip r:embed="rId6"/>
            <a:srcRect l="16994" t="21568" r="18301" b="19608"/>
            <a:stretch>
              <a:fillRect/>
            </a:stretch>
          </p:blipFill>
          <p:spPr bwMode="auto">
            <a:xfrm>
              <a:off x="2861028" y="4923597"/>
              <a:ext cx="4191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606" name="TextBox 4"/>
            <p:cNvSpPr txBox="1">
              <a:spLocks noChangeArrowheads="1"/>
            </p:cNvSpPr>
            <p:nvPr/>
          </p:nvSpPr>
          <p:spPr bwMode="auto">
            <a:xfrm>
              <a:off x="3212161" y="4909512"/>
              <a:ext cx="148603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b="1">
                  <a:solidFill>
                    <a:srgbClr val="002060"/>
                  </a:solidFill>
                  <a:ea typeface="Arial Unicode MS" pitchFamily="34" charset="-128"/>
                  <a:cs typeface="Arial Unicode MS" pitchFamily="34" charset="-128"/>
                </a:rPr>
                <a:t>@unctadwif</a:t>
              </a:r>
            </a:p>
          </p:txBody>
        </p:sp>
      </p:grpSp>
      <p:sp>
        <p:nvSpPr>
          <p:cNvPr id="153604" name="Rectangle 2"/>
          <p:cNvSpPr txBox="1">
            <a:spLocks noChangeArrowheads="1"/>
          </p:cNvSpPr>
          <p:nvPr/>
        </p:nvSpPr>
        <p:spPr bwMode="auto">
          <a:xfrm>
            <a:off x="9525" y="1628775"/>
            <a:ext cx="9134475" cy="5048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5400" b="1" i="1">
                <a:solidFill>
                  <a:srgbClr val="4F91CD"/>
                </a:solidFill>
                <a:latin typeface="Ariel"/>
                <a:ea typeface="Ariel"/>
                <a:cs typeface="Arial Unicode MS" pitchFamily="34" charset="-128"/>
              </a:rPr>
              <a:t>THANK YOU!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ChangeArrowheads="1"/>
          </p:cNvSpPr>
          <p:nvPr/>
        </p:nvSpPr>
        <p:spPr bwMode="auto">
          <a:xfrm>
            <a:off x="539750" y="333375"/>
            <a:ext cx="8029575" cy="669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en-GB" sz="2200" b="1">
                <a:solidFill>
                  <a:srgbClr val="4F91CD"/>
                </a:solidFill>
                <a:ea typeface="Arial Unicode MS" pitchFamily="34" charset="-128"/>
                <a:cs typeface="Arial Unicode MS" pitchFamily="34" charset="-128"/>
              </a:rPr>
              <a:t>International Investment Policies</a:t>
            </a:r>
            <a:r>
              <a:rPr lang="fr-CH" sz="2200" b="1">
                <a:solidFill>
                  <a:srgbClr val="4F91CD"/>
                </a:solidFill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algn="ctr" eaLnBrk="0" hangingPunct="0"/>
            <a:r>
              <a:rPr lang="en-GB" sz="2200" b="1">
                <a:solidFill>
                  <a:srgbClr val="4F91CD"/>
                </a:solidFill>
                <a:ea typeface="Arial Unicode MS" pitchFamily="34" charset="-128"/>
                <a:cs typeface="Arial Unicode MS" pitchFamily="34" charset="-128"/>
              </a:rPr>
              <a:t>Shifting from the bilateral to the regional level</a:t>
            </a:r>
          </a:p>
        </p:txBody>
      </p:sp>
      <p:sp>
        <p:nvSpPr>
          <p:cNvPr id="119811" name="Text Box 4"/>
          <p:cNvSpPr txBox="1">
            <a:spLocks noChangeArrowheads="1"/>
          </p:cNvSpPr>
          <p:nvPr/>
        </p:nvSpPr>
        <p:spPr bwMode="auto">
          <a:xfrm>
            <a:off x="539750" y="1412875"/>
            <a:ext cx="4281488" cy="4572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 b="1" dirty="0">
                <a:solidFill>
                  <a:srgbClr val="4F91CD"/>
                </a:solidFill>
                <a:ea typeface="Arial Unicode MS" pitchFamily="34" charset="-128"/>
                <a:cs typeface="Arial Unicode MS" pitchFamily="34" charset="-128"/>
              </a:rPr>
              <a:t>Trends of BITs and “other IIAs”, 1980 – </a:t>
            </a:r>
            <a:r>
              <a:rPr lang="en-US" sz="1600" b="1" dirty="0" smtClean="0">
                <a:solidFill>
                  <a:srgbClr val="4F91CD"/>
                </a:solidFill>
                <a:ea typeface="Arial Unicode MS" pitchFamily="34" charset="-128"/>
                <a:cs typeface="Arial Unicode MS" pitchFamily="34" charset="-128"/>
              </a:rPr>
              <a:t>2012</a:t>
            </a:r>
            <a:endParaRPr lang="en-US" sz="1600" b="1" dirty="0">
              <a:solidFill>
                <a:srgbClr val="4F91CD"/>
              </a:solidFill>
              <a:ea typeface="Arial Unicode MS" pitchFamily="34" charset="-128"/>
              <a:cs typeface="Arial Unicode MS" pitchFamily="34" charset="-128"/>
            </a:endParaRPr>
          </a:p>
          <a:p>
            <a:pPr eaLnBrk="0" hangingPunct="0"/>
            <a:r>
              <a:rPr lang="en-US" sz="1400" dirty="0">
                <a:solidFill>
                  <a:srgbClr val="4F91CD"/>
                </a:solidFill>
                <a:ea typeface="Arial Unicode MS" pitchFamily="34" charset="-128"/>
                <a:cs typeface="Arial Unicode MS" pitchFamily="34" charset="-128"/>
              </a:rPr>
              <a:t>(Number of treaties)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3503869"/>
              </p:ext>
            </p:extLst>
          </p:nvPr>
        </p:nvGraphicFramePr>
        <p:xfrm>
          <a:off x="1259632" y="1988840"/>
          <a:ext cx="6984776" cy="4176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Chart" r:id="rId5" imgW="5944115" imgH="3145809" progId="Excel.Chart.8">
                  <p:embed/>
                </p:oleObj>
              </mc:Choice>
              <mc:Fallback>
                <p:oleObj name="Chart" r:id="rId5" imgW="5944115" imgH="3145809" progId="Excel.Chart.8">
                  <p:embed/>
                  <p:pic>
                    <p:nvPicPr>
                      <p:cNvPr id="0" name="Chart 1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1988840"/>
                        <a:ext cx="6984776" cy="41764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8353425" cy="1143000"/>
          </a:xfrm>
        </p:spPr>
        <p:txBody>
          <a:bodyPr/>
          <a:lstStyle/>
          <a:p>
            <a:pPr algn="ctr"/>
            <a:r>
              <a:rPr lang="en-GB" sz="220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ISDS Mechanism: </a:t>
            </a:r>
            <a:br>
              <a:rPr lang="en-GB" sz="2200" smtClean="0"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en-GB" sz="220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Investors continue using it – some States express discontent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2901791"/>
              </p:ext>
            </p:extLst>
          </p:nvPr>
        </p:nvGraphicFramePr>
        <p:xfrm>
          <a:off x="539552" y="1484784"/>
          <a:ext cx="8147248" cy="4641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Line 30"/>
          <p:cNvSpPr>
            <a:spLocks noChangeShapeType="1"/>
          </p:cNvSpPr>
          <p:nvPr/>
        </p:nvSpPr>
        <p:spPr bwMode="auto">
          <a:xfrm>
            <a:off x="9145588" y="638175"/>
            <a:ext cx="0" cy="558165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endParaRPr lang="en-US"/>
          </a:p>
        </p:txBody>
      </p:sp>
      <p:grpSp>
        <p:nvGrpSpPr>
          <p:cNvPr id="128002" name="Group 43"/>
          <p:cNvGrpSpPr>
            <a:grpSpLocks/>
          </p:cNvGrpSpPr>
          <p:nvPr/>
        </p:nvGrpSpPr>
        <p:grpSpPr bwMode="auto">
          <a:xfrm>
            <a:off x="328613" y="836613"/>
            <a:ext cx="8539162" cy="450850"/>
            <a:chOff x="328613" y="908720"/>
            <a:chExt cx="8539162" cy="450850"/>
          </a:xfrm>
        </p:grpSpPr>
        <p:sp>
          <p:nvSpPr>
            <p:cNvPr id="128049" name="Rectangle 2"/>
            <p:cNvSpPr>
              <a:spLocks noChangeArrowheads="1"/>
            </p:cNvSpPr>
            <p:nvPr/>
          </p:nvSpPr>
          <p:spPr bwMode="auto">
            <a:xfrm>
              <a:off x="514350" y="908720"/>
              <a:ext cx="8353425" cy="450850"/>
            </a:xfrm>
            <a:prstGeom prst="rect">
              <a:avLst/>
            </a:prstGeom>
            <a:gradFill rotWithShape="1">
              <a:gsLst>
                <a:gs pos="0">
                  <a:srgbClr val="339966">
                    <a:alpha val="37999"/>
                  </a:srgbClr>
                </a:gs>
                <a:gs pos="100000">
                  <a:srgbClr val="ABD5C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endParaRPr lang="en-GB"/>
            </a:p>
          </p:txBody>
        </p:sp>
        <p:sp>
          <p:nvSpPr>
            <p:cNvPr id="128050" name="Rectangle 28"/>
            <p:cNvSpPr>
              <a:spLocks noChangeArrowheads="1"/>
            </p:cNvSpPr>
            <p:nvPr/>
          </p:nvSpPr>
          <p:spPr bwMode="auto">
            <a:xfrm>
              <a:off x="3691310" y="1038895"/>
              <a:ext cx="4121050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buFont typeface="Symbol" pitchFamily="18" charset="2"/>
                <a:buChar char=""/>
                <a:tabLst>
                  <a:tab pos="127000" algn="l"/>
                </a:tabLst>
              </a:pPr>
              <a:r>
                <a:rPr lang="en-GB" altLang="zh-CN" sz="1200">
                  <a:ea typeface="SimSun" pitchFamily="2" charset="-122"/>
                </a:rPr>
                <a:t> …overarching objective of investment policymaking …</a:t>
              </a:r>
            </a:p>
          </p:txBody>
        </p:sp>
        <p:sp>
          <p:nvSpPr>
            <p:cNvPr id="128051" name="Rectangle 29"/>
            <p:cNvSpPr>
              <a:spLocks noChangeArrowheads="1"/>
            </p:cNvSpPr>
            <p:nvPr/>
          </p:nvSpPr>
          <p:spPr bwMode="auto">
            <a:xfrm>
              <a:off x="601662" y="1030958"/>
              <a:ext cx="2962226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GB" altLang="zh-CN" sz="1200" b="1" i="1">
                  <a:ea typeface="SimSun" pitchFamily="2" charset="-122"/>
                </a:rPr>
                <a:t>Investment for sustainable development</a:t>
              </a:r>
            </a:p>
          </p:txBody>
        </p:sp>
        <p:sp>
          <p:nvSpPr>
            <p:cNvPr id="31" name="Oval 31"/>
            <p:cNvSpPr>
              <a:spLocks noChangeArrowheads="1"/>
            </p:cNvSpPr>
            <p:nvPr/>
          </p:nvSpPr>
          <p:spPr bwMode="auto">
            <a:xfrm>
              <a:off x="328613" y="1030957"/>
              <a:ext cx="219075" cy="198438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36000" rIns="0" bIns="36000" anchor="ctr"/>
            <a:lstStyle/>
            <a:p>
              <a:pPr algn="ctr">
                <a:defRPr/>
              </a:pPr>
              <a:r>
                <a:rPr lang="fr-CH" sz="900">
                  <a:latin typeface="Arial" pitchFamily="34" charset="0"/>
                  <a:cs typeface="Arial" pitchFamily="34" charset="0"/>
                </a:rPr>
                <a:t>1</a:t>
              </a:r>
              <a:endParaRPr lang="en-US" sz="9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8003" name="Group 45"/>
          <p:cNvGrpSpPr>
            <a:grpSpLocks/>
          </p:cNvGrpSpPr>
          <p:nvPr/>
        </p:nvGrpSpPr>
        <p:grpSpPr bwMode="auto">
          <a:xfrm>
            <a:off x="328613" y="1773238"/>
            <a:ext cx="8539162" cy="450850"/>
            <a:chOff x="328613" y="1906281"/>
            <a:chExt cx="8539162" cy="450850"/>
          </a:xfrm>
        </p:grpSpPr>
        <p:sp>
          <p:nvSpPr>
            <p:cNvPr id="128045" name="Rectangle 3"/>
            <p:cNvSpPr>
              <a:spLocks noChangeArrowheads="1"/>
            </p:cNvSpPr>
            <p:nvPr/>
          </p:nvSpPr>
          <p:spPr bwMode="auto">
            <a:xfrm>
              <a:off x="514350" y="1906281"/>
              <a:ext cx="8353425" cy="450850"/>
            </a:xfrm>
            <a:prstGeom prst="rect">
              <a:avLst/>
            </a:prstGeom>
            <a:gradFill rotWithShape="1">
              <a:gsLst>
                <a:gs pos="0">
                  <a:srgbClr val="339966">
                    <a:alpha val="37999"/>
                  </a:srgbClr>
                </a:gs>
                <a:gs pos="100000">
                  <a:srgbClr val="ABD5C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endParaRPr lang="en-GB"/>
            </a:p>
          </p:txBody>
        </p:sp>
        <p:sp>
          <p:nvSpPr>
            <p:cNvPr id="128046" name="Rectangle 24"/>
            <p:cNvSpPr>
              <a:spLocks noChangeArrowheads="1"/>
            </p:cNvSpPr>
            <p:nvPr/>
          </p:nvSpPr>
          <p:spPr bwMode="auto">
            <a:xfrm>
              <a:off x="3698939" y="1952318"/>
              <a:ext cx="515224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buFont typeface="Symbol" pitchFamily="18" charset="2"/>
                <a:buChar char=""/>
                <a:tabLst>
                  <a:tab pos="127000" algn="l"/>
                </a:tabLst>
              </a:pPr>
              <a:r>
                <a:rPr lang="en-GB" altLang="zh-CN" sz="1200">
                  <a:ea typeface="SimSun" pitchFamily="2" charset="-122"/>
                </a:rPr>
                <a:t> …involving all stakeholders … standards of public governance</a:t>
              </a:r>
            </a:p>
            <a:p>
              <a:pPr>
                <a:buFont typeface="Symbol" pitchFamily="18" charset="2"/>
                <a:buChar char=""/>
                <a:tabLst>
                  <a:tab pos="127000" algn="l"/>
                </a:tabLst>
              </a:pPr>
              <a:r>
                <a:rPr lang="en-GB" altLang="zh-CN" sz="1200">
                  <a:ea typeface="SimSun" pitchFamily="2" charset="-122"/>
                </a:rPr>
                <a:t> …predictable, efficient and transparent procedures for investors</a:t>
              </a:r>
            </a:p>
          </p:txBody>
        </p:sp>
        <p:sp>
          <p:nvSpPr>
            <p:cNvPr id="128047" name="Rectangle 25"/>
            <p:cNvSpPr>
              <a:spLocks noChangeArrowheads="1"/>
            </p:cNvSpPr>
            <p:nvPr/>
          </p:nvSpPr>
          <p:spPr bwMode="auto">
            <a:xfrm>
              <a:off x="592699" y="2051884"/>
              <a:ext cx="2962225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GB" altLang="zh-CN" sz="1200" b="1" i="1">
                  <a:ea typeface="SimSun" pitchFamily="2" charset="-122"/>
                </a:rPr>
                <a:t>Public governance and institutions</a:t>
              </a:r>
            </a:p>
          </p:txBody>
        </p:sp>
        <p:sp>
          <p:nvSpPr>
            <p:cNvPr id="32" name="Oval 32"/>
            <p:cNvSpPr>
              <a:spLocks noChangeArrowheads="1"/>
            </p:cNvSpPr>
            <p:nvPr/>
          </p:nvSpPr>
          <p:spPr bwMode="auto">
            <a:xfrm>
              <a:off x="328613" y="2036456"/>
              <a:ext cx="219075" cy="198437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36000" rIns="0" bIns="36000" anchor="ctr"/>
            <a:lstStyle/>
            <a:p>
              <a:pPr algn="ctr">
                <a:defRPr/>
              </a:pPr>
              <a:r>
                <a:rPr lang="fr-CH" sz="900">
                  <a:latin typeface="Arial" pitchFamily="34" charset="0"/>
                  <a:cs typeface="Arial" pitchFamily="34" charset="0"/>
                </a:rPr>
                <a:t>3</a:t>
              </a:r>
              <a:endParaRPr lang="en-US" sz="9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8004" name="Group 51"/>
          <p:cNvGrpSpPr>
            <a:grpSpLocks/>
          </p:cNvGrpSpPr>
          <p:nvPr/>
        </p:nvGrpSpPr>
        <p:grpSpPr bwMode="auto">
          <a:xfrm>
            <a:off x="328613" y="4221163"/>
            <a:ext cx="8420100" cy="198437"/>
            <a:chOff x="328613" y="4280124"/>
            <a:chExt cx="8419851" cy="198437"/>
          </a:xfrm>
        </p:grpSpPr>
        <p:sp>
          <p:nvSpPr>
            <p:cNvPr id="128042" name="Rectangle 14"/>
            <p:cNvSpPr>
              <a:spLocks noChangeArrowheads="1"/>
            </p:cNvSpPr>
            <p:nvPr/>
          </p:nvSpPr>
          <p:spPr bwMode="auto">
            <a:xfrm>
              <a:off x="3707904" y="4286474"/>
              <a:ext cx="5040560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buFont typeface="Symbol" pitchFamily="18" charset="2"/>
                <a:buChar char=""/>
                <a:tabLst>
                  <a:tab pos="127000" algn="l"/>
                </a:tabLst>
              </a:pPr>
              <a:r>
                <a:rPr lang="en-GB" altLang="zh-CN" sz="1200">
                  <a:ea typeface="SimSun" pitchFamily="2" charset="-122"/>
                </a:rPr>
                <a:t>…adequate protection to established investors … non-discriminatory</a:t>
              </a:r>
            </a:p>
          </p:txBody>
        </p:sp>
        <p:sp>
          <p:nvSpPr>
            <p:cNvPr id="128043" name="Rectangle 15"/>
            <p:cNvSpPr>
              <a:spLocks noChangeArrowheads="1"/>
            </p:cNvSpPr>
            <p:nvPr/>
          </p:nvSpPr>
          <p:spPr bwMode="auto">
            <a:xfrm>
              <a:off x="601662" y="4293096"/>
              <a:ext cx="2962225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GB" altLang="zh-CN" sz="1200" b="1" i="1">
                  <a:ea typeface="SimSun" pitchFamily="2" charset="-122"/>
                </a:rPr>
                <a:t>Investment protection and treatment</a:t>
              </a:r>
            </a:p>
          </p:txBody>
        </p:sp>
        <p:sp>
          <p:nvSpPr>
            <p:cNvPr id="33" name="Oval 33"/>
            <p:cNvSpPr>
              <a:spLocks noChangeArrowheads="1"/>
            </p:cNvSpPr>
            <p:nvPr/>
          </p:nvSpPr>
          <p:spPr bwMode="auto">
            <a:xfrm>
              <a:off x="328613" y="4280124"/>
              <a:ext cx="219069" cy="198437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36000" rIns="0" bIns="36000" anchor="ctr"/>
            <a:lstStyle/>
            <a:p>
              <a:pPr algn="ctr">
                <a:defRPr/>
              </a:pPr>
              <a:r>
                <a:rPr lang="fr-CH" sz="900">
                  <a:latin typeface="Arial" pitchFamily="34" charset="0"/>
                  <a:cs typeface="Arial" pitchFamily="34" charset="0"/>
                </a:rPr>
                <a:t>8</a:t>
              </a:r>
              <a:endParaRPr lang="en-US" sz="9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8005" name="Group 52"/>
          <p:cNvGrpSpPr>
            <a:grpSpLocks/>
          </p:cNvGrpSpPr>
          <p:nvPr/>
        </p:nvGrpSpPr>
        <p:grpSpPr bwMode="auto">
          <a:xfrm>
            <a:off x="328613" y="4581525"/>
            <a:ext cx="8539162" cy="450850"/>
            <a:chOff x="328613" y="4619320"/>
            <a:chExt cx="8539162" cy="450850"/>
          </a:xfrm>
        </p:grpSpPr>
        <p:sp>
          <p:nvSpPr>
            <p:cNvPr id="128038" name="Rectangle 6"/>
            <p:cNvSpPr>
              <a:spLocks noChangeArrowheads="1"/>
            </p:cNvSpPr>
            <p:nvPr/>
          </p:nvSpPr>
          <p:spPr bwMode="auto">
            <a:xfrm>
              <a:off x="514350" y="4619320"/>
              <a:ext cx="8353425" cy="450850"/>
            </a:xfrm>
            <a:prstGeom prst="rect">
              <a:avLst/>
            </a:prstGeom>
            <a:gradFill rotWithShape="1">
              <a:gsLst>
                <a:gs pos="0">
                  <a:srgbClr val="339966">
                    <a:alpha val="37999"/>
                  </a:srgbClr>
                </a:gs>
                <a:gs pos="100000">
                  <a:srgbClr val="ABD5C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endParaRPr lang="en-GB"/>
            </a:p>
          </p:txBody>
        </p:sp>
        <p:sp>
          <p:nvSpPr>
            <p:cNvPr id="128039" name="Rectangle 12"/>
            <p:cNvSpPr>
              <a:spLocks noChangeArrowheads="1"/>
            </p:cNvSpPr>
            <p:nvPr/>
          </p:nvSpPr>
          <p:spPr bwMode="auto">
            <a:xfrm>
              <a:off x="3707904" y="4646308"/>
              <a:ext cx="414575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buFont typeface="Symbol" pitchFamily="18" charset="2"/>
                <a:buChar char=""/>
                <a:tabLst>
                  <a:tab pos="127000" algn="l"/>
                </a:tabLst>
              </a:pPr>
              <a:r>
                <a:rPr lang="en-GB" altLang="zh-CN" sz="1200">
                  <a:ea typeface="SimSun" pitchFamily="2" charset="-122"/>
                </a:rPr>
                <a:t> …aligned with sustainable development goals</a:t>
              </a:r>
            </a:p>
            <a:p>
              <a:pPr>
                <a:buFont typeface="Symbol" pitchFamily="18" charset="2"/>
                <a:buChar char=""/>
                <a:tabLst>
                  <a:tab pos="127000" algn="l"/>
                </a:tabLst>
              </a:pPr>
              <a:r>
                <a:rPr lang="en-GB" altLang="zh-CN" sz="1200">
                  <a:ea typeface="SimSun" pitchFamily="2" charset="-122"/>
                </a:rPr>
                <a:t> … minimize risk of harmful competition for investment </a:t>
              </a:r>
            </a:p>
          </p:txBody>
        </p:sp>
        <p:sp>
          <p:nvSpPr>
            <p:cNvPr id="128040" name="Rectangle 13"/>
            <p:cNvSpPr>
              <a:spLocks noChangeArrowheads="1"/>
            </p:cNvSpPr>
            <p:nvPr/>
          </p:nvSpPr>
          <p:spPr bwMode="auto">
            <a:xfrm>
              <a:off x="601662" y="4741473"/>
              <a:ext cx="2890217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GB" altLang="zh-CN" sz="1200" b="1" i="1">
                  <a:ea typeface="SimSun" pitchFamily="2" charset="-122"/>
                </a:rPr>
                <a:t>Investment promotion and facilitation </a:t>
              </a:r>
            </a:p>
          </p:txBody>
        </p:sp>
        <p:sp>
          <p:nvSpPr>
            <p:cNvPr id="34" name="Oval 34"/>
            <p:cNvSpPr>
              <a:spLocks noChangeArrowheads="1"/>
            </p:cNvSpPr>
            <p:nvPr/>
          </p:nvSpPr>
          <p:spPr bwMode="auto">
            <a:xfrm>
              <a:off x="328613" y="4728858"/>
              <a:ext cx="219075" cy="198437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36000" rIns="0" bIns="36000" anchor="ctr"/>
            <a:lstStyle/>
            <a:p>
              <a:pPr algn="ctr">
                <a:defRPr/>
              </a:pPr>
              <a:r>
                <a:rPr lang="fr-CH" sz="900">
                  <a:latin typeface="Arial" pitchFamily="34" charset="0"/>
                  <a:cs typeface="Arial" pitchFamily="34" charset="0"/>
                </a:rPr>
                <a:t>9</a:t>
              </a:r>
              <a:endParaRPr lang="en-US" sz="9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8006" name="Group 54"/>
          <p:cNvGrpSpPr>
            <a:grpSpLocks/>
          </p:cNvGrpSpPr>
          <p:nvPr/>
        </p:nvGrpSpPr>
        <p:grpSpPr bwMode="auto">
          <a:xfrm>
            <a:off x="328613" y="5554663"/>
            <a:ext cx="8539162" cy="450850"/>
            <a:chOff x="328613" y="5570438"/>
            <a:chExt cx="8539162" cy="450850"/>
          </a:xfrm>
        </p:grpSpPr>
        <p:sp>
          <p:nvSpPr>
            <p:cNvPr id="128034" name="Rectangle 7"/>
            <p:cNvSpPr>
              <a:spLocks noChangeArrowheads="1"/>
            </p:cNvSpPr>
            <p:nvPr/>
          </p:nvSpPr>
          <p:spPr bwMode="auto">
            <a:xfrm>
              <a:off x="514350" y="5570438"/>
              <a:ext cx="8353425" cy="450850"/>
            </a:xfrm>
            <a:prstGeom prst="rect">
              <a:avLst/>
            </a:prstGeom>
            <a:gradFill rotWithShape="1">
              <a:gsLst>
                <a:gs pos="0">
                  <a:srgbClr val="339966">
                    <a:alpha val="37999"/>
                  </a:srgbClr>
                </a:gs>
                <a:gs pos="100000">
                  <a:srgbClr val="ABD5C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endParaRPr lang="en-GB"/>
            </a:p>
          </p:txBody>
        </p:sp>
        <p:sp>
          <p:nvSpPr>
            <p:cNvPr id="128035" name="Rectangle 8"/>
            <p:cNvSpPr>
              <a:spLocks noChangeArrowheads="1"/>
            </p:cNvSpPr>
            <p:nvPr/>
          </p:nvSpPr>
          <p:spPr bwMode="auto">
            <a:xfrm>
              <a:off x="3691309" y="5624413"/>
              <a:ext cx="505715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buFont typeface="Symbol" pitchFamily="18" charset="2"/>
                <a:buChar char=""/>
                <a:tabLst>
                  <a:tab pos="127000" algn="l"/>
                </a:tabLst>
              </a:pPr>
              <a:r>
                <a:rPr lang="en-GB" altLang="zh-CN" sz="1200">
                  <a:ea typeface="SimSun" pitchFamily="2" charset="-122"/>
                </a:rPr>
                <a:t> …address shared investment-for-development challenges</a:t>
              </a:r>
            </a:p>
            <a:p>
              <a:pPr>
                <a:buFont typeface="Symbol" pitchFamily="18" charset="2"/>
                <a:buChar char=""/>
                <a:tabLst>
                  <a:tab pos="127000" algn="l"/>
                </a:tabLst>
              </a:pPr>
              <a:r>
                <a:rPr lang="en-GB" altLang="zh-CN" sz="1200">
                  <a:ea typeface="SimSun" pitchFamily="2" charset="-122"/>
                </a:rPr>
                <a:t> … avoid investment protectionism</a:t>
              </a:r>
            </a:p>
          </p:txBody>
        </p:sp>
        <p:sp>
          <p:nvSpPr>
            <p:cNvPr id="128036" name="Rectangle 9"/>
            <p:cNvSpPr>
              <a:spLocks noChangeArrowheads="1"/>
            </p:cNvSpPr>
            <p:nvPr/>
          </p:nvSpPr>
          <p:spPr bwMode="auto">
            <a:xfrm>
              <a:off x="601663" y="5710235"/>
              <a:ext cx="1846262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GB" altLang="zh-CN" sz="1200" b="1" i="1">
                  <a:ea typeface="SimSun" pitchFamily="2" charset="-122"/>
                </a:rPr>
                <a:t>International cooperation </a:t>
              </a:r>
            </a:p>
          </p:txBody>
        </p:sp>
        <p:sp>
          <p:nvSpPr>
            <p:cNvPr id="35" name="Oval 35"/>
            <p:cNvSpPr>
              <a:spLocks noChangeArrowheads="1"/>
            </p:cNvSpPr>
            <p:nvPr/>
          </p:nvSpPr>
          <p:spPr bwMode="auto">
            <a:xfrm>
              <a:off x="328613" y="5689500"/>
              <a:ext cx="219075" cy="198438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36000" rIns="0" bIns="36000" anchor="ctr"/>
            <a:lstStyle/>
            <a:p>
              <a:pPr algn="ctr">
                <a:defRPr/>
              </a:pPr>
              <a:r>
                <a:rPr lang="fr-CH" sz="900">
                  <a:latin typeface="Arial" pitchFamily="34" charset="0"/>
                  <a:cs typeface="Arial" pitchFamily="34" charset="0"/>
                </a:rPr>
                <a:t>11</a:t>
              </a:r>
              <a:endParaRPr lang="en-US" sz="9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8007" name="Group 44"/>
          <p:cNvGrpSpPr>
            <a:grpSpLocks/>
          </p:cNvGrpSpPr>
          <p:nvPr/>
        </p:nvGrpSpPr>
        <p:grpSpPr bwMode="auto">
          <a:xfrm>
            <a:off x="328613" y="1330325"/>
            <a:ext cx="8523287" cy="369888"/>
            <a:chOff x="328613" y="1422936"/>
            <a:chExt cx="8522568" cy="369332"/>
          </a:xfrm>
        </p:grpSpPr>
        <p:sp>
          <p:nvSpPr>
            <p:cNvPr id="128031" name="Rectangle 26"/>
            <p:cNvSpPr>
              <a:spLocks noChangeArrowheads="1"/>
            </p:cNvSpPr>
            <p:nvPr/>
          </p:nvSpPr>
          <p:spPr bwMode="auto">
            <a:xfrm>
              <a:off x="3691310" y="1422936"/>
              <a:ext cx="515987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buFont typeface="Symbol" pitchFamily="18" charset="2"/>
                <a:buChar char=""/>
                <a:tabLst>
                  <a:tab pos="127000" algn="l"/>
                </a:tabLst>
              </a:pPr>
              <a:r>
                <a:rPr lang="en-GB" altLang="zh-CN" sz="1200">
                  <a:ea typeface="SimSun" pitchFamily="2" charset="-122"/>
                </a:rPr>
                <a:t> …grounded in a country’s overall development strategy</a:t>
              </a:r>
            </a:p>
            <a:p>
              <a:pPr>
                <a:buFont typeface="Symbol" pitchFamily="18" charset="2"/>
                <a:buChar char=""/>
                <a:tabLst>
                  <a:tab pos="127000" algn="l"/>
                </a:tabLst>
              </a:pPr>
              <a:r>
                <a:rPr lang="en-GB" altLang="zh-CN" sz="1200">
                  <a:ea typeface="SimSun" pitchFamily="2" charset="-122"/>
                </a:rPr>
                <a:t> … coherent and synergetic …</a:t>
              </a:r>
            </a:p>
          </p:txBody>
        </p:sp>
        <p:sp>
          <p:nvSpPr>
            <p:cNvPr id="128032" name="Rectangle 27"/>
            <p:cNvSpPr>
              <a:spLocks noChangeArrowheads="1"/>
            </p:cNvSpPr>
            <p:nvPr/>
          </p:nvSpPr>
          <p:spPr bwMode="auto">
            <a:xfrm>
              <a:off x="601663" y="1518123"/>
              <a:ext cx="1846262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GB" altLang="zh-CN" sz="1200" b="1" i="1">
                  <a:ea typeface="SimSun" pitchFamily="2" charset="-122"/>
                </a:rPr>
                <a:t>Policy coherence</a:t>
              </a:r>
            </a:p>
          </p:txBody>
        </p:sp>
        <p:sp>
          <p:nvSpPr>
            <p:cNvPr id="36" name="Oval 36"/>
            <p:cNvSpPr>
              <a:spLocks noChangeArrowheads="1"/>
            </p:cNvSpPr>
            <p:nvPr/>
          </p:nvSpPr>
          <p:spPr bwMode="auto">
            <a:xfrm>
              <a:off x="328613" y="1510118"/>
              <a:ext cx="219057" cy="198139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36000" rIns="0" bIns="36000" anchor="ctr"/>
            <a:lstStyle/>
            <a:p>
              <a:pPr algn="ctr">
                <a:defRPr/>
              </a:pPr>
              <a:r>
                <a:rPr lang="fr-CH" sz="900">
                  <a:latin typeface="Arial" pitchFamily="34" charset="0"/>
                  <a:cs typeface="Arial" pitchFamily="34" charset="0"/>
                </a:rPr>
                <a:t>2</a:t>
              </a:r>
              <a:endParaRPr lang="en-US" sz="9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8008" name="Group 47"/>
          <p:cNvGrpSpPr>
            <a:grpSpLocks/>
          </p:cNvGrpSpPr>
          <p:nvPr/>
        </p:nvGrpSpPr>
        <p:grpSpPr bwMode="auto">
          <a:xfrm>
            <a:off x="328613" y="2376488"/>
            <a:ext cx="8523287" cy="198437"/>
            <a:chOff x="328613" y="2502653"/>
            <a:chExt cx="8522568" cy="198438"/>
          </a:xfrm>
        </p:grpSpPr>
        <p:sp>
          <p:nvSpPr>
            <p:cNvPr id="128028" name="Rectangle 22"/>
            <p:cNvSpPr>
              <a:spLocks noChangeArrowheads="1"/>
            </p:cNvSpPr>
            <p:nvPr/>
          </p:nvSpPr>
          <p:spPr bwMode="auto">
            <a:xfrm>
              <a:off x="3707905" y="2510591"/>
              <a:ext cx="5143276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buFont typeface="Symbol" pitchFamily="18" charset="2"/>
                <a:buChar char=""/>
                <a:tabLst>
                  <a:tab pos="127000" algn="l"/>
                </a:tabLst>
              </a:pPr>
              <a:r>
                <a:rPr lang="en-GB" altLang="zh-CN" sz="1200">
                  <a:ea typeface="SimSun" pitchFamily="2" charset="-122"/>
                </a:rPr>
                <a:t> …regular reviews for effectiveness and relevance …</a:t>
              </a:r>
            </a:p>
          </p:txBody>
        </p:sp>
        <p:sp>
          <p:nvSpPr>
            <p:cNvPr id="128029" name="Rectangle 23"/>
            <p:cNvSpPr>
              <a:spLocks noChangeArrowheads="1"/>
            </p:cNvSpPr>
            <p:nvPr/>
          </p:nvSpPr>
          <p:spPr bwMode="auto">
            <a:xfrm>
              <a:off x="601663" y="2510591"/>
              <a:ext cx="1846262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GB" altLang="zh-CN" sz="1200" b="1" i="1">
                  <a:ea typeface="SimSun" pitchFamily="2" charset="-122"/>
                </a:rPr>
                <a:t>Dynamic policymaking </a:t>
              </a:r>
            </a:p>
          </p:txBody>
        </p:sp>
        <p:sp>
          <p:nvSpPr>
            <p:cNvPr id="37" name="Oval 37"/>
            <p:cNvSpPr>
              <a:spLocks noChangeArrowheads="1"/>
            </p:cNvSpPr>
            <p:nvPr/>
          </p:nvSpPr>
          <p:spPr bwMode="auto">
            <a:xfrm>
              <a:off x="328613" y="2502653"/>
              <a:ext cx="219057" cy="198438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36000" rIns="0" bIns="36000" anchor="ctr"/>
            <a:lstStyle/>
            <a:p>
              <a:pPr algn="ctr">
                <a:defRPr/>
              </a:pPr>
              <a:r>
                <a:rPr lang="fr-CH" sz="900">
                  <a:latin typeface="Arial" pitchFamily="34" charset="0"/>
                  <a:cs typeface="Arial" pitchFamily="34" charset="0"/>
                </a:rPr>
                <a:t>4</a:t>
              </a:r>
              <a:endParaRPr lang="en-US" sz="9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8009" name="Group 50"/>
          <p:cNvGrpSpPr>
            <a:grpSpLocks/>
          </p:cNvGrpSpPr>
          <p:nvPr/>
        </p:nvGrpSpPr>
        <p:grpSpPr bwMode="auto">
          <a:xfrm>
            <a:off x="328613" y="2708275"/>
            <a:ext cx="8539162" cy="450850"/>
            <a:chOff x="328613" y="2827561"/>
            <a:chExt cx="8539162" cy="450850"/>
          </a:xfrm>
        </p:grpSpPr>
        <p:sp>
          <p:nvSpPr>
            <p:cNvPr id="128024" name="Rectangle 4"/>
            <p:cNvSpPr>
              <a:spLocks noChangeArrowheads="1"/>
            </p:cNvSpPr>
            <p:nvPr/>
          </p:nvSpPr>
          <p:spPr bwMode="auto">
            <a:xfrm>
              <a:off x="514350" y="2827561"/>
              <a:ext cx="8353425" cy="450850"/>
            </a:xfrm>
            <a:prstGeom prst="rect">
              <a:avLst/>
            </a:prstGeom>
            <a:gradFill rotWithShape="1">
              <a:gsLst>
                <a:gs pos="0">
                  <a:srgbClr val="339966">
                    <a:alpha val="37999"/>
                  </a:srgbClr>
                </a:gs>
                <a:gs pos="100000">
                  <a:srgbClr val="ABD5C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endParaRPr lang="en-GB"/>
            </a:p>
          </p:txBody>
        </p:sp>
        <p:sp>
          <p:nvSpPr>
            <p:cNvPr id="128025" name="Rectangle 20"/>
            <p:cNvSpPr>
              <a:spLocks noChangeArrowheads="1"/>
            </p:cNvSpPr>
            <p:nvPr/>
          </p:nvSpPr>
          <p:spPr bwMode="auto">
            <a:xfrm>
              <a:off x="3707904" y="2869265"/>
              <a:ext cx="514327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buFont typeface="Symbol" pitchFamily="18" charset="2"/>
                <a:buChar char=""/>
                <a:tabLst>
                  <a:tab pos="127000" algn="l"/>
                </a:tabLst>
              </a:pPr>
              <a:r>
                <a:rPr lang="en-GB" altLang="zh-CN" sz="1200">
                  <a:ea typeface="SimSun" pitchFamily="2" charset="-122"/>
                </a:rPr>
                <a:t> …setting out rights and obligations of States and investors in the interest of development</a:t>
              </a:r>
            </a:p>
          </p:txBody>
        </p:sp>
        <p:sp>
          <p:nvSpPr>
            <p:cNvPr id="128026" name="Rectangle 21"/>
            <p:cNvSpPr>
              <a:spLocks noChangeArrowheads="1"/>
            </p:cNvSpPr>
            <p:nvPr/>
          </p:nvSpPr>
          <p:spPr bwMode="auto">
            <a:xfrm>
              <a:off x="590776" y="2956302"/>
              <a:ext cx="2818209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GB" altLang="zh-CN" sz="1200" b="1" i="1">
                  <a:ea typeface="SimSun" pitchFamily="2" charset="-122"/>
                </a:rPr>
                <a:t>Balanced rights and obligations</a:t>
              </a:r>
            </a:p>
          </p:txBody>
        </p:sp>
        <p:sp>
          <p:nvSpPr>
            <p:cNvPr id="38" name="Oval 38"/>
            <p:cNvSpPr>
              <a:spLocks noChangeArrowheads="1"/>
            </p:cNvSpPr>
            <p:nvPr/>
          </p:nvSpPr>
          <p:spPr bwMode="auto">
            <a:xfrm>
              <a:off x="328613" y="2954561"/>
              <a:ext cx="219075" cy="198438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36000" rIns="0" bIns="36000" anchor="ctr"/>
            <a:lstStyle/>
            <a:p>
              <a:pPr algn="ctr">
                <a:defRPr/>
              </a:pPr>
              <a:r>
                <a:rPr lang="fr-CH" sz="900">
                  <a:latin typeface="Arial" pitchFamily="34" charset="0"/>
                  <a:cs typeface="Arial" pitchFamily="34" charset="0"/>
                </a:rPr>
                <a:t>5</a:t>
              </a:r>
              <a:endParaRPr lang="en-US" sz="9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8010" name="Group 48"/>
          <p:cNvGrpSpPr>
            <a:grpSpLocks/>
          </p:cNvGrpSpPr>
          <p:nvPr/>
        </p:nvGrpSpPr>
        <p:grpSpPr bwMode="auto">
          <a:xfrm>
            <a:off x="328613" y="3217863"/>
            <a:ext cx="8523287" cy="369887"/>
            <a:chOff x="328613" y="3315042"/>
            <a:chExt cx="8522567" cy="369332"/>
          </a:xfrm>
        </p:grpSpPr>
        <p:sp>
          <p:nvSpPr>
            <p:cNvPr id="128021" name="Rectangle 18"/>
            <p:cNvSpPr>
              <a:spLocks noChangeArrowheads="1"/>
            </p:cNvSpPr>
            <p:nvPr/>
          </p:nvSpPr>
          <p:spPr bwMode="auto">
            <a:xfrm>
              <a:off x="3707904" y="3315042"/>
              <a:ext cx="514327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buFont typeface="Symbol" pitchFamily="18" charset="2"/>
                <a:buChar char=""/>
                <a:tabLst>
                  <a:tab pos="127000" algn="l"/>
                </a:tabLst>
              </a:pPr>
              <a:r>
                <a:rPr lang="en-GB" altLang="zh-CN" sz="1200">
                  <a:ea typeface="SimSun" pitchFamily="2" charset="-122"/>
                </a:rPr>
                <a:t> …in the interest of the public good and to minimize potential negative effects</a:t>
              </a:r>
            </a:p>
          </p:txBody>
        </p:sp>
        <p:sp>
          <p:nvSpPr>
            <p:cNvPr id="128022" name="Rectangle 19"/>
            <p:cNvSpPr>
              <a:spLocks noChangeArrowheads="1"/>
            </p:cNvSpPr>
            <p:nvPr/>
          </p:nvSpPr>
          <p:spPr bwMode="auto">
            <a:xfrm>
              <a:off x="601663" y="3403824"/>
              <a:ext cx="1846262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GB" altLang="zh-CN" sz="1200" b="1" i="1">
                  <a:ea typeface="SimSun" pitchFamily="2" charset="-122"/>
                </a:rPr>
                <a:t>Right to regulate</a:t>
              </a:r>
            </a:p>
          </p:txBody>
        </p:sp>
        <p:sp>
          <p:nvSpPr>
            <p:cNvPr id="39" name="Oval 39"/>
            <p:cNvSpPr>
              <a:spLocks noChangeArrowheads="1"/>
            </p:cNvSpPr>
            <p:nvPr/>
          </p:nvSpPr>
          <p:spPr bwMode="auto">
            <a:xfrm>
              <a:off x="328613" y="3395883"/>
              <a:ext cx="219056" cy="19814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36000" rIns="0" bIns="36000" anchor="ctr"/>
            <a:lstStyle/>
            <a:p>
              <a:pPr algn="ctr">
                <a:defRPr/>
              </a:pPr>
              <a:r>
                <a:rPr lang="fr-CH" sz="900">
                  <a:latin typeface="Arial" pitchFamily="34" charset="0"/>
                  <a:cs typeface="Arial" pitchFamily="34" charset="0"/>
                </a:rPr>
                <a:t>6</a:t>
              </a:r>
              <a:endParaRPr lang="en-US" sz="9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8011" name="Group 49"/>
          <p:cNvGrpSpPr>
            <a:grpSpLocks/>
          </p:cNvGrpSpPr>
          <p:nvPr/>
        </p:nvGrpSpPr>
        <p:grpSpPr bwMode="auto">
          <a:xfrm>
            <a:off x="328613" y="3644900"/>
            <a:ext cx="8539162" cy="450850"/>
            <a:chOff x="328613" y="3714974"/>
            <a:chExt cx="8539162" cy="450850"/>
          </a:xfrm>
        </p:grpSpPr>
        <p:sp>
          <p:nvSpPr>
            <p:cNvPr id="128017" name="Rectangle 5"/>
            <p:cNvSpPr>
              <a:spLocks noChangeArrowheads="1"/>
            </p:cNvSpPr>
            <p:nvPr/>
          </p:nvSpPr>
          <p:spPr bwMode="auto">
            <a:xfrm>
              <a:off x="514350" y="3714974"/>
              <a:ext cx="8353425" cy="450850"/>
            </a:xfrm>
            <a:prstGeom prst="rect">
              <a:avLst/>
            </a:prstGeom>
            <a:gradFill rotWithShape="1">
              <a:gsLst>
                <a:gs pos="0">
                  <a:srgbClr val="339966">
                    <a:alpha val="37999"/>
                  </a:srgbClr>
                </a:gs>
                <a:gs pos="100000">
                  <a:srgbClr val="ABD5C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endParaRPr lang="en-GB"/>
            </a:p>
          </p:txBody>
        </p:sp>
        <p:sp>
          <p:nvSpPr>
            <p:cNvPr id="128018" name="Rectangle 16"/>
            <p:cNvSpPr>
              <a:spLocks noChangeArrowheads="1"/>
            </p:cNvSpPr>
            <p:nvPr/>
          </p:nvSpPr>
          <p:spPr bwMode="auto">
            <a:xfrm>
              <a:off x="3707905" y="3717032"/>
              <a:ext cx="381642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buFont typeface="Symbol" pitchFamily="18" charset="2"/>
                <a:buChar char=""/>
                <a:tabLst>
                  <a:tab pos="127000" algn="l"/>
                </a:tabLst>
              </a:pPr>
              <a:r>
                <a:rPr lang="en-GB" altLang="zh-CN" sz="1200">
                  <a:ea typeface="SimSun" pitchFamily="2" charset="-122"/>
                </a:rPr>
                <a:t> …in line with development strategy</a:t>
              </a:r>
            </a:p>
            <a:p>
              <a:pPr>
                <a:buFont typeface="Symbol" pitchFamily="18" charset="2"/>
                <a:buChar char=""/>
                <a:tabLst>
                  <a:tab pos="127000" algn="l"/>
                </a:tabLst>
              </a:pPr>
              <a:r>
                <a:rPr lang="en-GB" altLang="zh-CN" sz="1200">
                  <a:ea typeface="SimSun" pitchFamily="2" charset="-122"/>
                </a:rPr>
                <a:t> … open, stable and predictable entry conditions …</a:t>
              </a:r>
            </a:p>
          </p:txBody>
        </p:sp>
        <p:sp>
          <p:nvSpPr>
            <p:cNvPr id="128019" name="Rectangle 17"/>
            <p:cNvSpPr>
              <a:spLocks noChangeArrowheads="1"/>
            </p:cNvSpPr>
            <p:nvPr/>
          </p:nvSpPr>
          <p:spPr bwMode="auto">
            <a:xfrm>
              <a:off x="601663" y="3829274"/>
              <a:ext cx="1846262" cy="18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GB" altLang="zh-CN" sz="1200" b="1" i="1">
                  <a:ea typeface="SimSun" pitchFamily="2" charset="-122"/>
                </a:rPr>
                <a:t>Openness to investment</a:t>
              </a:r>
            </a:p>
          </p:txBody>
        </p:sp>
        <p:sp>
          <p:nvSpPr>
            <p:cNvPr id="40" name="Oval 40"/>
            <p:cNvSpPr>
              <a:spLocks noChangeArrowheads="1"/>
            </p:cNvSpPr>
            <p:nvPr/>
          </p:nvSpPr>
          <p:spPr bwMode="auto">
            <a:xfrm>
              <a:off x="328613" y="3822924"/>
              <a:ext cx="219075" cy="198438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36000" rIns="0" bIns="36000" anchor="ctr"/>
            <a:lstStyle/>
            <a:p>
              <a:pPr algn="ctr">
                <a:defRPr/>
              </a:pPr>
              <a:r>
                <a:rPr lang="fr-CH" sz="900">
                  <a:latin typeface="Arial" pitchFamily="34" charset="0"/>
                  <a:cs typeface="Arial" pitchFamily="34" charset="0"/>
                </a:rPr>
                <a:t>7</a:t>
              </a:r>
              <a:endParaRPr lang="en-US" sz="9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8012" name="Group 53"/>
          <p:cNvGrpSpPr>
            <a:grpSpLocks/>
          </p:cNvGrpSpPr>
          <p:nvPr/>
        </p:nvGrpSpPr>
        <p:grpSpPr bwMode="auto">
          <a:xfrm>
            <a:off x="328613" y="5122863"/>
            <a:ext cx="8523287" cy="369887"/>
            <a:chOff x="328613" y="5123285"/>
            <a:chExt cx="8522567" cy="369332"/>
          </a:xfrm>
        </p:grpSpPr>
        <p:sp>
          <p:nvSpPr>
            <p:cNvPr id="128014" name="Rectangle 10"/>
            <p:cNvSpPr>
              <a:spLocks noChangeArrowheads="1"/>
            </p:cNvSpPr>
            <p:nvPr/>
          </p:nvSpPr>
          <p:spPr bwMode="auto">
            <a:xfrm>
              <a:off x="3691309" y="5123285"/>
              <a:ext cx="515987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buFont typeface="Symbol" pitchFamily="18" charset="2"/>
                <a:buChar char=""/>
                <a:tabLst>
                  <a:tab pos="127000" algn="l"/>
                </a:tabLst>
              </a:pPr>
              <a:r>
                <a:rPr lang="en-GB" altLang="zh-CN" sz="1200">
                  <a:ea typeface="SimSun" pitchFamily="2" charset="-122"/>
                </a:rPr>
                <a:t>…promote adoption of and compliance with best international practices of CSR …</a:t>
              </a:r>
            </a:p>
          </p:txBody>
        </p:sp>
        <p:sp>
          <p:nvSpPr>
            <p:cNvPr id="128015" name="Rectangle 11"/>
            <p:cNvSpPr>
              <a:spLocks noChangeArrowheads="1"/>
            </p:cNvSpPr>
            <p:nvPr/>
          </p:nvSpPr>
          <p:spPr bwMode="auto">
            <a:xfrm>
              <a:off x="590777" y="5201985"/>
              <a:ext cx="3178249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GB" altLang="zh-CN" sz="1200" b="1" i="1">
                  <a:ea typeface="SimSun" pitchFamily="2" charset="-122"/>
                </a:rPr>
                <a:t>Corporate governance and responsibility </a:t>
              </a:r>
            </a:p>
          </p:txBody>
        </p:sp>
        <p:sp>
          <p:nvSpPr>
            <p:cNvPr id="41" name="Oval 41"/>
            <p:cNvSpPr>
              <a:spLocks noChangeArrowheads="1"/>
            </p:cNvSpPr>
            <p:nvPr/>
          </p:nvSpPr>
          <p:spPr bwMode="auto">
            <a:xfrm>
              <a:off x="328613" y="5193030"/>
              <a:ext cx="219056" cy="198139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36000" rIns="0" bIns="36000" anchor="ctr"/>
            <a:lstStyle/>
            <a:p>
              <a:pPr algn="ctr">
                <a:defRPr/>
              </a:pPr>
              <a:r>
                <a:rPr lang="fr-CH" sz="900">
                  <a:latin typeface="Arial" pitchFamily="34" charset="0"/>
                  <a:cs typeface="Arial" pitchFamily="34" charset="0"/>
                </a:rPr>
                <a:t>10</a:t>
              </a:r>
              <a:endParaRPr lang="en-US" sz="9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8013" name="Rectangle 2"/>
          <p:cNvSpPr txBox="1">
            <a:spLocks noChangeArrowheads="1"/>
          </p:cNvSpPr>
          <p:nvPr/>
        </p:nvSpPr>
        <p:spPr bwMode="auto">
          <a:xfrm>
            <a:off x="9525" y="92075"/>
            <a:ext cx="913447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GB" sz="2400" b="1">
                <a:solidFill>
                  <a:srgbClr val="4F91CD"/>
                </a:solidFill>
              </a:rPr>
              <a:t>IPFSD: Core Principles for Investment Policymaking</a:t>
            </a:r>
            <a:endParaRPr lang="en-US" sz="2400" b="1">
              <a:solidFill>
                <a:srgbClr val="4F91CD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2"/>
          <p:cNvSpPr txBox="1">
            <a:spLocks noChangeArrowheads="1"/>
          </p:cNvSpPr>
          <p:nvPr/>
        </p:nvSpPr>
        <p:spPr bwMode="auto">
          <a:xfrm>
            <a:off x="9525" y="92075"/>
            <a:ext cx="913447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GB" sz="2200" b="1">
                <a:solidFill>
                  <a:srgbClr val="4F91CD"/>
                </a:solidFill>
              </a:rPr>
              <a:t>International Investment Policymaking: the Challenges</a:t>
            </a:r>
            <a:endParaRPr lang="en-US" sz="2200" b="1">
              <a:solidFill>
                <a:srgbClr val="4F91CD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3209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475" y="1196975"/>
            <a:ext cx="8980488" cy="465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922338"/>
          </a:xfrm>
        </p:spPr>
        <p:txBody>
          <a:bodyPr/>
          <a:lstStyle/>
          <a:p>
            <a:pPr algn="ctr"/>
            <a:r>
              <a:rPr lang="en-GB" sz="2200" smtClean="0"/>
              <a:t>International Investment Policymaking: 3 Levels</a:t>
            </a:r>
          </a:p>
        </p:txBody>
      </p:sp>
      <p:sp>
        <p:nvSpPr>
          <p:cNvPr id="133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600200"/>
            <a:ext cx="7931150" cy="4525963"/>
          </a:xfrm>
        </p:spPr>
        <p:txBody>
          <a:bodyPr/>
          <a:lstStyle/>
          <a:p>
            <a:r>
              <a:rPr lang="en-US" sz="2000" smtClean="0">
                <a:solidFill>
                  <a:srgbClr val="4F91CD"/>
                </a:solidFill>
                <a:latin typeface="Arial" charset="0"/>
                <a:ea typeface="MS PGothic" pitchFamily="34" charset="-128"/>
              </a:rPr>
              <a:t>Formulating </a:t>
            </a:r>
            <a:r>
              <a:rPr lang="en-US" sz="1800" smtClean="0">
                <a:solidFill>
                  <a:srgbClr val="002060"/>
                </a:solidFill>
                <a:latin typeface="Arial" charset="0"/>
                <a:ea typeface="MS PGothic" pitchFamily="34" charset="-128"/>
              </a:rPr>
              <a:t>a strategic approach</a:t>
            </a:r>
            <a:r>
              <a:rPr lang="en-US" sz="2000" smtClean="0">
                <a:solidFill>
                  <a:schemeClr val="accent2"/>
                </a:solidFill>
                <a:latin typeface="Arial" charset="0"/>
                <a:ea typeface="MS PGothic" pitchFamily="34" charset="-128"/>
              </a:rPr>
              <a:t> </a:t>
            </a:r>
            <a:r>
              <a:rPr lang="en-US" sz="2000" smtClean="0">
                <a:solidFill>
                  <a:srgbClr val="4F91CD"/>
                </a:solidFill>
                <a:latin typeface="Arial" charset="0"/>
                <a:ea typeface="MS PGothic" pitchFamily="34" charset="-128"/>
              </a:rPr>
              <a:t>to international engagement on investment </a:t>
            </a:r>
          </a:p>
          <a:p>
            <a:endParaRPr lang="en-US" sz="1400" smtClean="0">
              <a:solidFill>
                <a:srgbClr val="4F91CD"/>
              </a:solidFill>
              <a:latin typeface="Arial" charset="0"/>
              <a:ea typeface="MS PGothic" pitchFamily="34" charset="-128"/>
            </a:endParaRPr>
          </a:p>
          <a:p>
            <a:pPr lvl="1"/>
            <a:r>
              <a:rPr lang="en-US" sz="2000" smtClean="0">
                <a:solidFill>
                  <a:srgbClr val="4F91CD"/>
                </a:solidFill>
                <a:latin typeface="Arial" charset="0"/>
                <a:ea typeface="MS PGothic" pitchFamily="34" charset="-128"/>
              </a:rPr>
              <a:t>Integrating IIAs into a country's development strategy</a:t>
            </a:r>
          </a:p>
          <a:p>
            <a:pPr lvl="1"/>
            <a:r>
              <a:rPr lang="en-US" sz="2000" smtClean="0">
                <a:solidFill>
                  <a:srgbClr val="4F91CD"/>
                </a:solidFill>
                <a:latin typeface="Arial" charset="0"/>
                <a:ea typeface="MS PGothic" pitchFamily="34" charset="-128"/>
              </a:rPr>
              <a:t>Understanding what IIAs can and cannot do</a:t>
            </a:r>
          </a:p>
          <a:p>
            <a:endParaRPr lang="en-US" sz="1400" smtClean="0">
              <a:solidFill>
                <a:srgbClr val="4F91CD"/>
              </a:solidFill>
              <a:latin typeface="Arial" charset="0"/>
              <a:ea typeface="MS PGothic" pitchFamily="34" charset="-128"/>
            </a:endParaRPr>
          </a:p>
          <a:p>
            <a:r>
              <a:rPr lang="en-US" sz="2000" smtClean="0">
                <a:solidFill>
                  <a:srgbClr val="4F91CD"/>
                </a:solidFill>
                <a:latin typeface="Arial" charset="0"/>
                <a:ea typeface="MS PGothic" pitchFamily="34" charset="-128"/>
              </a:rPr>
              <a:t>Designing sustainable development friendly </a:t>
            </a:r>
            <a:r>
              <a:rPr lang="en-US" sz="1800" smtClean="0">
                <a:solidFill>
                  <a:srgbClr val="002060"/>
                </a:solidFill>
                <a:latin typeface="Arial" charset="0"/>
                <a:ea typeface="MS PGothic" pitchFamily="34" charset="-128"/>
              </a:rPr>
              <a:t>IIA clauses</a:t>
            </a:r>
          </a:p>
          <a:p>
            <a:pPr lvl="1"/>
            <a:r>
              <a:rPr lang="en-US" sz="2000" smtClean="0">
                <a:solidFill>
                  <a:srgbClr val="4F91CD"/>
                </a:solidFill>
                <a:latin typeface="Arial" charset="0"/>
                <a:ea typeface="MS PGothic" pitchFamily="34" charset="-128"/>
              </a:rPr>
              <a:t>What type of agreement (BIT or FTA)</a:t>
            </a:r>
          </a:p>
          <a:p>
            <a:pPr lvl="1"/>
            <a:r>
              <a:rPr lang="en-US" sz="2000" smtClean="0">
                <a:solidFill>
                  <a:srgbClr val="4F91CD"/>
                </a:solidFill>
                <a:latin typeface="Arial" charset="0"/>
                <a:ea typeface="MS PGothic" pitchFamily="34" charset="-128"/>
              </a:rPr>
              <a:t>What type of relationship (bilateral or regional)</a:t>
            </a:r>
          </a:p>
          <a:p>
            <a:pPr lvl="1"/>
            <a:r>
              <a:rPr lang="en-US" sz="2000" smtClean="0">
                <a:solidFill>
                  <a:srgbClr val="4F91CD"/>
                </a:solidFill>
                <a:latin typeface="Arial" charset="0"/>
                <a:ea typeface="MS PGothic" pitchFamily="34" charset="-128"/>
              </a:rPr>
              <a:t>With whom </a:t>
            </a:r>
          </a:p>
          <a:p>
            <a:endParaRPr lang="en-US" sz="1400" smtClean="0">
              <a:solidFill>
                <a:srgbClr val="4F91CD"/>
              </a:solidFill>
              <a:latin typeface="Arial" charset="0"/>
              <a:ea typeface="MS PGothic" pitchFamily="34" charset="-128"/>
            </a:endParaRPr>
          </a:p>
          <a:p>
            <a:r>
              <a:rPr lang="en-US" sz="2000" smtClean="0">
                <a:solidFill>
                  <a:srgbClr val="4F91CD"/>
                </a:solidFill>
                <a:latin typeface="Arial" charset="0"/>
                <a:ea typeface="MS PGothic" pitchFamily="34" charset="-128"/>
              </a:rPr>
              <a:t>Engaging in </a:t>
            </a:r>
            <a:r>
              <a:rPr lang="en-US" sz="1800" smtClean="0">
                <a:solidFill>
                  <a:srgbClr val="002060"/>
                </a:solidFill>
                <a:latin typeface="Arial" charset="0"/>
                <a:ea typeface="MS PGothic" pitchFamily="34" charset="-128"/>
              </a:rPr>
              <a:t>multilateral consensus</a:t>
            </a:r>
            <a:r>
              <a:rPr lang="en-US" sz="2000" smtClean="0">
                <a:solidFill>
                  <a:srgbClr val="4F91CD"/>
                </a:solidFill>
                <a:latin typeface="Arial" charset="0"/>
                <a:ea typeface="MS PGothic" pitchFamily="34" charset="-128"/>
              </a:rPr>
              <a:t> building  </a:t>
            </a:r>
          </a:p>
          <a:p>
            <a:endParaRPr lang="en-US" sz="2000" smtClean="0">
              <a:solidFill>
                <a:srgbClr val="4F91CD"/>
              </a:solidFill>
              <a:latin typeface="Arial" charset="0"/>
              <a:ea typeface="MS PGothic" pitchFamily="34" charset="-128"/>
            </a:endParaRPr>
          </a:p>
          <a:p>
            <a:endParaRPr lang="en-GB" sz="1800" smtClean="0">
              <a:solidFill>
                <a:srgbClr val="4F91CD"/>
              </a:solidFill>
              <a:latin typeface="Arial" charset="0"/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5425" y="1052513"/>
            <a:ext cx="8686800" cy="491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146" name="Rectangle 2"/>
          <p:cNvSpPr txBox="1">
            <a:spLocks noChangeArrowheads="1"/>
          </p:cNvSpPr>
          <p:nvPr/>
        </p:nvSpPr>
        <p:spPr bwMode="auto">
          <a:xfrm>
            <a:off x="9525" y="92075"/>
            <a:ext cx="913447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GB" sz="2200" b="1">
                <a:solidFill>
                  <a:srgbClr val="4F91CD"/>
                </a:solidFill>
              </a:rPr>
              <a:t>IIA Table of Elements in the IPFSD: How It Works</a:t>
            </a:r>
            <a:endParaRPr lang="en-US" sz="2200" b="1">
              <a:solidFill>
                <a:srgbClr val="4F91CD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981075"/>
          </a:xfrm>
        </p:spPr>
        <p:txBody>
          <a:bodyPr/>
          <a:lstStyle/>
          <a:p>
            <a:pPr algn="ctr"/>
            <a:r>
              <a:rPr lang="en-GB" sz="2200" smtClean="0">
                <a:latin typeface="Ariel"/>
                <a:ea typeface="Ariel"/>
                <a:cs typeface="Arial Unicode MS" pitchFamily="34" charset="-128"/>
              </a:rPr>
              <a:t>An Excerpt from the IPFSD Framework</a:t>
            </a:r>
          </a:p>
        </p:txBody>
      </p:sp>
      <p:pic>
        <p:nvPicPr>
          <p:cNvPr id="135170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196975"/>
            <a:ext cx="8459788" cy="491648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476250"/>
            <a:ext cx="9144000" cy="1143000"/>
          </a:xfrm>
        </p:spPr>
        <p:txBody>
          <a:bodyPr/>
          <a:lstStyle/>
          <a:p>
            <a:pPr algn="ctr"/>
            <a:r>
              <a:rPr lang="en-US" sz="2200" smtClean="0">
                <a:latin typeface="Ariel"/>
                <a:ea typeface="Ariel"/>
                <a:cs typeface="Arial Unicode MS" pitchFamily="34" charset="-128"/>
              </a:rPr>
              <a:t>IPFSD Policy Options – Some Examples </a:t>
            </a:r>
          </a:p>
        </p:txBody>
      </p:sp>
      <p:sp>
        <p:nvSpPr>
          <p:cNvPr id="13721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55650" y="1628775"/>
            <a:ext cx="7991475" cy="4537075"/>
          </a:xfrm>
        </p:spPr>
        <p:txBody>
          <a:bodyPr/>
          <a:lstStyle/>
          <a:p>
            <a:r>
              <a:rPr lang="en-US" sz="1600" smtClean="0">
                <a:solidFill>
                  <a:srgbClr val="4F91CD"/>
                </a:solidFill>
                <a:latin typeface="Arial" charset="0"/>
                <a:ea typeface="MS PGothic" pitchFamily="34" charset="-128"/>
              </a:rPr>
              <a:t>Carefully </a:t>
            </a:r>
            <a:r>
              <a:rPr lang="en-US" sz="1600" b="1" smtClean="0">
                <a:solidFill>
                  <a:srgbClr val="002060"/>
                </a:solidFill>
                <a:latin typeface="Arial" charset="0"/>
                <a:ea typeface="MS PGothic" pitchFamily="34" charset="-128"/>
              </a:rPr>
              <a:t>craft</a:t>
            </a:r>
            <a:r>
              <a:rPr lang="en-US" sz="1600" smtClean="0">
                <a:solidFill>
                  <a:srgbClr val="4F91CD"/>
                </a:solidFill>
                <a:latin typeface="Arial" charset="0"/>
                <a:ea typeface="MS PGothic" pitchFamily="34" charset="-128"/>
              </a:rPr>
              <a:t> </a:t>
            </a:r>
            <a:r>
              <a:rPr lang="en-US" sz="1600" b="1" smtClean="0">
                <a:solidFill>
                  <a:srgbClr val="002060"/>
                </a:solidFill>
                <a:latin typeface="Arial" charset="0"/>
                <a:ea typeface="MS PGothic" pitchFamily="34" charset="-128"/>
              </a:rPr>
              <a:t>scope and definitions</a:t>
            </a:r>
            <a:r>
              <a:rPr lang="en-US" sz="1600" smtClean="0">
                <a:solidFill>
                  <a:srgbClr val="4F91CD"/>
                </a:solidFill>
                <a:latin typeface="Arial" charset="0"/>
                <a:ea typeface="MS PGothic" pitchFamily="34" charset="-128"/>
              </a:rPr>
              <a:t> clause.</a:t>
            </a:r>
          </a:p>
          <a:p>
            <a:endParaRPr lang="en-US" sz="700" smtClean="0">
              <a:solidFill>
                <a:srgbClr val="4F91CD"/>
              </a:solidFill>
              <a:latin typeface="Arial" charset="0"/>
              <a:ea typeface="MS PGothic" pitchFamily="34" charset="-128"/>
            </a:endParaRPr>
          </a:p>
          <a:p>
            <a:r>
              <a:rPr lang="en-US" sz="1600" smtClean="0">
                <a:solidFill>
                  <a:srgbClr val="4F91CD"/>
                </a:solidFill>
                <a:latin typeface="Arial" charset="0"/>
                <a:ea typeface="MS PGothic" pitchFamily="34" charset="-128"/>
              </a:rPr>
              <a:t>Structure </a:t>
            </a:r>
            <a:r>
              <a:rPr lang="en-US" sz="1600" b="1" smtClean="0">
                <a:solidFill>
                  <a:srgbClr val="002060"/>
                </a:solidFill>
                <a:latin typeface="Arial" charset="0"/>
                <a:ea typeface="MS PGothic" pitchFamily="34" charset="-128"/>
              </a:rPr>
              <a:t>FET</a:t>
            </a:r>
            <a:r>
              <a:rPr lang="en-US" sz="1600" smtClean="0">
                <a:solidFill>
                  <a:srgbClr val="4F91CD"/>
                </a:solidFill>
                <a:latin typeface="Arial" charset="0"/>
                <a:ea typeface="MS PGothic" pitchFamily="34" charset="-128"/>
              </a:rPr>
              <a:t> as an exhaustive list of State obligations.</a:t>
            </a:r>
          </a:p>
          <a:p>
            <a:endParaRPr lang="en-US" sz="600" smtClean="0">
              <a:solidFill>
                <a:srgbClr val="4F91CD"/>
              </a:solidFill>
              <a:latin typeface="Arial" charset="0"/>
              <a:ea typeface="MS PGothic" pitchFamily="34" charset="-128"/>
            </a:endParaRPr>
          </a:p>
          <a:p>
            <a:r>
              <a:rPr lang="en-US" sz="1600" smtClean="0">
                <a:solidFill>
                  <a:srgbClr val="4F91CD"/>
                </a:solidFill>
                <a:latin typeface="Arial" charset="0"/>
                <a:ea typeface="MS PGothic" pitchFamily="34" charset="-128"/>
              </a:rPr>
              <a:t>Distinguish legitimate regulations from </a:t>
            </a:r>
            <a:r>
              <a:rPr lang="en-US" sz="1600" b="1" smtClean="0">
                <a:solidFill>
                  <a:srgbClr val="002060"/>
                </a:solidFill>
                <a:latin typeface="Arial" charset="0"/>
                <a:ea typeface="MS PGothic" pitchFamily="34" charset="-128"/>
              </a:rPr>
              <a:t>regulatory takings</a:t>
            </a:r>
            <a:r>
              <a:rPr lang="en-US" sz="1600" smtClean="0">
                <a:solidFill>
                  <a:srgbClr val="4F91CD"/>
                </a:solidFill>
                <a:latin typeface="Arial" charset="0"/>
                <a:ea typeface="MS PGothic" pitchFamily="34" charset="-128"/>
              </a:rPr>
              <a:t>.</a:t>
            </a:r>
          </a:p>
          <a:p>
            <a:pPr>
              <a:buFontTx/>
              <a:buNone/>
            </a:pPr>
            <a:endParaRPr lang="en-US" sz="600" smtClean="0">
              <a:solidFill>
                <a:srgbClr val="4F91CD"/>
              </a:solidFill>
              <a:latin typeface="Arial" charset="0"/>
              <a:ea typeface="MS PGothic" pitchFamily="34" charset="-128"/>
            </a:endParaRPr>
          </a:p>
          <a:p>
            <a:r>
              <a:rPr lang="en-US" sz="1600" smtClean="0">
                <a:solidFill>
                  <a:srgbClr val="4F91CD"/>
                </a:solidFill>
                <a:latin typeface="Arial" charset="0"/>
                <a:ea typeface="MS PGothic" pitchFamily="34" charset="-128"/>
              </a:rPr>
              <a:t>Make </a:t>
            </a:r>
            <a:r>
              <a:rPr lang="en-US" sz="1600" b="1" smtClean="0">
                <a:solidFill>
                  <a:srgbClr val="002060"/>
                </a:solidFill>
                <a:latin typeface="Arial" charset="0"/>
                <a:ea typeface="MS PGothic" pitchFamily="34" charset="-128"/>
              </a:rPr>
              <a:t>full protection and security</a:t>
            </a:r>
            <a:r>
              <a:rPr lang="en-US" sz="1600" smtClean="0">
                <a:solidFill>
                  <a:srgbClr val="4F91CD"/>
                </a:solidFill>
                <a:latin typeface="Arial" charset="0"/>
                <a:ea typeface="MS PGothic" pitchFamily="34" charset="-128"/>
              </a:rPr>
              <a:t> commensurate with a country’s level of development.</a:t>
            </a:r>
          </a:p>
          <a:p>
            <a:endParaRPr lang="en-US" sz="600" smtClean="0">
              <a:solidFill>
                <a:srgbClr val="4F91CD"/>
              </a:solidFill>
              <a:latin typeface="Arial" charset="0"/>
              <a:ea typeface="MS PGothic" pitchFamily="34" charset="-128"/>
            </a:endParaRPr>
          </a:p>
          <a:p>
            <a:r>
              <a:rPr lang="en-US" sz="1600" smtClean="0">
                <a:solidFill>
                  <a:srgbClr val="4F91CD"/>
                </a:solidFill>
                <a:latin typeface="Arial" charset="0"/>
                <a:ea typeface="MS PGothic" pitchFamily="34" charset="-128"/>
              </a:rPr>
              <a:t>Limit the scope of the </a:t>
            </a:r>
            <a:r>
              <a:rPr lang="en-US" sz="1600" b="1" smtClean="0">
                <a:solidFill>
                  <a:srgbClr val="002060"/>
                </a:solidFill>
                <a:latin typeface="Arial" charset="0"/>
                <a:ea typeface="MS PGothic" pitchFamily="34" charset="-128"/>
              </a:rPr>
              <a:t>transfer of funds clause.</a:t>
            </a:r>
          </a:p>
          <a:p>
            <a:endParaRPr lang="en-US" sz="600" b="1" smtClean="0">
              <a:solidFill>
                <a:srgbClr val="002060"/>
              </a:solidFill>
              <a:latin typeface="Arial" charset="0"/>
              <a:ea typeface="MS PGothic" pitchFamily="34" charset="-128"/>
            </a:endParaRPr>
          </a:p>
          <a:p>
            <a:r>
              <a:rPr lang="en-US" sz="1600" smtClean="0">
                <a:solidFill>
                  <a:srgbClr val="4F91CD"/>
                </a:solidFill>
                <a:latin typeface="Arial" charset="0"/>
                <a:ea typeface="MS PGothic" pitchFamily="34" charset="-128"/>
              </a:rPr>
              <a:t>Include </a:t>
            </a:r>
            <a:r>
              <a:rPr lang="en-US" sz="1600" b="1" smtClean="0">
                <a:solidFill>
                  <a:srgbClr val="002060"/>
                </a:solidFill>
                <a:latin typeface="Arial" charset="0"/>
                <a:ea typeface="MS PGothic" pitchFamily="34" charset="-128"/>
              </a:rPr>
              <a:t>exceptions </a:t>
            </a:r>
            <a:r>
              <a:rPr lang="en-US" sz="1600" smtClean="0">
                <a:solidFill>
                  <a:srgbClr val="4F91CD"/>
                </a:solidFill>
                <a:latin typeface="Arial" charset="0"/>
                <a:ea typeface="MS PGothic" pitchFamily="34" charset="-128"/>
              </a:rPr>
              <a:t>to protect human rights, health, labor standards, and the environment.</a:t>
            </a:r>
          </a:p>
          <a:p>
            <a:endParaRPr lang="en-US" sz="600" smtClean="0">
              <a:solidFill>
                <a:srgbClr val="4F91CD"/>
              </a:solidFill>
              <a:latin typeface="Arial" charset="0"/>
              <a:ea typeface="MS PGothic" pitchFamily="34" charset="-128"/>
            </a:endParaRPr>
          </a:p>
          <a:p>
            <a:r>
              <a:rPr lang="en-US" sz="1600" smtClean="0">
                <a:solidFill>
                  <a:srgbClr val="4F91CD"/>
                </a:solidFill>
                <a:latin typeface="Arial" charset="0"/>
                <a:ea typeface="MS PGothic" pitchFamily="34" charset="-128"/>
              </a:rPr>
              <a:t>Consider no</a:t>
            </a:r>
            <a:r>
              <a:rPr lang="en-US" sz="1600" b="1" smtClean="0">
                <a:solidFill>
                  <a:srgbClr val="002060"/>
                </a:solidFill>
                <a:latin typeface="Arial" charset="0"/>
                <a:ea typeface="MS PGothic" pitchFamily="34" charset="-128"/>
              </a:rPr>
              <a:t> ISDS</a:t>
            </a:r>
            <a:r>
              <a:rPr lang="en-US" sz="1600" smtClean="0">
                <a:solidFill>
                  <a:srgbClr val="4F91CD"/>
                </a:solidFill>
                <a:latin typeface="Arial" charset="0"/>
                <a:ea typeface="MS PGothic" pitchFamily="34" charset="-128"/>
              </a:rPr>
              <a:t>, or last resort ISDS jurisdiction.</a:t>
            </a:r>
          </a:p>
          <a:p>
            <a:endParaRPr lang="en-US" sz="600" smtClean="0">
              <a:solidFill>
                <a:srgbClr val="4F91CD"/>
              </a:solidFill>
              <a:latin typeface="Arial" charset="0"/>
              <a:ea typeface="MS PGothic" pitchFamily="34" charset="-128"/>
            </a:endParaRPr>
          </a:p>
          <a:p>
            <a:r>
              <a:rPr lang="en-US" sz="1600" smtClean="0">
                <a:solidFill>
                  <a:srgbClr val="4F91CD"/>
                </a:solidFill>
                <a:latin typeface="Arial" charset="0"/>
                <a:ea typeface="MS PGothic" pitchFamily="34" charset="-128"/>
              </a:rPr>
              <a:t>Create an </a:t>
            </a:r>
            <a:r>
              <a:rPr lang="en-US" sz="1600" b="1" smtClean="0">
                <a:solidFill>
                  <a:srgbClr val="002060"/>
                </a:solidFill>
                <a:latin typeface="Arial" charset="0"/>
                <a:ea typeface="MS PGothic" pitchFamily="34" charset="-128"/>
              </a:rPr>
              <a:t>institutional setup</a:t>
            </a:r>
            <a:r>
              <a:rPr lang="en-US" sz="1600" smtClean="0">
                <a:solidFill>
                  <a:srgbClr val="4F91CD"/>
                </a:solidFill>
                <a:latin typeface="Arial" charset="0"/>
                <a:ea typeface="MS PGothic" pitchFamily="34" charset="-128"/>
              </a:rPr>
              <a:t> that makes the IIA adaptable to changing development contexts.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NCTAD_white_template_2003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Eurostile LT Std Bold"/>
        <a:ea typeface=""/>
        <a:cs typeface="Arial"/>
      </a:majorFont>
      <a:minorFont>
        <a:latin typeface="HelveticaNeueLT Std Me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UNCTAD_white_template_2003</Template>
  <TotalTime>1639</TotalTime>
  <Words>886</Words>
  <Application>Microsoft Office PowerPoint</Application>
  <PresentationFormat>On-screen Show (4:3)</PresentationFormat>
  <Paragraphs>192</Paragraphs>
  <Slides>14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UNCTAD_white_template_2003</vt:lpstr>
      <vt:lpstr>2_Default Design</vt:lpstr>
      <vt:lpstr>Chart</vt:lpstr>
      <vt:lpstr>PowerPoint Presentation</vt:lpstr>
      <vt:lpstr>PowerPoint Presentation</vt:lpstr>
      <vt:lpstr>ISDS Mechanism:  Investors continue using it – some States express discontent</vt:lpstr>
      <vt:lpstr>PowerPoint Presentation</vt:lpstr>
      <vt:lpstr>PowerPoint Presentation</vt:lpstr>
      <vt:lpstr>International Investment Policymaking: 3 Levels</vt:lpstr>
      <vt:lpstr>PowerPoint Presentation</vt:lpstr>
      <vt:lpstr>An Excerpt from the IPFSD Framework</vt:lpstr>
      <vt:lpstr>IPFSD Policy Options – Some Examples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UNCTAD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Unctad User</dc:creator>
  <cp:lastModifiedBy>Unctad User</cp:lastModifiedBy>
  <cp:revision>236</cp:revision>
  <cp:lastPrinted>2013-05-02T12:13:17Z</cp:lastPrinted>
  <dcterms:created xsi:type="dcterms:W3CDTF">2011-11-21T09:25:20Z</dcterms:created>
  <dcterms:modified xsi:type="dcterms:W3CDTF">2013-05-03T15:50:00Z</dcterms:modified>
</cp:coreProperties>
</file>