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302" r:id="rId3"/>
    <p:sldId id="303" r:id="rId4"/>
    <p:sldId id="329" r:id="rId5"/>
    <p:sldId id="349" r:id="rId6"/>
    <p:sldId id="340" r:id="rId7"/>
    <p:sldId id="341" r:id="rId8"/>
    <p:sldId id="343" r:id="rId9"/>
    <p:sldId id="337" r:id="rId10"/>
    <p:sldId id="312" r:id="rId11"/>
    <p:sldId id="313" r:id="rId12"/>
    <p:sldId id="314" r:id="rId13"/>
    <p:sldId id="315" r:id="rId14"/>
    <p:sldId id="355" r:id="rId15"/>
    <p:sldId id="356" r:id="rId16"/>
    <p:sldId id="357" r:id="rId17"/>
    <p:sldId id="358" r:id="rId18"/>
    <p:sldId id="3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87E"/>
    <a:srgbClr val="00B000"/>
    <a:srgbClr val="33CC33"/>
    <a:srgbClr val="FF3300"/>
    <a:srgbClr val="4F91CD"/>
    <a:srgbClr val="ABD5FF"/>
    <a:srgbClr val="9933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830" autoAdjust="0"/>
    <p:restoredTop sz="93548" autoAdjust="0"/>
  </p:normalViewPr>
  <p:slideViewPr>
    <p:cSldViewPr>
      <p:cViewPr>
        <p:scale>
          <a:sx n="90" d="100"/>
          <a:sy n="90" d="100"/>
        </p:scale>
        <p:origin x="-85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785CC6-1CA3-40EC-8160-62064984DF8C}" type="datetimeFigureOut">
              <a:rPr lang="en-US"/>
              <a:pPr>
                <a:defRPr/>
              </a:pPr>
              <a:t>5/4/2013</a:t>
            </a:fld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55CDF-CC10-402D-8CC6-374E14FD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455079-E7D7-4008-B1E4-A1B379338EF7}" type="datetimeFigureOut">
              <a:rPr lang="en-US"/>
              <a:pPr>
                <a:defRPr/>
              </a:pPr>
              <a:t>5/4/2013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B2B697-35A7-4048-AE7A-22FF5E0B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 Connect to other areas and ensure development outcomes: e.g. enterprise development, techonology, industrial policy, trade and job creation</a:t>
            </a:r>
          </a:p>
          <a:p>
            <a:endParaRPr lang="en-US" smtClean="0"/>
          </a:p>
          <a:p>
            <a:r>
              <a:rPr lang="en-US" smtClean="0"/>
              <a:t>2 Look at qualitative aspects: Promote CSR standards and green investments</a:t>
            </a:r>
          </a:p>
          <a:p>
            <a:endParaRPr lang="en-US" smtClean="0"/>
          </a:p>
          <a:p>
            <a:r>
              <a:rPr lang="en-US" smtClean="0"/>
              <a:t>3. Measuring sustainable development impact of policies and responding to changes in the policy environment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58243FF6-7704-492C-92F5-0C55399121FF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3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6" rIns="91430" bIns="45716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F023242F-1914-4784-A7D0-90788E71CE4A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5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6" rIns="91430" bIns="45716"/>
          <a:lstStyle/>
          <a:p>
            <a:endParaRPr lang="fr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94E081C6-3D10-4EE6-8D3A-71CF1BD330A1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/>
              <a:t>6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6" rIns="91430" bIns="45716"/>
          <a:lstStyle/>
          <a:p>
            <a:endParaRPr lang="en-GB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5EF1-43C9-4C9A-8EFE-C6937E062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C614-7C0E-45E4-9C16-1F9375DAD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1704-65BD-47DF-907F-BBA97B2F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7943-0377-4C1E-8BCA-91A7E859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D9636-1C82-45B0-A7F8-3759CEC5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D67F-B843-40FA-A571-19B7B2F22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C576-A671-4553-B497-D27257104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E439-87F6-4E8F-95C0-94C18DCF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ADBD-D105-4C84-85CA-0F6FB285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1159-A8C3-40D8-B07D-8D2269E3D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3129-5157-4165-83D3-6CBD25111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[SLIDE TITLE]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69075"/>
            <a:ext cx="820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rgbClr val="4F91CD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31EE23-A4CF-41BB-BFB7-01C54C298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tad.org/diae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nvestmentpolicyhub.org/" TargetMode="External"/><Relationship Id="rId5" Type="http://schemas.openxmlformats.org/officeDocument/2006/relationships/hyperlink" Target="http://www.unctad.org/fdistatistics" TargetMode="External"/><Relationship Id="rId4" Type="http://schemas.openxmlformats.org/officeDocument/2006/relationships/hyperlink" Target="http://www.unctad.org/wi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582738"/>
            <a:ext cx="9144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3200">
              <a:solidFill>
                <a:srgbClr val="4F91CD"/>
              </a:solidFill>
            </a:endParaRPr>
          </a:p>
          <a:p>
            <a:pPr algn="ctr"/>
            <a:r>
              <a:rPr lang="en-US" sz="3200" b="1">
                <a:solidFill>
                  <a:srgbClr val="4F91CD"/>
                </a:solidFill>
              </a:rPr>
              <a:t>Harnessing FDI for Sustainable Development:</a:t>
            </a:r>
          </a:p>
          <a:p>
            <a:pPr algn="ctr"/>
            <a:endParaRPr lang="en-US" sz="1400" b="1">
              <a:solidFill>
                <a:srgbClr val="4F91CD"/>
              </a:solidFill>
            </a:endParaRPr>
          </a:p>
          <a:p>
            <a:pPr algn="ctr"/>
            <a:r>
              <a:rPr lang="en-US" sz="3600" b="1">
                <a:solidFill>
                  <a:srgbClr val="CDB87E"/>
                </a:solidFill>
              </a:rPr>
              <a:t>UNCTAD’s IPFSD</a:t>
            </a:r>
          </a:p>
          <a:p>
            <a:pPr algn="ctr"/>
            <a:r>
              <a:rPr lang="en-US" sz="2400" b="1">
                <a:solidFill>
                  <a:srgbClr val="CDB87E"/>
                </a:solidFill>
              </a:rPr>
              <a:t>Investment Policy Framework for Sustainable Development</a:t>
            </a:r>
            <a:endParaRPr lang="en-US" sz="2400">
              <a:solidFill>
                <a:srgbClr val="CDB87E"/>
              </a:solidFill>
            </a:endParaRPr>
          </a:p>
          <a:p>
            <a:pPr algn="ctr"/>
            <a:endParaRPr lang="en-US" sz="2000" b="1" i="1">
              <a:solidFill>
                <a:srgbClr val="CDB87E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149725"/>
            <a:ext cx="9144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CH" altLang="en-US" sz="2000" b="1">
                <a:solidFill>
                  <a:srgbClr val="4F91CD"/>
                </a:solidFill>
              </a:rPr>
              <a:t>Ariel Ivanier</a:t>
            </a:r>
          </a:p>
          <a:p>
            <a:pPr algn="ctr"/>
            <a:r>
              <a:rPr lang="en-US" altLang="en-US" b="1" i="1">
                <a:solidFill>
                  <a:srgbClr val="4F91CD"/>
                </a:solidFill>
              </a:rPr>
              <a:t>Policy Research Section</a:t>
            </a:r>
            <a:endParaRPr lang="en-GB" altLang="en-US" b="1" i="1">
              <a:solidFill>
                <a:srgbClr val="4F91CD"/>
              </a:solidFill>
            </a:endParaRPr>
          </a:p>
          <a:p>
            <a:pPr algn="ctr"/>
            <a:r>
              <a:rPr lang="en-US" altLang="en-US" b="1" i="1">
                <a:solidFill>
                  <a:srgbClr val="4F91CD"/>
                </a:solidFill>
              </a:rPr>
              <a:t>Investment Policies Branch </a:t>
            </a:r>
          </a:p>
          <a:p>
            <a:pPr algn="ctr"/>
            <a:r>
              <a:rPr lang="en-GB" altLang="en-US" b="1" i="1">
                <a:solidFill>
                  <a:srgbClr val="4F91CD"/>
                </a:solidFill>
              </a:rPr>
              <a:t>Division on Investment and Enterprise</a:t>
            </a:r>
          </a:p>
          <a:p>
            <a:pPr algn="ctr"/>
            <a:r>
              <a:rPr lang="en-GB" altLang="en-US" b="1" i="1">
                <a:solidFill>
                  <a:srgbClr val="4F91CD"/>
                </a:solidFill>
              </a:rPr>
              <a:t>UNCTAD</a:t>
            </a:r>
            <a:endParaRPr lang="en-US" b="1" i="1">
              <a:solidFill>
                <a:srgbClr val="4F91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POLATI\Desktop\MAISON.jpg"/>
          <p:cNvPicPr>
            <a:picLocks noChangeAspect="1" noChangeArrowheads="1"/>
          </p:cNvPicPr>
          <p:nvPr/>
        </p:nvPicPr>
        <p:blipFill>
          <a:blip r:embed="rId3"/>
          <a:srcRect t="42908" r="51823" b="2"/>
          <a:stretch>
            <a:fillRect/>
          </a:stretch>
        </p:blipFill>
        <p:spPr bwMode="auto">
          <a:xfrm>
            <a:off x="2690813" y="3573463"/>
            <a:ext cx="19462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55650" y="1166813"/>
            <a:ext cx="77041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4F91CD"/>
                </a:solidFill>
              </a:rPr>
              <a:t>IPFSD helps policymakers address today’s investment policy challenges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</a:rPr>
              <a:t>IPFSD: Structure &amp; Components</a:t>
            </a:r>
            <a:endParaRPr lang="en-US" sz="22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4" name="Picture 2" descr="C:\Users\POLATI\Desktop\MAISON.jpg"/>
          <p:cNvPicPr>
            <a:picLocks noChangeAspect="1" noChangeArrowheads="1"/>
          </p:cNvPicPr>
          <p:nvPr/>
        </p:nvPicPr>
        <p:blipFill>
          <a:blip r:embed="rId3"/>
          <a:srcRect l="48268" t="41933"/>
          <a:stretch>
            <a:fillRect/>
          </a:stretch>
        </p:blipFill>
        <p:spPr bwMode="auto">
          <a:xfrm>
            <a:off x="4592638" y="3573463"/>
            <a:ext cx="20891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Users\POLATI\Desktop\MAISON.jpg"/>
          <p:cNvPicPr>
            <a:picLocks noChangeAspect="1" noChangeArrowheads="1"/>
          </p:cNvPicPr>
          <p:nvPr/>
        </p:nvPicPr>
        <p:blipFill>
          <a:blip r:embed="rId4"/>
          <a:srcRect b="57918"/>
          <a:stretch>
            <a:fillRect/>
          </a:stretch>
        </p:blipFill>
        <p:spPr bwMode="auto">
          <a:xfrm>
            <a:off x="2619375" y="1725613"/>
            <a:ext cx="404018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30"/>
          <p:cNvSpPr>
            <a:spLocks noChangeShapeType="1"/>
          </p:cNvSpPr>
          <p:nvPr/>
        </p:nvSpPr>
        <p:spPr bwMode="auto">
          <a:xfrm>
            <a:off x="9145588" y="638175"/>
            <a:ext cx="0" cy="55816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37890" name="Group 43"/>
          <p:cNvGrpSpPr>
            <a:grpSpLocks/>
          </p:cNvGrpSpPr>
          <p:nvPr/>
        </p:nvGrpSpPr>
        <p:grpSpPr bwMode="auto">
          <a:xfrm>
            <a:off x="328613" y="836613"/>
            <a:ext cx="8539162" cy="450850"/>
            <a:chOff x="328613" y="908720"/>
            <a:chExt cx="8539162" cy="450850"/>
          </a:xfrm>
        </p:grpSpPr>
        <p:sp>
          <p:nvSpPr>
            <p:cNvPr id="37937" name="Rectangle 2"/>
            <p:cNvSpPr>
              <a:spLocks noChangeArrowheads="1"/>
            </p:cNvSpPr>
            <p:nvPr/>
          </p:nvSpPr>
          <p:spPr bwMode="auto">
            <a:xfrm>
              <a:off x="514350" y="908720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38" name="Rectangle 28"/>
            <p:cNvSpPr>
              <a:spLocks noChangeArrowheads="1"/>
            </p:cNvSpPr>
            <p:nvPr/>
          </p:nvSpPr>
          <p:spPr bwMode="auto">
            <a:xfrm>
              <a:off x="3691310" y="1038895"/>
              <a:ext cx="41210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…overarching objective of investment policymaking …</a:t>
              </a:r>
            </a:p>
          </p:txBody>
        </p:sp>
        <p:sp>
          <p:nvSpPr>
            <p:cNvPr id="37939" name="Rectangle 29"/>
            <p:cNvSpPr>
              <a:spLocks noChangeArrowheads="1"/>
            </p:cNvSpPr>
            <p:nvPr/>
          </p:nvSpPr>
          <p:spPr bwMode="auto">
            <a:xfrm>
              <a:off x="601662" y="1030958"/>
              <a:ext cx="296222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for sustainable development</a:t>
              </a: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28613" y="1030957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1" name="Group 45"/>
          <p:cNvGrpSpPr>
            <a:grpSpLocks/>
          </p:cNvGrpSpPr>
          <p:nvPr/>
        </p:nvGrpSpPr>
        <p:grpSpPr bwMode="auto">
          <a:xfrm>
            <a:off x="328613" y="1773238"/>
            <a:ext cx="8539162" cy="450850"/>
            <a:chOff x="328613" y="1906281"/>
            <a:chExt cx="8539162" cy="450850"/>
          </a:xfrm>
        </p:grpSpPr>
        <p:sp>
          <p:nvSpPr>
            <p:cNvPr id="37933" name="Rectangle 3"/>
            <p:cNvSpPr>
              <a:spLocks noChangeArrowheads="1"/>
            </p:cNvSpPr>
            <p:nvPr/>
          </p:nvSpPr>
          <p:spPr bwMode="auto">
            <a:xfrm>
              <a:off x="514350" y="1906281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34" name="Rectangle 24"/>
            <p:cNvSpPr>
              <a:spLocks noChangeArrowheads="1"/>
            </p:cNvSpPr>
            <p:nvPr/>
          </p:nvSpPr>
          <p:spPr bwMode="auto">
            <a:xfrm>
              <a:off x="3698939" y="1952318"/>
              <a:ext cx="5152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…involving all stakeholders … standards of public governance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…predictable, efficient and transparent procedures for investors</a:t>
              </a:r>
            </a:p>
          </p:txBody>
        </p:sp>
        <p:sp>
          <p:nvSpPr>
            <p:cNvPr id="37935" name="Rectangle 25"/>
            <p:cNvSpPr>
              <a:spLocks noChangeArrowheads="1"/>
            </p:cNvSpPr>
            <p:nvPr/>
          </p:nvSpPr>
          <p:spPr bwMode="auto">
            <a:xfrm>
              <a:off x="592699" y="2051884"/>
              <a:ext cx="29622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Public governance and institutions</a:t>
              </a: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28613" y="2036456"/>
              <a:ext cx="219075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3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2" name="Group 51"/>
          <p:cNvGrpSpPr>
            <a:grpSpLocks/>
          </p:cNvGrpSpPr>
          <p:nvPr/>
        </p:nvGrpSpPr>
        <p:grpSpPr bwMode="auto">
          <a:xfrm>
            <a:off x="328613" y="4221163"/>
            <a:ext cx="8420100" cy="198437"/>
            <a:chOff x="328613" y="4280124"/>
            <a:chExt cx="8419851" cy="198437"/>
          </a:xfrm>
        </p:grpSpPr>
        <p:sp>
          <p:nvSpPr>
            <p:cNvPr id="37930" name="Rectangle 14"/>
            <p:cNvSpPr>
              <a:spLocks noChangeArrowheads="1"/>
            </p:cNvSpPr>
            <p:nvPr/>
          </p:nvSpPr>
          <p:spPr bwMode="auto">
            <a:xfrm>
              <a:off x="3707904" y="4286474"/>
              <a:ext cx="50405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…adequate protection to established investors … non-discriminatory</a:t>
              </a:r>
            </a:p>
          </p:txBody>
        </p:sp>
        <p:sp>
          <p:nvSpPr>
            <p:cNvPr id="37931" name="Rectangle 15"/>
            <p:cNvSpPr>
              <a:spLocks noChangeArrowheads="1"/>
            </p:cNvSpPr>
            <p:nvPr/>
          </p:nvSpPr>
          <p:spPr bwMode="auto">
            <a:xfrm>
              <a:off x="601662" y="4293096"/>
              <a:ext cx="296222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protection and treatment</a:t>
              </a: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28613" y="4280124"/>
              <a:ext cx="219069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8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3" name="Group 52"/>
          <p:cNvGrpSpPr>
            <a:grpSpLocks/>
          </p:cNvGrpSpPr>
          <p:nvPr/>
        </p:nvGrpSpPr>
        <p:grpSpPr bwMode="auto">
          <a:xfrm>
            <a:off x="328613" y="4581525"/>
            <a:ext cx="8539162" cy="450850"/>
            <a:chOff x="328613" y="4619320"/>
            <a:chExt cx="8539162" cy="450850"/>
          </a:xfrm>
        </p:grpSpPr>
        <p:sp>
          <p:nvSpPr>
            <p:cNvPr id="37926" name="Rectangle 6"/>
            <p:cNvSpPr>
              <a:spLocks noChangeArrowheads="1"/>
            </p:cNvSpPr>
            <p:nvPr/>
          </p:nvSpPr>
          <p:spPr bwMode="auto">
            <a:xfrm>
              <a:off x="514350" y="4619320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27" name="Rectangle 12"/>
            <p:cNvSpPr>
              <a:spLocks noChangeArrowheads="1"/>
            </p:cNvSpPr>
            <p:nvPr/>
          </p:nvSpPr>
          <p:spPr bwMode="auto">
            <a:xfrm>
              <a:off x="3707904" y="4646308"/>
              <a:ext cx="41457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…aligned with sustainable development goals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minimize risk of harmful competition for investment </a:t>
              </a:r>
            </a:p>
          </p:txBody>
        </p:sp>
        <p:sp>
          <p:nvSpPr>
            <p:cNvPr id="37928" name="Rectangle 13"/>
            <p:cNvSpPr>
              <a:spLocks noChangeArrowheads="1"/>
            </p:cNvSpPr>
            <p:nvPr/>
          </p:nvSpPr>
          <p:spPr bwMode="auto">
            <a:xfrm>
              <a:off x="601662" y="4741473"/>
              <a:ext cx="289021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Investment promotion and facilitation </a:t>
              </a: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28613" y="4728858"/>
              <a:ext cx="219075" cy="19843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9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4" name="Group 54"/>
          <p:cNvGrpSpPr>
            <a:grpSpLocks/>
          </p:cNvGrpSpPr>
          <p:nvPr/>
        </p:nvGrpSpPr>
        <p:grpSpPr bwMode="auto">
          <a:xfrm>
            <a:off x="328613" y="5554663"/>
            <a:ext cx="8539162" cy="450850"/>
            <a:chOff x="328613" y="5570438"/>
            <a:chExt cx="8539162" cy="450850"/>
          </a:xfrm>
        </p:grpSpPr>
        <p:sp>
          <p:nvSpPr>
            <p:cNvPr id="37922" name="Rectangle 7"/>
            <p:cNvSpPr>
              <a:spLocks noChangeArrowheads="1"/>
            </p:cNvSpPr>
            <p:nvPr/>
          </p:nvSpPr>
          <p:spPr bwMode="auto">
            <a:xfrm>
              <a:off x="514350" y="5570438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23" name="Rectangle 8"/>
            <p:cNvSpPr>
              <a:spLocks noChangeArrowheads="1"/>
            </p:cNvSpPr>
            <p:nvPr/>
          </p:nvSpPr>
          <p:spPr bwMode="auto">
            <a:xfrm>
              <a:off x="3691309" y="5624413"/>
              <a:ext cx="50571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…address shared investment-for-development challenges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avoid investment protectionism</a:t>
              </a:r>
            </a:p>
          </p:txBody>
        </p:sp>
        <p:sp>
          <p:nvSpPr>
            <p:cNvPr id="37924" name="Rectangle 9"/>
            <p:cNvSpPr>
              <a:spLocks noChangeArrowheads="1"/>
            </p:cNvSpPr>
            <p:nvPr/>
          </p:nvSpPr>
          <p:spPr bwMode="auto">
            <a:xfrm>
              <a:off x="601663" y="5710235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International cooperation </a:t>
              </a: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28613" y="5689500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11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5" name="Group 44"/>
          <p:cNvGrpSpPr>
            <a:grpSpLocks/>
          </p:cNvGrpSpPr>
          <p:nvPr/>
        </p:nvGrpSpPr>
        <p:grpSpPr bwMode="auto">
          <a:xfrm>
            <a:off x="328613" y="1330325"/>
            <a:ext cx="8523287" cy="369888"/>
            <a:chOff x="328613" y="1422936"/>
            <a:chExt cx="8522568" cy="369332"/>
          </a:xfrm>
        </p:grpSpPr>
        <p:sp>
          <p:nvSpPr>
            <p:cNvPr id="37919" name="Rectangle 26"/>
            <p:cNvSpPr>
              <a:spLocks noChangeArrowheads="1"/>
            </p:cNvSpPr>
            <p:nvPr/>
          </p:nvSpPr>
          <p:spPr bwMode="auto">
            <a:xfrm>
              <a:off x="3691310" y="1422936"/>
              <a:ext cx="51598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…grounded in a country’s overall development strategy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coherent and synergetic …</a:t>
              </a:r>
            </a:p>
          </p:txBody>
        </p:sp>
        <p:sp>
          <p:nvSpPr>
            <p:cNvPr id="37920" name="Rectangle 27"/>
            <p:cNvSpPr>
              <a:spLocks noChangeArrowheads="1"/>
            </p:cNvSpPr>
            <p:nvPr/>
          </p:nvSpPr>
          <p:spPr bwMode="auto">
            <a:xfrm>
              <a:off x="601663" y="1518123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Policy coherence</a:t>
              </a: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28613" y="1510118"/>
              <a:ext cx="219057" cy="19813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2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6" name="Group 47"/>
          <p:cNvGrpSpPr>
            <a:grpSpLocks/>
          </p:cNvGrpSpPr>
          <p:nvPr/>
        </p:nvGrpSpPr>
        <p:grpSpPr bwMode="auto">
          <a:xfrm>
            <a:off x="328613" y="2376488"/>
            <a:ext cx="8523287" cy="198437"/>
            <a:chOff x="328613" y="2502653"/>
            <a:chExt cx="8522568" cy="198438"/>
          </a:xfrm>
        </p:grpSpPr>
        <p:sp>
          <p:nvSpPr>
            <p:cNvPr id="37916" name="Rectangle 22"/>
            <p:cNvSpPr>
              <a:spLocks noChangeArrowheads="1"/>
            </p:cNvSpPr>
            <p:nvPr/>
          </p:nvSpPr>
          <p:spPr bwMode="auto">
            <a:xfrm>
              <a:off x="3707905" y="2510591"/>
              <a:ext cx="51432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…regular reviews for effectiveness and relevance …</a:t>
              </a:r>
            </a:p>
          </p:txBody>
        </p:sp>
        <p:sp>
          <p:nvSpPr>
            <p:cNvPr id="37917" name="Rectangle 23"/>
            <p:cNvSpPr>
              <a:spLocks noChangeArrowheads="1"/>
            </p:cNvSpPr>
            <p:nvPr/>
          </p:nvSpPr>
          <p:spPr bwMode="auto">
            <a:xfrm>
              <a:off x="601663" y="2510591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Dynamic policymaking </a:t>
              </a: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8613" y="2502653"/>
              <a:ext cx="219057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4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7" name="Group 50"/>
          <p:cNvGrpSpPr>
            <a:grpSpLocks/>
          </p:cNvGrpSpPr>
          <p:nvPr/>
        </p:nvGrpSpPr>
        <p:grpSpPr bwMode="auto">
          <a:xfrm>
            <a:off x="328613" y="2708275"/>
            <a:ext cx="8539162" cy="450850"/>
            <a:chOff x="328613" y="2827561"/>
            <a:chExt cx="8539162" cy="450850"/>
          </a:xfrm>
        </p:grpSpPr>
        <p:sp>
          <p:nvSpPr>
            <p:cNvPr id="37912" name="Rectangle 4"/>
            <p:cNvSpPr>
              <a:spLocks noChangeArrowheads="1"/>
            </p:cNvSpPr>
            <p:nvPr/>
          </p:nvSpPr>
          <p:spPr bwMode="auto">
            <a:xfrm>
              <a:off x="514350" y="2827561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13" name="Rectangle 20"/>
            <p:cNvSpPr>
              <a:spLocks noChangeArrowheads="1"/>
            </p:cNvSpPr>
            <p:nvPr/>
          </p:nvSpPr>
          <p:spPr bwMode="auto">
            <a:xfrm>
              <a:off x="3707904" y="2869265"/>
              <a:ext cx="51432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…setting out rights and obligations of States and investors in the interest of development</a:t>
              </a:r>
            </a:p>
          </p:txBody>
        </p:sp>
        <p:sp>
          <p:nvSpPr>
            <p:cNvPr id="37914" name="Rectangle 21"/>
            <p:cNvSpPr>
              <a:spLocks noChangeArrowheads="1"/>
            </p:cNvSpPr>
            <p:nvPr/>
          </p:nvSpPr>
          <p:spPr bwMode="auto">
            <a:xfrm>
              <a:off x="590776" y="2956302"/>
              <a:ext cx="28182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Balanced rights and obligations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8613" y="2954561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5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8" name="Group 48"/>
          <p:cNvGrpSpPr>
            <a:grpSpLocks/>
          </p:cNvGrpSpPr>
          <p:nvPr/>
        </p:nvGrpSpPr>
        <p:grpSpPr bwMode="auto">
          <a:xfrm>
            <a:off x="328613" y="3217863"/>
            <a:ext cx="8523287" cy="369887"/>
            <a:chOff x="328613" y="3315042"/>
            <a:chExt cx="8522567" cy="369332"/>
          </a:xfrm>
        </p:grpSpPr>
        <p:sp>
          <p:nvSpPr>
            <p:cNvPr id="37909" name="Rectangle 18"/>
            <p:cNvSpPr>
              <a:spLocks noChangeArrowheads="1"/>
            </p:cNvSpPr>
            <p:nvPr/>
          </p:nvSpPr>
          <p:spPr bwMode="auto">
            <a:xfrm>
              <a:off x="3707904" y="3315042"/>
              <a:ext cx="51432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 the interest of the public good and to minimize potential negative effects</a:t>
              </a:r>
            </a:p>
          </p:txBody>
        </p:sp>
        <p:sp>
          <p:nvSpPr>
            <p:cNvPr id="37910" name="Rectangle 19"/>
            <p:cNvSpPr>
              <a:spLocks noChangeArrowheads="1"/>
            </p:cNvSpPr>
            <p:nvPr/>
          </p:nvSpPr>
          <p:spPr bwMode="auto">
            <a:xfrm>
              <a:off x="601663" y="3403824"/>
              <a:ext cx="18462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Right to regulate</a:t>
              </a: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28613" y="3395883"/>
              <a:ext cx="219056" cy="1981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6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99" name="Group 49"/>
          <p:cNvGrpSpPr>
            <a:grpSpLocks/>
          </p:cNvGrpSpPr>
          <p:nvPr/>
        </p:nvGrpSpPr>
        <p:grpSpPr bwMode="auto">
          <a:xfrm>
            <a:off x="328613" y="3644900"/>
            <a:ext cx="8539162" cy="450850"/>
            <a:chOff x="328613" y="3714974"/>
            <a:chExt cx="8539162" cy="450850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514350" y="3714974"/>
              <a:ext cx="8353425" cy="450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37906" name="Rectangle 16"/>
            <p:cNvSpPr>
              <a:spLocks noChangeArrowheads="1"/>
            </p:cNvSpPr>
            <p:nvPr/>
          </p:nvSpPr>
          <p:spPr bwMode="auto">
            <a:xfrm>
              <a:off x="3707905" y="3717032"/>
              <a:ext cx="38164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…in line with development strategy</a:t>
              </a:r>
            </a:p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 … open, stable and predictable entry conditions …</a:t>
              </a:r>
            </a:p>
          </p:txBody>
        </p:sp>
        <p:sp>
          <p:nvSpPr>
            <p:cNvPr id="37907" name="Rectangle 17"/>
            <p:cNvSpPr>
              <a:spLocks noChangeArrowheads="1"/>
            </p:cNvSpPr>
            <p:nvPr/>
          </p:nvSpPr>
          <p:spPr bwMode="auto">
            <a:xfrm>
              <a:off x="601663" y="3829274"/>
              <a:ext cx="184626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Openness to investment</a:t>
              </a: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28613" y="3822924"/>
              <a:ext cx="219075" cy="1984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7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900" name="Group 53"/>
          <p:cNvGrpSpPr>
            <a:grpSpLocks/>
          </p:cNvGrpSpPr>
          <p:nvPr/>
        </p:nvGrpSpPr>
        <p:grpSpPr bwMode="auto">
          <a:xfrm>
            <a:off x="328613" y="5122863"/>
            <a:ext cx="8523287" cy="369887"/>
            <a:chOff x="328613" y="5123285"/>
            <a:chExt cx="8522567" cy="369332"/>
          </a:xfrm>
        </p:grpSpPr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3691309" y="5123285"/>
              <a:ext cx="51598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Font typeface="Symbol" pitchFamily="18" charset="2"/>
                <a:buChar char=""/>
                <a:tabLst>
                  <a:tab pos="127000" algn="l"/>
                </a:tabLst>
              </a:pPr>
              <a:r>
                <a:rPr lang="en-GB" altLang="zh-CN" sz="1200">
                  <a:ea typeface="SimSun" pitchFamily="2" charset="-122"/>
                </a:rPr>
                <a:t>…promote adoption of and compliance with best international practices of CSR …</a:t>
              </a:r>
            </a:p>
          </p:txBody>
        </p:sp>
        <p:sp>
          <p:nvSpPr>
            <p:cNvPr id="37903" name="Rectangle 11"/>
            <p:cNvSpPr>
              <a:spLocks noChangeArrowheads="1"/>
            </p:cNvSpPr>
            <p:nvPr/>
          </p:nvSpPr>
          <p:spPr bwMode="auto">
            <a:xfrm>
              <a:off x="590777" y="5201985"/>
              <a:ext cx="317824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200" b="1" i="1">
                  <a:ea typeface="SimSun" pitchFamily="2" charset="-122"/>
                </a:rPr>
                <a:t>Corporate governance and responsibility 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28613" y="5193030"/>
              <a:ext cx="219056" cy="19813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fr-CH" sz="900">
                  <a:latin typeface="Arial" pitchFamily="34" charset="0"/>
                  <a:cs typeface="Arial" pitchFamily="34" charset="0"/>
                </a:rPr>
                <a:t>10</a:t>
              </a:r>
              <a:endParaRPr lang="en-US" sz="9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01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b="1">
                <a:solidFill>
                  <a:srgbClr val="4F91CD"/>
                </a:solidFill>
              </a:rPr>
              <a:t>IPFSD: Core Principles for Investment Policymaking</a:t>
            </a:r>
            <a:endParaRPr lang="en-US" sz="24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b="1">
                <a:solidFill>
                  <a:srgbClr val="4F91CD"/>
                </a:solidFill>
              </a:rPr>
              <a:t>National Investment Policymaking: the Challenges</a:t>
            </a:r>
            <a:endParaRPr lang="en-US" sz="24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1341438"/>
            <a:ext cx="8985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4"/>
          <p:cNvGrpSpPr>
            <a:grpSpLocks/>
          </p:cNvGrpSpPr>
          <p:nvPr/>
        </p:nvGrpSpPr>
        <p:grpSpPr bwMode="auto">
          <a:xfrm>
            <a:off x="250825" y="1125538"/>
            <a:ext cx="8539163" cy="4362450"/>
            <a:chOff x="209550" y="972475"/>
            <a:chExt cx="8538914" cy="1221103"/>
          </a:xfrm>
        </p:grpSpPr>
        <p:sp>
          <p:nvSpPr>
            <p:cNvPr id="41987" name="Rectangle 9"/>
            <p:cNvSpPr>
              <a:spLocks noChangeArrowheads="1"/>
            </p:cNvSpPr>
            <p:nvPr/>
          </p:nvSpPr>
          <p:spPr bwMode="auto">
            <a:xfrm>
              <a:off x="419100" y="980728"/>
              <a:ext cx="2028825" cy="12128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41988" name="Rectangle 14"/>
            <p:cNvSpPr>
              <a:spLocks noChangeArrowheads="1"/>
            </p:cNvSpPr>
            <p:nvPr/>
          </p:nvSpPr>
          <p:spPr bwMode="auto">
            <a:xfrm>
              <a:off x="2443097" y="972475"/>
              <a:ext cx="6305367" cy="1126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endParaRPr lang="en-GB" altLang="zh-CN" sz="2000">
                <a:ea typeface="SimSun" pitchFamily="2" charset="-122"/>
              </a:endParaRP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 sz="2000">
                  <a:ea typeface="SimSun" pitchFamily="2" charset="-122"/>
                </a:rPr>
                <a:t>Section on </a:t>
              </a:r>
              <a:r>
                <a:rPr lang="en-GB" altLang="zh-CN" sz="2000" i="1">
                  <a:ea typeface="SimSun" pitchFamily="2" charset="-122"/>
                </a:rPr>
                <a:t>strategic investment priorities</a:t>
              </a:r>
              <a:r>
                <a:rPr lang="en-GB" altLang="zh-CN" sz="2000">
                  <a:ea typeface="SimSun" pitchFamily="2" charset="-122"/>
                </a:rPr>
                <a:t> and investment policy coherence for </a:t>
              </a:r>
              <a:r>
                <a:rPr lang="en-GB" altLang="zh-CN" sz="2000" i="1">
                  <a:ea typeface="SimSun" pitchFamily="2" charset="-122"/>
                </a:rPr>
                <a:t>productive capacity building</a:t>
              </a:r>
              <a:r>
                <a:rPr lang="en-GB" altLang="zh-CN" sz="2000">
                  <a:ea typeface="SimSun" pitchFamily="2" charset="-122"/>
                </a:rPr>
                <a:t>, including sub-sections on investment and: Human resource development, Infrastructure (including section on PPPs), Technology, Enterprise development</a:t>
              </a:r>
              <a:endParaRPr lang="en-US" altLang="zh-CN" sz="2000">
                <a:ea typeface="SimSun" pitchFamily="2" charset="-122"/>
              </a:endParaRP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 sz="2000">
                  <a:ea typeface="SimSun" pitchFamily="2" charset="-122"/>
                </a:rPr>
                <a:t>Attention to investment policy options for the </a:t>
              </a:r>
              <a:r>
                <a:rPr lang="en-GB" altLang="zh-CN" sz="2000" i="1">
                  <a:ea typeface="SimSun" pitchFamily="2" charset="-122"/>
                </a:rPr>
                <a:t>protection of sensitive industries</a:t>
              </a:r>
              <a:r>
                <a:rPr lang="en-GB" altLang="zh-CN" sz="2000">
                  <a:ea typeface="SimSun" pitchFamily="2" charset="-122"/>
                </a:rPr>
                <a:t> </a:t>
              </a: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 sz="2000">
                  <a:ea typeface="SimSun" pitchFamily="2" charset="-122"/>
                </a:rPr>
                <a:t>Sections on other policy areas geared towards overall sustainable development objectives to ensure </a:t>
              </a:r>
              <a:r>
                <a:rPr lang="en-GB" altLang="zh-CN" sz="2000" i="1">
                  <a:ea typeface="SimSun" pitchFamily="2" charset="-122"/>
                </a:rPr>
                <a:t>coherence</a:t>
              </a:r>
              <a:r>
                <a:rPr lang="en-GB" altLang="zh-CN" sz="2000">
                  <a:ea typeface="SimSun" pitchFamily="2" charset="-122"/>
                </a:rPr>
                <a:t> with investment policy</a:t>
              </a:r>
            </a:p>
          </p:txBody>
        </p:sp>
        <p:sp>
          <p:nvSpPr>
            <p:cNvPr id="41989" name="Rectangle 15"/>
            <p:cNvSpPr>
              <a:spLocks noChangeArrowheads="1"/>
            </p:cNvSpPr>
            <p:nvPr/>
          </p:nvSpPr>
          <p:spPr bwMode="auto">
            <a:xfrm>
              <a:off x="541328" y="1084022"/>
              <a:ext cx="1806522" cy="273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600" b="1" i="1">
                  <a:ea typeface="SimSun" pitchFamily="2" charset="-122"/>
                </a:rPr>
                <a:t>Integrating investment policy in development strategy</a:t>
              </a: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209550" y="983584"/>
              <a:ext cx="266692" cy="25550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FF9900">
                  <a:alpha val="74998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fr-CH" sz="1200">
                  <a:latin typeface="Arial" pitchFamily="34" charset="0"/>
                  <a:cs typeface="Arial" pitchFamily="34" charset="0"/>
                </a:rPr>
                <a:t>1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684213" y="115888"/>
            <a:ext cx="782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rgbClr val="4F91CD"/>
                </a:solidFill>
              </a:rPr>
              <a:t>National Investment Policymaking: IPFSD’s Features</a:t>
            </a:r>
            <a:endParaRPr lang="en-US" sz="2400" b="1">
              <a:solidFill>
                <a:srgbClr val="4F91C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algn="ctr"/>
            <a:r>
              <a:rPr lang="en-GB" sz="2400" smtClean="0"/>
              <a:t>National Investment Policymaking: IPFSD’s Features</a:t>
            </a:r>
            <a:endParaRPr lang="en-US" sz="2400" smtClean="0"/>
          </a:p>
        </p:txBody>
      </p:sp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107950" y="1052513"/>
            <a:ext cx="8537575" cy="4830762"/>
            <a:chOff x="209550" y="2547123"/>
            <a:chExt cx="8537433" cy="2645890"/>
          </a:xfrm>
        </p:grpSpPr>
        <p:sp>
          <p:nvSpPr>
            <p:cNvPr id="43011" name="Rectangle 8"/>
            <p:cNvSpPr>
              <a:spLocks noChangeArrowheads="1"/>
            </p:cNvSpPr>
            <p:nvPr/>
          </p:nvSpPr>
          <p:spPr bwMode="auto">
            <a:xfrm>
              <a:off x="419100" y="2564904"/>
              <a:ext cx="2028825" cy="219075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43012" name="Rectangle 12"/>
            <p:cNvSpPr>
              <a:spLocks noChangeArrowheads="1"/>
            </p:cNvSpPr>
            <p:nvPr/>
          </p:nvSpPr>
          <p:spPr bwMode="auto">
            <a:xfrm>
              <a:off x="2441538" y="2547993"/>
              <a:ext cx="6305445" cy="2645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>
                  <a:ea typeface="SimSun" pitchFamily="2" charset="-122"/>
                </a:rPr>
                <a:t>Specific guidelines for the design of investment-specific policies and regulations, including not only establishment and operations, treatment and protection of investments, and investment promotion and facilitation, but also </a:t>
              </a:r>
              <a:r>
                <a:rPr lang="en-GB" altLang="zh-CN" i="1">
                  <a:ea typeface="SimSun" pitchFamily="2" charset="-122"/>
                </a:rPr>
                <a:t>investor responsibilities</a:t>
              </a:r>
              <a:r>
                <a:rPr lang="en-GB" altLang="zh-CN">
                  <a:ea typeface="SimSun" pitchFamily="2" charset="-122"/>
                </a:rPr>
                <a:t> </a:t>
              </a: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>
                  <a:ea typeface="SimSun" pitchFamily="2" charset="-122"/>
                </a:rPr>
                <a:t>Guidance on the encouragement of responsible investment and on guaranteeing compliance with </a:t>
              </a:r>
              <a:r>
                <a:rPr lang="en-GB" altLang="zh-CN" i="1">
                  <a:ea typeface="SimSun" pitchFamily="2" charset="-122"/>
                </a:rPr>
                <a:t>international core standards</a:t>
              </a: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>
                  <a:ea typeface="SimSun" pitchFamily="2" charset="-122"/>
                </a:rPr>
                <a:t>Guidance on investment promotion and use of </a:t>
              </a:r>
              <a:r>
                <a:rPr lang="en-GB" altLang="zh-CN" i="1">
                  <a:ea typeface="SimSun" pitchFamily="2" charset="-122"/>
                </a:rPr>
                <a:t>incentives in the interest of inclusive and sustainable development</a:t>
              </a: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>
                  <a:ea typeface="SimSun" pitchFamily="2" charset="-122"/>
                </a:rPr>
                <a:t>Specific guidelines aimed at </a:t>
              </a:r>
              <a:r>
                <a:rPr lang="en-GB" altLang="zh-CN" i="1">
                  <a:ea typeface="SimSun" pitchFamily="2" charset="-122"/>
                </a:rPr>
                <a:t>minimizing potential negative effects of investment</a:t>
              </a:r>
              <a:r>
                <a:rPr lang="en-GB" altLang="zh-CN">
                  <a:ea typeface="SimSun" pitchFamily="2" charset="-122"/>
                </a:rPr>
                <a:t>, such as tax avoidance, anti-competitive behaviour, core labour standards, environmental impact</a:t>
              </a:r>
              <a:endParaRPr lang="en-US" altLang="zh-CN">
                <a:ea typeface="SimSun" pitchFamily="2" charset="-122"/>
              </a:endParaRP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>
                  <a:ea typeface="SimSun" pitchFamily="2" charset="-122"/>
                </a:rPr>
                <a:t>A sub-section on access to land, incorporating the </a:t>
              </a:r>
              <a:r>
                <a:rPr lang="en-GB" altLang="zh-CN" i="1">
                  <a:ea typeface="SimSun" pitchFamily="2" charset="-122"/>
                </a:rPr>
                <a:t>Principles for Responsible Agricultural Investment</a:t>
              </a:r>
              <a:r>
                <a:rPr lang="en-GB" altLang="zh-CN">
                  <a:ea typeface="SimSun" pitchFamily="2" charset="-122"/>
                </a:rPr>
                <a:t> (PRAI)</a:t>
              </a:r>
            </a:p>
          </p:txBody>
        </p:sp>
        <p:sp>
          <p:nvSpPr>
            <p:cNvPr id="43013" name="Rectangle 13"/>
            <p:cNvSpPr>
              <a:spLocks noChangeArrowheads="1"/>
            </p:cNvSpPr>
            <p:nvPr/>
          </p:nvSpPr>
          <p:spPr bwMode="auto">
            <a:xfrm>
              <a:off x="541332" y="2683635"/>
              <a:ext cx="1933543" cy="66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altLang="zh-CN" sz="1600" b="1" i="1">
                  <a:ea typeface="SimSun" pitchFamily="2" charset="-122"/>
                </a:rPr>
                <a:t>Incorporating sustainable development objectives in investment policy</a:t>
              </a: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209550" y="2547123"/>
              <a:ext cx="266696" cy="2538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FF9900">
                  <a:alpha val="74998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fr-CH" sz="1200">
                  <a:latin typeface="Arial" pitchFamily="34" charset="0"/>
                  <a:cs typeface="Arial" pitchFamily="34" charset="0"/>
                </a:rPr>
                <a:t>2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6"/>
          <p:cNvGrpSpPr>
            <a:grpSpLocks/>
          </p:cNvGrpSpPr>
          <p:nvPr/>
        </p:nvGrpSpPr>
        <p:grpSpPr bwMode="auto">
          <a:xfrm>
            <a:off x="250825" y="1557338"/>
            <a:ext cx="8394700" cy="4105275"/>
            <a:chOff x="209550" y="4990316"/>
            <a:chExt cx="8394898" cy="1174988"/>
          </a:xfrm>
        </p:grpSpPr>
        <p:sp>
          <p:nvSpPr>
            <p:cNvPr id="44035" name="Rectangle 7"/>
            <p:cNvSpPr>
              <a:spLocks noChangeArrowheads="1"/>
            </p:cNvSpPr>
            <p:nvPr/>
          </p:nvSpPr>
          <p:spPr bwMode="auto">
            <a:xfrm>
              <a:off x="419100" y="5013176"/>
              <a:ext cx="2028825" cy="1152128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7999"/>
                  </a:srgbClr>
                </a:gs>
                <a:gs pos="100000">
                  <a:srgbClr val="ABD5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/>
            </a:p>
          </p:txBody>
        </p:sp>
        <p:sp>
          <p:nvSpPr>
            <p:cNvPr id="44036" name="Rectangle 10"/>
            <p:cNvSpPr>
              <a:spLocks noChangeArrowheads="1"/>
            </p:cNvSpPr>
            <p:nvPr/>
          </p:nvSpPr>
          <p:spPr bwMode="auto">
            <a:xfrm>
              <a:off x="2443215" y="5165701"/>
              <a:ext cx="6161233" cy="637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 sz="2000">
                  <a:ea typeface="SimSun" pitchFamily="2" charset="-122"/>
                </a:rPr>
                <a:t>Section on investment policy effectiveness, including guidance on </a:t>
              </a:r>
              <a:r>
                <a:rPr lang="en-GB" altLang="zh-CN" sz="2000" i="1">
                  <a:ea typeface="SimSun" pitchFamily="2" charset="-122"/>
                </a:rPr>
                <a:t>public governance and institutional capacity-building</a:t>
              </a:r>
              <a:endParaRPr lang="en-US" altLang="zh-CN" sz="2000" i="1">
                <a:ea typeface="SimSun" pitchFamily="2" charset="-122"/>
              </a:endParaRPr>
            </a:p>
            <a:p>
              <a:pPr marL="180975" indent="-180975">
                <a:lnSpc>
                  <a:spcPct val="9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0CC66"/>
                </a:buClr>
                <a:buFont typeface="Wingdings" pitchFamily="2" charset="2"/>
                <a:buChar char="§"/>
              </a:pPr>
              <a:r>
                <a:rPr lang="en-GB" altLang="zh-CN" sz="2000">
                  <a:ea typeface="SimSun" pitchFamily="2" charset="-122"/>
                </a:rPr>
                <a:t>Guidance on the </a:t>
              </a:r>
              <a:r>
                <a:rPr lang="en-GB" altLang="zh-CN" sz="2000" i="1">
                  <a:ea typeface="SimSun" pitchFamily="2" charset="-122"/>
                </a:rPr>
                <a:t>measurement of policy effectiveness</a:t>
              </a:r>
              <a:r>
                <a:rPr lang="en-GB" altLang="zh-CN" sz="2000">
                  <a:ea typeface="SimSun" pitchFamily="2" charset="-122"/>
                </a:rPr>
                <a:t>, with reference to quantitative investment impact indicators and UNCTAD tools (FDI Attraction and Contribution Indices)</a:t>
              </a:r>
            </a:p>
          </p:txBody>
        </p:sp>
        <p:sp>
          <p:nvSpPr>
            <p:cNvPr id="44037" name="Rectangle 11"/>
            <p:cNvSpPr>
              <a:spLocks noChangeArrowheads="1"/>
            </p:cNvSpPr>
            <p:nvPr/>
          </p:nvSpPr>
          <p:spPr bwMode="auto">
            <a:xfrm>
              <a:off x="533408" y="5102090"/>
              <a:ext cx="1933620" cy="48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altLang="zh-CN" sz="1600" b="1" i="1">
                <a:ea typeface="SimSun" pitchFamily="2" charset="-122"/>
              </a:endParaRPr>
            </a:p>
            <a:p>
              <a:endParaRPr lang="en-GB" altLang="zh-CN" sz="1600" b="1" i="1">
                <a:ea typeface="SimSun" pitchFamily="2" charset="-122"/>
              </a:endParaRPr>
            </a:p>
            <a:p>
              <a:endParaRPr lang="en-GB" altLang="zh-CN" sz="1600" b="1" i="1">
                <a:ea typeface="SimSun" pitchFamily="2" charset="-122"/>
              </a:endParaRPr>
            </a:p>
            <a:p>
              <a:r>
                <a:rPr lang="en-GB" altLang="zh-CN" sz="1600" b="1" i="1">
                  <a:ea typeface="SimSun" pitchFamily="2" charset="-122"/>
                </a:rPr>
                <a:t>Ensuring investment policy relevance and effectiveness</a:t>
              </a: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209550" y="4990316"/>
              <a:ext cx="266706" cy="25580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66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FF9900">
                  <a:alpha val="74998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fr-CH" sz="1200">
                  <a:latin typeface="Arial" pitchFamily="34" charset="0"/>
                  <a:cs typeface="Arial" pitchFamily="34" charset="0"/>
                </a:rPr>
                <a:t>3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034" name="Rectangle 7"/>
          <p:cNvSpPr>
            <a:spLocks noChangeArrowheads="1"/>
          </p:cNvSpPr>
          <p:nvPr/>
        </p:nvSpPr>
        <p:spPr bwMode="auto">
          <a:xfrm>
            <a:off x="738188" y="115888"/>
            <a:ext cx="782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rgbClr val="4F91CD"/>
                </a:solidFill>
              </a:rPr>
              <a:t>National Investment Policymaking: IPFSD’s Features</a:t>
            </a:r>
            <a:endParaRPr lang="en-US" sz="2400" b="1">
              <a:solidFill>
                <a:srgbClr val="4F91C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836613"/>
            <a:ext cx="64817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b="1">
                <a:solidFill>
                  <a:srgbClr val="4F91CD"/>
                </a:solidFill>
              </a:rPr>
              <a:t>National Investment Policymaking in the IPFSD: How It Works</a:t>
            </a:r>
            <a:endParaRPr lang="en-US" sz="24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9525" y="3935413"/>
            <a:ext cx="9134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UNCTAD </a:t>
            </a:r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websites</a:t>
            </a:r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www.unctad.org/diae</a:t>
            </a:r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4"/>
              </a:rPr>
              <a:t>www.unctad.org/wir</a:t>
            </a:r>
            <a:endParaRPr lang="fr-CH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r-CH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5"/>
              </a:rPr>
              <a:t>www.unctad.org/fdistatistics</a:t>
            </a:r>
            <a:endParaRPr lang="en-GB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9525" y="3213100"/>
            <a:ext cx="913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The Investment Policy Hub:</a:t>
            </a:r>
          </a:p>
          <a:p>
            <a:pPr algn="ctr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  <a:hlinkClick r:id="rId6"/>
              </a:rPr>
              <a:t>http://investmentpolicyhub.org</a:t>
            </a:r>
            <a:endParaRPr lang="en-US" sz="16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3665538" y="5373688"/>
            <a:ext cx="1838325" cy="395287"/>
            <a:chOff x="2861028" y="4909512"/>
            <a:chExt cx="1837167" cy="395085"/>
          </a:xfrm>
        </p:grpSpPr>
        <p:pic>
          <p:nvPicPr>
            <p:cNvPr id="47109" name="Picture 5" descr="twitter-bird-blue-on-white.png"/>
            <p:cNvPicPr>
              <a:picLocks noChangeAspect="1"/>
            </p:cNvPicPr>
            <p:nvPr/>
          </p:nvPicPr>
          <p:blipFill>
            <a:blip r:embed="rId7"/>
            <a:srcRect l="16994" t="21568" r="18301" b="19608"/>
            <a:stretch>
              <a:fillRect/>
            </a:stretch>
          </p:blipFill>
          <p:spPr bwMode="auto">
            <a:xfrm>
              <a:off x="2861028" y="4923597"/>
              <a:ext cx="419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TextBox 4"/>
            <p:cNvSpPr txBox="1">
              <a:spLocks noChangeArrowheads="1"/>
            </p:cNvSpPr>
            <p:nvPr/>
          </p:nvSpPr>
          <p:spPr bwMode="auto">
            <a:xfrm>
              <a:off x="3212161" y="4909512"/>
              <a:ext cx="14860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002060"/>
                  </a:solidFill>
                  <a:ea typeface="Arial Unicode MS" pitchFamily="34" charset="-128"/>
                  <a:cs typeface="Arial Unicode MS" pitchFamily="34" charset="-128"/>
                </a:rPr>
                <a:t>@unctadwif</a:t>
              </a:r>
            </a:p>
          </p:txBody>
        </p:sp>
      </p:grp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9525" y="1628775"/>
            <a:ext cx="913447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5400" b="1" i="1">
                <a:solidFill>
                  <a:srgbClr val="4F91CD"/>
                </a:solidFill>
                <a:latin typeface="Ariel"/>
                <a:ea typeface="Ariel"/>
                <a:cs typeface="Arial Unicode MS" pitchFamily="34" charset="-128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ChangeArrowheads="1"/>
          </p:cNvSpPr>
          <p:nvPr/>
        </p:nvSpPr>
        <p:spPr bwMode="auto">
          <a:xfrm>
            <a:off x="0" y="260350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UNCTAD’s IPFSD: Why Now? Context</a:t>
            </a:r>
          </a:p>
        </p:txBody>
      </p:sp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250825" y="1054100"/>
            <a:ext cx="87137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Evolving global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investment landscape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for a new investment-development paradigm/path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solidFill>
                <a:srgbClr val="4F91CD"/>
              </a:solidFill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Imperative for mainstreaming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sustainable development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into the investment policy core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Investment policy making at a crossroads:</a:t>
            </a:r>
            <a:r>
              <a:rPr lang="en-GB"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at times of reflection, review and revision  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Challenges of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systemic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flaws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, issues of policy coherence, synergy and effectiveness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525" y="5300663"/>
            <a:ext cx="9134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i="1">
                <a:solidFill>
                  <a:srgbClr val="4F91CD"/>
                </a:solidFill>
                <a:ea typeface="Gulim" pitchFamily="34" charset="-127"/>
              </a:rPr>
              <a:t>Need guidelines and tools</a:t>
            </a:r>
            <a:endParaRPr lang="en-GB" sz="2400" b="1" i="1">
              <a:solidFill>
                <a:srgbClr val="4F91CD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42543" y="4653136"/>
            <a:ext cx="1080120" cy="576089"/>
          </a:xfrm>
          <a:prstGeom prst="downArrow">
            <a:avLst/>
          </a:prstGeom>
          <a:solidFill>
            <a:srgbClr val="4F91CD"/>
          </a:solidFill>
          <a:ln>
            <a:solidFill>
              <a:srgbClr val="CDB8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316912" cy="669925"/>
          </a:xfrm>
        </p:spPr>
        <p:txBody>
          <a:bodyPr lIns="0" tIns="0" rIns="0" bIns="0" anchor="t">
            <a:spAutoFit/>
          </a:bodyPr>
          <a:lstStyle/>
          <a:p>
            <a:pPr algn="ctr"/>
            <a:r>
              <a:rPr lang="en-GB" sz="2200" smtClean="0">
                <a:latin typeface="Arial" charset="0"/>
              </a:rPr>
              <a:t>2011 FDI Inflows: </a:t>
            </a:r>
            <a:br>
              <a:rPr lang="en-GB" sz="2200" smtClean="0">
                <a:latin typeface="Arial" charset="0"/>
              </a:rPr>
            </a:br>
            <a:r>
              <a:rPr lang="en-GB" sz="2200" smtClean="0">
                <a:latin typeface="Arial" charset="0"/>
              </a:rPr>
              <a:t>Up across all major economic groupings</a:t>
            </a:r>
            <a:r>
              <a:rPr lang="en-GB" sz="2000" b="0" smtClean="0">
                <a:latin typeface="Arial" charset="0"/>
              </a:rPr>
              <a:t> </a:t>
            </a:r>
            <a:endParaRPr lang="en-US" sz="2000" b="0" smtClean="0">
              <a:latin typeface="Arial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5230813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ea typeface="Arial Unicode MS" pitchFamily="34" charset="-128"/>
                <a:cs typeface="Arial Unicode MS" pitchFamily="34" charset="-128"/>
              </a:rPr>
              <a:t>FDI inflows by group of economies, 1990–2011</a:t>
            </a: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(Billions of dollars)</a:t>
            </a:r>
          </a:p>
        </p:txBody>
      </p:sp>
      <p:sp>
        <p:nvSpPr>
          <p:cNvPr id="21507" name="AutoShape 4"/>
          <p:cNvSpPr>
            <a:spLocks/>
          </p:cNvSpPr>
          <p:nvPr/>
        </p:nvSpPr>
        <p:spPr bwMode="auto">
          <a:xfrm>
            <a:off x="8343900" y="4191000"/>
            <a:ext cx="114300" cy="942975"/>
          </a:xfrm>
          <a:prstGeom prst="rightBrace">
            <a:avLst>
              <a:gd name="adj1" fmla="val 6875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buFontTx/>
              <a:buChar char="•"/>
            </a:pPr>
            <a:endParaRPr lang="en-GB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8486775" y="4498975"/>
            <a:ext cx="552450" cy="314325"/>
          </a:xfrm>
          <a:prstGeom prst="ellipse">
            <a:avLst/>
          </a:prstGeom>
          <a:solidFill>
            <a:schemeClr val="bg1"/>
          </a:solidFill>
          <a:ln w="6350" algn="ctr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2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51%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344738"/>
            <a:ext cx="8120063" cy="32893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pPr algn="ctr"/>
            <a:r>
              <a:rPr lang="en-US" sz="2200" smtClean="0"/>
              <a:t>First Six Months of 2012 </a:t>
            </a:r>
            <a:br>
              <a:rPr lang="en-US" sz="2200" smtClean="0"/>
            </a:br>
            <a:r>
              <a:rPr lang="en-US" sz="2200" smtClean="0"/>
              <a:t>Latin America tops growth rate and amount of FDI inflows </a:t>
            </a:r>
            <a:br>
              <a:rPr lang="en-US" sz="2200" smtClean="0"/>
            </a:br>
            <a:endParaRPr lang="en-US" sz="2200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060575"/>
            <a:ext cx="7848600" cy="4525963"/>
          </a:xfrm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5230813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ea typeface="Arial Unicode MS" pitchFamily="34" charset="-128"/>
                <a:cs typeface="Arial Unicode MS" pitchFamily="34" charset="-128"/>
              </a:rPr>
              <a:t>By group of economies, 2011 (H1) – 2012 (H2) </a:t>
            </a: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(Percent and billions of US dollars)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250825" y="2060575"/>
            <a:ext cx="83518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en-GB" sz="2000">
              <a:solidFill>
                <a:srgbClr val="003300"/>
              </a:solidFill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sz="120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539750" y="404813"/>
            <a:ext cx="802957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National Investment Policies: </a:t>
            </a:r>
          </a:p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Continuous Dichotomy</a:t>
            </a:r>
            <a:endParaRPr lang="en-GB" sz="2800" b="1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5" descr="WIR2012_Chapter III_Figures"/>
          <p:cNvPicPr>
            <a:picLocks noChangeAspect="1" noChangeArrowheads="1"/>
          </p:cNvPicPr>
          <p:nvPr/>
        </p:nvPicPr>
        <p:blipFill>
          <a:blip r:embed="rId3"/>
          <a:srcRect t="23825" b="7797"/>
          <a:stretch>
            <a:fillRect/>
          </a:stretch>
        </p:blipFill>
        <p:spPr bwMode="auto">
          <a:xfrm>
            <a:off x="539750" y="2298700"/>
            <a:ext cx="80645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4699000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National investment policy changes, 2000 – 2011</a:t>
            </a:r>
          </a:p>
          <a:p>
            <a:pPr eaLnBrk="0" hangingPunct="0"/>
            <a:r>
              <a:rPr lang="en-US" sz="1400">
                <a:ea typeface="Arial Unicode MS" pitchFamily="34" charset="-128"/>
                <a:cs typeface="Arial Unicode MS" pitchFamily="34" charset="-128"/>
              </a:rPr>
              <a:t>(Per cent of measures)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9750" y="333375"/>
            <a:ext cx="802957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International Investment Policies</a:t>
            </a:r>
            <a:r>
              <a:rPr lang="fr-CH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0" hangingPunct="0"/>
            <a:r>
              <a:rPr lang="en-GB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Shifting from the bilateral to the regional level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4281488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Trends of BITs and “other IIAs”, 1980 – 2012</a:t>
            </a:r>
          </a:p>
          <a:p>
            <a:pPr eaLnBrk="0" hangingPunct="0"/>
            <a:r>
              <a:rPr lang="en-US" sz="1400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(Number of treaties)</a:t>
            </a:r>
          </a:p>
        </p:txBody>
      </p:sp>
      <p:graphicFrame>
        <p:nvGraphicFramePr>
          <p:cNvPr id="27653" name="Object 5"/>
          <p:cNvGraphicFramePr>
            <a:graphicFrameLocks/>
          </p:cNvGraphicFramePr>
          <p:nvPr/>
        </p:nvGraphicFramePr>
        <p:xfrm>
          <a:off x="1328738" y="1989138"/>
          <a:ext cx="6985000" cy="4176712"/>
        </p:xfrm>
        <a:graphic>
          <a:graphicData uri="http://schemas.openxmlformats.org/presentationml/2006/ole">
            <p:oleObj spid="_x0000_s27653" name="Chart" r:id="rId4" imgW="5944115" imgH="314580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3425" cy="1143000"/>
          </a:xfrm>
        </p:spPr>
        <p:txBody>
          <a:bodyPr/>
          <a:lstStyle/>
          <a:p>
            <a:pPr algn="ctr"/>
            <a: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ISDS Mechanism: </a:t>
            </a:r>
            <a:b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Investors continue using it – some States express discontent</a:t>
            </a:r>
            <a:br>
              <a:rPr lang="en-GB" sz="220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en-GB" sz="22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1331913" y="1196975"/>
            <a:ext cx="617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Known investor-State treaty-based disputes, 1987-2012</a:t>
            </a:r>
            <a:endParaRPr lang="en-US" b="1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827088" y="1773238"/>
          <a:ext cx="7272337" cy="3938587"/>
        </p:xfrm>
        <a:graphic>
          <a:graphicData uri="http://schemas.openxmlformats.org/presentationml/2006/ole">
            <p:oleObj spid="_x0000_s29701" name="Chart" r:id="rId4" imgW="6467612" imgH="326713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200" b="1">
                <a:solidFill>
                  <a:srgbClr val="4F91CD"/>
                </a:solidFill>
                <a:ea typeface="Arial Unicode MS" pitchFamily="34" charset="-128"/>
                <a:cs typeface="Arial Unicode MS" pitchFamily="34" charset="-128"/>
              </a:rPr>
              <a:t>UNCTAD’s IPFSD: Why Now? Context</a:t>
            </a:r>
          </a:p>
        </p:txBody>
      </p:sp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250825" y="1054100"/>
            <a:ext cx="87137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Evolving global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investment landscape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for a new investment-development paradigm/path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solidFill>
                <a:srgbClr val="4F91CD"/>
              </a:solidFill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Imperative for mainstreaming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sustainable development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into the investment policy core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Investment policy making at a crossroads:</a:t>
            </a:r>
            <a:r>
              <a:rPr lang="en-GB">
                <a:ea typeface="MS PGothic" pitchFamily="34" charset="-128"/>
              </a:rPr>
              <a:t> 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at times of reflection, review and revision  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endParaRPr lang="en-GB">
              <a:ea typeface="MS PGothic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CDB87E"/>
              </a:buClr>
              <a:buFont typeface="Wingdings" pitchFamily="2" charset="2"/>
              <a:buAutoNum type="arabicPeriod"/>
            </a:pP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Challenges of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systemic</a:t>
            </a:r>
            <a:r>
              <a:rPr lang="en-GB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b="1">
                <a:solidFill>
                  <a:srgbClr val="002060"/>
                </a:solidFill>
                <a:ea typeface="MS PGothic" pitchFamily="34" charset="-128"/>
              </a:rPr>
              <a:t>flaws</a:t>
            </a:r>
            <a:r>
              <a:rPr lang="en-GB">
                <a:solidFill>
                  <a:srgbClr val="4F91CD"/>
                </a:solidFill>
                <a:ea typeface="MS PGothic" pitchFamily="34" charset="-128"/>
              </a:rPr>
              <a:t>, issues of policy coherence, synergy and effectiveness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9525" y="5300663"/>
            <a:ext cx="9134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i="1">
                <a:solidFill>
                  <a:srgbClr val="4F91CD"/>
                </a:solidFill>
                <a:ea typeface="Gulim" pitchFamily="34" charset="-127"/>
              </a:rPr>
              <a:t>Need guidelines and tools</a:t>
            </a:r>
            <a:endParaRPr lang="en-GB" sz="2400" b="1" i="1">
              <a:solidFill>
                <a:srgbClr val="4F91CD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42543" y="4653136"/>
            <a:ext cx="1080120" cy="576089"/>
          </a:xfrm>
          <a:prstGeom prst="downArrow">
            <a:avLst/>
          </a:prstGeom>
          <a:solidFill>
            <a:srgbClr val="4F91CD"/>
          </a:solidFill>
          <a:ln>
            <a:solidFill>
              <a:srgbClr val="CDB8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04925" y="2087563"/>
            <a:ext cx="2879725" cy="2879725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Arial Unicode MS" pitchFamily="34" charset="-128"/>
            </a:endParaRPr>
          </a:p>
        </p:txBody>
      </p:sp>
      <p:grpSp>
        <p:nvGrpSpPr>
          <p:cNvPr id="33794" name="Group 16"/>
          <p:cNvGrpSpPr>
            <a:grpSpLocks/>
          </p:cNvGrpSpPr>
          <p:nvPr/>
        </p:nvGrpSpPr>
        <p:grpSpPr bwMode="auto">
          <a:xfrm>
            <a:off x="655638" y="2447925"/>
            <a:ext cx="2160587" cy="2159000"/>
            <a:chOff x="395536" y="2447430"/>
            <a:chExt cx="2160000" cy="2160000"/>
          </a:xfrm>
        </p:grpSpPr>
        <p:sp>
          <p:nvSpPr>
            <p:cNvPr id="5" name="Oval 4"/>
            <p:cNvSpPr/>
            <p:nvPr/>
          </p:nvSpPr>
          <p:spPr>
            <a:xfrm>
              <a:off x="395536" y="2447430"/>
              <a:ext cx="2160000" cy="2160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defRPr/>
              </a:pPr>
              <a:endParaRPr lang="en-GB" sz="1800" b="0" smtClean="0">
                <a:solidFill>
                  <a:schemeClr val="bg1"/>
                </a:solidFill>
                <a:latin typeface="HelveticaNeueLT Std Med" pitchFamily="34" charset="0"/>
                <a:cs typeface="Arial" pitchFamily="34" charset="0"/>
              </a:endParaRPr>
            </a:p>
          </p:txBody>
        </p:sp>
        <p:sp>
          <p:nvSpPr>
            <p:cNvPr id="33817" name="TextBox 6"/>
            <p:cNvSpPr txBox="1">
              <a:spLocks noChangeArrowheads="1"/>
            </p:cNvSpPr>
            <p:nvPr/>
          </p:nvSpPr>
          <p:spPr bwMode="auto">
            <a:xfrm>
              <a:off x="467424" y="3265820"/>
              <a:ext cx="20162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H" sz="2800" b="1" i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IPFSD</a:t>
              </a:r>
              <a:endParaRPr lang="en-US" sz="2800" b="1" i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3795" name="Group 1"/>
          <p:cNvGrpSpPr>
            <a:grpSpLocks/>
          </p:cNvGrpSpPr>
          <p:nvPr/>
        </p:nvGrpSpPr>
        <p:grpSpPr bwMode="auto">
          <a:xfrm>
            <a:off x="2600325" y="1196975"/>
            <a:ext cx="6048375" cy="1368425"/>
            <a:chOff x="2195736" y="1196752"/>
            <a:chExt cx="6048672" cy="1368000"/>
          </a:xfrm>
        </p:grpSpPr>
        <p:sp>
          <p:nvSpPr>
            <p:cNvPr id="8" name="Oval 7"/>
            <p:cNvSpPr/>
            <p:nvPr/>
          </p:nvSpPr>
          <p:spPr>
            <a:xfrm>
              <a:off x="2517404" y="1196752"/>
              <a:ext cx="1368000" cy="1368000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defRPr/>
              </a:pPr>
              <a:endParaRPr lang="en-GB" sz="1800" b="0" smtClean="0">
                <a:solidFill>
                  <a:schemeClr val="bg1"/>
                </a:solidFill>
                <a:latin typeface="HelveticaNeueLT Std Med" pitchFamily="34" charset="0"/>
                <a:cs typeface="Arial" pitchFamily="34" charset="0"/>
              </a:endParaRPr>
            </a:p>
          </p:txBody>
        </p:sp>
        <p:sp>
          <p:nvSpPr>
            <p:cNvPr id="33812" name="TextBox 9"/>
            <p:cNvSpPr txBox="1">
              <a:spLocks noChangeArrowheads="1"/>
            </p:cNvSpPr>
            <p:nvPr/>
          </p:nvSpPr>
          <p:spPr bwMode="auto">
            <a:xfrm>
              <a:off x="2195736" y="1698530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Holistic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936" y="1556792"/>
              <a:ext cx="424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0070C0">
                      <a:alpha val="90000"/>
                    </a:srgbClr>
                  </a:solidFill>
                  <a:latin typeface="Arial" pitchFamily="34" charset="0"/>
                  <a:cs typeface="Arial" pitchFamily="34" charset="0"/>
                </a:rPr>
                <a:t>Placing sustainable development at the core</a:t>
              </a:r>
            </a:p>
          </p:txBody>
        </p:sp>
      </p:grpSp>
      <p:grpSp>
        <p:nvGrpSpPr>
          <p:cNvPr id="33796" name="Group 10"/>
          <p:cNvGrpSpPr>
            <a:grpSpLocks/>
          </p:cNvGrpSpPr>
          <p:nvPr/>
        </p:nvGrpSpPr>
        <p:grpSpPr bwMode="auto">
          <a:xfrm>
            <a:off x="3419475" y="2852738"/>
            <a:ext cx="5157788" cy="1368425"/>
            <a:chOff x="3015081" y="2852936"/>
            <a:chExt cx="5157761" cy="1368000"/>
          </a:xfrm>
        </p:grpSpPr>
        <p:sp>
          <p:nvSpPr>
            <p:cNvPr id="12" name="Oval 11"/>
            <p:cNvSpPr/>
            <p:nvPr/>
          </p:nvSpPr>
          <p:spPr>
            <a:xfrm>
              <a:off x="3311582" y="2852936"/>
              <a:ext cx="1368000" cy="136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defRPr/>
              </a:pPr>
              <a:endParaRPr lang="en-GB" sz="1800" b="0" smtClean="0">
                <a:solidFill>
                  <a:schemeClr val="bg1"/>
                </a:solidFill>
                <a:latin typeface="HelveticaNeueLT Std Med" pitchFamily="34" charset="0"/>
                <a:cs typeface="Arial" pitchFamily="34" charset="0"/>
              </a:endParaRPr>
            </a:p>
          </p:txBody>
        </p:sp>
        <p:sp>
          <p:nvSpPr>
            <p:cNvPr id="33807" name="TextBox 11"/>
            <p:cNvSpPr txBox="1">
              <a:spLocks noChangeArrowheads="1"/>
            </p:cNvSpPr>
            <p:nvPr/>
          </p:nvSpPr>
          <p:spPr bwMode="auto">
            <a:xfrm>
              <a:off x="3015081" y="3342764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Systemic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8310" y="3203664"/>
              <a:ext cx="3384532" cy="6474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Addressing all dimensions of investment policy</a:t>
              </a:r>
            </a:p>
          </p:txBody>
        </p:sp>
      </p:grpSp>
      <p:grpSp>
        <p:nvGrpSpPr>
          <p:cNvPr id="33797" name="Group 14"/>
          <p:cNvGrpSpPr>
            <a:grpSpLocks/>
          </p:cNvGrpSpPr>
          <p:nvPr/>
        </p:nvGrpSpPr>
        <p:grpSpPr bwMode="auto">
          <a:xfrm>
            <a:off x="2600325" y="4581525"/>
            <a:ext cx="6075363" cy="1368425"/>
            <a:chOff x="2195736" y="4581280"/>
            <a:chExt cx="6075929" cy="1368000"/>
          </a:xfrm>
        </p:grpSpPr>
        <p:sp>
          <p:nvSpPr>
            <p:cNvPr id="16" name="Oval 15"/>
            <p:cNvSpPr/>
            <p:nvPr/>
          </p:nvSpPr>
          <p:spPr>
            <a:xfrm>
              <a:off x="2517404" y="4581280"/>
              <a:ext cx="1368000" cy="136800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defRPr/>
              </a:pPr>
              <a:endParaRPr lang="en-GB" sz="1800" b="0" smtClean="0">
                <a:solidFill>
                  <a:schemeClr val="bg1"/>
                </a:solidFill>
                <a:latin typeface="HelveticaNeueLT Std Med" pitchFamily="34" charset="0"/>
                <a:cs typeface="Arial" pitchFamily="34" charset="0"/>
              </a:endParaRPr>
            </a:p>
          </p:txBody>
        </p:sp>
        <p:sp>
          <p:nvSpPr>
            <p:cNvPr id="33802" name="TextBox 13"/>
            <p:cNvSpPr txBox="1">
              <a:spLocks noChangeArrowheads="1"/>
            </p:cNvSpPr>
            <p:nvPr/>
          </p:nvSpPr>
          <p:spPr bwMode="auto">
            <a:xfrm>
              <a:off x="2195736" y="5083058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Synergistic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23193" y="4942909"/>
              <a:ext cx="424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FF0000">
                      <a:alpha val="90000"/>
                    </a:srgbClr>
                  </a:solidFill>
                  <a:latin typeface="Arial" pitchFamily="34" charset="0"/>
                  <a:cs typeface="Arial" pitchFamily="34" charset="0"/>
                </a:rPr>
                <a:t>Fostering interaction with relevant national and international policies</a:t>
              </a:r>
            </a:p>
          </p:txBody>
        </p:sp>
      </p:grpSp>
      <p:sp>
        <p:nvSpPr>
          <p:cNvPr id="33798" name="Rectangle 2"/>
          <p:cNvSpPr txBox="1">
            <a:spLocks noChangeArrowheads="1"/>
          </p:cNvSpPr>
          <p:nvPr/>
        </p:nvSpPr>
        <p:spPr bwMode="auto">
          <a:xfrm>
            <a:off x="9525" y="92075"/>
            <a:ext cx="9134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200" b="1">
                <a:solidFill>
                  <a:srgbClr val="4F91CD"/>
                </a:solidFill>
              </a:rPr>
              <a:t>IPFSD: Key Characteristics</a:t>
            </a:r>
            <a:endParaRPr lang="en-US" sz="2200" b="1">
              <a:solidFill>
                <a:srgbClr val="4F91C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TAD_white_template_20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UNCTAD_white_template_2003</Template>
  <TotalTime>2099</TotalTime>
  <Words>719</Words>
  <Application>Microsoft Office PowerPoint</Application>
  <PresentationFormat>On-screen Show (4:3)</PresentationFormat>
  <Paragraphs>135</Paragraphs>
  <Slides>17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Eurostile LT Std Bold</vt:lpstr>
      <vt:lpstr>HelveticaNeueLT Std Med</vt:lpstr>
      <vt:lpstr>Calibri</vt:lpstr>
      <vt:lpstr>Arial Unicode MS</vt:lpstr>
      <vt:lpstr>MS PGothic</vt:lpstr>
      <vt:lpstr>Wingdings</vt:lpstr>
      <vt:lpstr>Gulim</vt:lpstr>
      <vt:lpstr>Garamond</vt:lpstr>
      <vt:lpstr>Verdana</vt:lpstr>
      <vt:lpstr>SimSun</vt:lpstr>
      <vt:lpstr>Symbol</vt:lpstr>
      <vt:lpstr>Ariel</vt:lpstr>
      <vt:lpstr>UNCTAD_white_template_2003</vt:lpstr>
      <vt:lpstr>2_Default Design</vt:lpstr>
      <vt:lpstr>Chart</vt:lpstr>
      <vt:lpstr>Slide 1</vt:lpstr>
      <vt:lpstr>Slide 2</vt:lpstr>
      <vt:lpstr>2011 FDI Inflows:  Up across all major economic groupings </vt:lpstr>
      <vt:lpstr>First Six Months of 2012  Latin America tops growth rate and amount of FDI inflows  </vt:lpstr>
      <vt:lpstr>Slide 5</vt:lpstr>
      <vt:lpstr>Slide 6</vt:lpstr>
      <vt:lpstr>ISDS Mechanism:  Investors continue using it – some States express discontent </vt:lpstr>
      <vt:lpstr>Slide 8</vt:lpstr>
      <vt:lpstr>Slide 9</vt:lpstr>
      <vt:lpstr>Slide 10</vt:lpstr>
      <vt:lpstr>Slide 11</vt:lpstr>
      <vt:lpstr>Slide 12</vt:lpstr>
      <vt:lpstr>Slide 13</vt:lpstr>
      <vt:lpstr>National Investment Policymaking: IPFSD’s Features</vt:lpstr>
      <vt:lpstr>Slide 15</vt:lpstr>
      <vt:lpstr>Slide 16</vt:lpstr>
      <vt:lpstr>Slide 17</vt:lpstr>
    </vt:vector>
  </TitlesOfParts>
  <Company>UNCTAD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Unctad User</dc:creator>
  <cp:lastModifiedBy>Unctad User</cp:lastModifiedBy>
  <cp:revision>234</cp:revision>
  <dcterms:created xsi:type="dcterms:W3CDTF">2011-11-21T09:25:20Z</dcterms:created>
  <dcterms:modified xsi:type="dcterms:W3CDTF">2013-05-04T14:43:13Z</dcterms:modified>
</cp:coreProperties>
</file>