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76"/>
  </p:notesMasterIdLst>
  <p:handoutMasterIdLst>
    <p:handoutMasterId r:id="rId77"/>
  </p:handoutMasterIdLst>
  <p:sldIdLst>
    <p:sldId id="469" r:id="rId2"/>
    <p:sldId id="579" r:id="rId3"/>
    <p:sldId id="596" r:id="rId4"/>
    <p:sldId id="580" r:id="rId5"/>
    <p:sldId id="256" r:id="rId6"/>
    <p:sldId id="358" r:id="rId7"/>
    <p:sldId id="360" r:id="rId8"/>
    <p:sldId id="277" r:id="rId9"/>
    <p:sldId id="532" r:id="rId10"/>
    <p:sldId id="533" r:id="rId11"/>
    <p:sldId id="350" r:id="rId12"/>
    <p:sldId id="538" r:id="rId13"/>
    <p:sldId id="366" r:id="rId14"/>
    <p:sldId id="534" r:id="rId15"/>
    <p:sldId id="535" r:id="rId16"/>
    <p:sldId id="574" r:id="rId17"/>
    <p:sldId id="397" r:id="rId18"/>
    <p:sldId id="398" r:id="rId19"/>
    <p:sldId id="404" r:id="rId20"/>
    <p:sldId id="577" r:id="rId21"/>
    <p:sldId id="536" r:id="rId22"/>
    <p:sldId id="537" r:id="rId23"/>
    <p:sldId id="539" r:id="rId24"/>
    <p:sldId id="361" r:id="rId25"/>
    <p:sldId id="525" r:id="rId26"/>
    <p:sldId id="527" r:id="rId27"/>
    <p:sldId id="528" r:id="rId28"/>
    <p:sldId id="529" r:id="rId29"/>
    <p:sldId id="273" r:id="rId30"/>
    <p:sldId id="274" r:id="rId31"/>
    <p:sldId id="275" r:id="rId32"/>
    <p:sldId id="362" r:id="rId33"/>
    <p:sldId id="511" r:id="rId34"/>
    <p:sldId id="446" r:id="rId35"/>
    <p:sldId id="540" r:id="rId36"/>
    <p:sldId id="447" r:id="rId37"/>
    <p:sldId id="578" r:id="rId38"/>
    <p:sldId id="515" r:id="rId39"/>
    <p:sldId id="541" r:id="rId40"/>
    <p:sldId id="545" r:id="rId41"/>
    <p:sldId id="546" r:id="rId42"/>
    <p:sldId id="547" r:id="rId43"/>
    <p:sldId id="548" r:id="rId44"/>
    <p:sldId id="549" r:id="rId45"/>
    <p:sldId id="550" r:id="rId46"/>
    <p:sldId id="552" r:id="rId47"/>
    <p:sldId id="553" r:id="rId48"/>
    <p:sldId id="554" r:id="rId49"/>
    <p:sldId id="551" r:id="rId50"/>
    <p:sldId id="423" r:id="rId51"/>
    <p:sldId id="424" r:id="rId52"/>
    <p:sldId id="448" r:id="rId53"/>
    <p:sldId id="409" r:id="rId54"/>
    <p:sldId id="487" r:id="rId55"/>
    <p:sldId id="493" r:id="rId56"/>
    <p:sldId id="564" r:id="rId57"/>
    <p:sldId id="565" r:id="rId58"/>
    <p:sldId id="575" r:id="rId59"/>
    <p:sldId id="497" r:id="rId60"/>
    <p:sldId id="521" r:id="rId61"/>
    <p:sldId id="557" r:id="rId62"/>
    <p:sldId id="576" r:id="rId63"/>
    <p:sldId id="410" r:id="rId64"/>
    <p:sldId id="530" r:id="rId65"/>
    <p:sldId id="381" r:id="rId66"/>
    <p:sldId id="618" r:id="rId67"/>
    <p:sldId id="619" r:id="rId68"/>
    <p:sldId id="620" r:id="rId69"/>
    <p:sldId id="621" r:id="rId70"/>
    <p:sldId id="622" r:id="rId71"/>
    <p:sldId id="623" r:id="rId72"/>
    <p:sldId id="603" r:id="rId73"/>
    <p:sldId id="612" r:id="rId74"/>
    <p:sldId id="624" r:id="rId75"/>
  </p:sldIdLst>
  <p:sldSz cx="9144000" cy="6858000" type="screen4x3"/>
  <p:notesSz cx="6883400" cy="9906000"/>
  <p:defaultTextStyle>
    <a:defPPr>
      <a:defRPr lang="en-US"/>
    </a:defPPr>
    <a:lvl1pPr algn="ctr"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ctr"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ctr"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ctr"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ctr"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86D4D2"/>
    <a:srgbClr val="BEE8E7"/>
    <a:srgbClr val="FF0000"/>
    <a:srgbClr val="33CC33"/>
    <a:srgbClr val="FC9C6C"/>
    <a:srgbClr val="FF7C80"/>
    <a:srgbClr val="990033"/>
    <a:srgbClr val="00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1904" y="-112"/>
      </p:cViewPr>
      <p:guideLst>
        <p:guide orient="horz" pos="1872"/>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66" d="100"/>
        <a:sy n="66" d="100"/>
      </p:scale>
      <p:origin x="0" y="5744"/>
    </p:cViewPr>
  </p:sorterViewPr>
  <p:notesViewPr>
    <p:cSldViewPr>
      <p:cViewPr varScale="1">
        <p:scale>
          <a:sx n="48" d="100"/>
          <a:sy n="48" d="100"/>
        </p:scale>
        <p:origin x="-1950" y="-96"/>
      </p:cViewPr>
      <p:guideLst>
        <p:guide orient="horz" pos="3120"/>
        <p:guide pos="2168"/>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viewProps" Target="viewProps.xml"/><Relationship Id="rId81" Type="http://schemas.openxmlformats.org/officeDocument/2006/relationships/theme" Target="theme/theme1.xml"/><Relationship Id="rId82"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notesMaster" Target="notesMasters/notesMaster1.xml"/><Relationship Id="rId77" Type="http://schemas.openxmlformats.org/officeDocument/2006/relationships/handoutMaster" Target="handoutMasters/handoutMaster1.xml"/><Relationship Id="rId78" Type="http://schemas.openxmlformats.org/officeDocument/2006/relationships/printerSettings" Target="printerSettings/printerSettings1.bin"/><Relationship Id="rId79" Type="http://schemas.openxmlformats.org/officeDocument/2006/relationships/presProps" Target="pres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3" Type="http://schemas.openxmlformats.org/officeDocument/2006/relationships/slide" Target="slides/slide24.xml"/><Relationship Id="rId4" Type="http://schemas.openxmlformats.org/officeDocument/2006/relationships/slide" Target="slides/slide32.xml"/><Relationship Id="rId5" Type="http://schemas.openxmlformats.org/officeDocument/2006/relationships/slide" Target="slides/slide51.xml"/><Relationship Id="rId6" Type="http://schemas.openxmlformats.org/officeDocument/2006/relationships/slide" Target="slides/slide60.xml"/><Relationship Id="rId7" Type="http://schemas.openxmlformats.org/officeDocument/2006/relationships/slide" Target="slides/slide65.xml"/><Relationship Id="rId8" Type="http://schemas.openxmlformats.org/officeDocument/2006/relationships/slide" Target="slides/slide74.xml"/><Relationship Id="rId1" Type="http://schemas.openxmlformats.org/officeDocument/2006/relationships/slide" Target="slides/slide6.xml"/><Relationship Id="rId2"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829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932" tIns="47965" rIns="95932" bIns="47965" numCol="1" anchor="t" anchorCtr="0" compatLnSpc="1">
            <a:prstTxWarp prst="textNoShape">
              <a:avLst/>
            </a:prstTxWarp>
          </a:bodyPr>
          <a:lstStyle>
            <a:lvl1pPr algn="l" defTabSz="958850">
              <a:defRPr sz="1300">
                <a:latin typeface="Times New Roman" pitchFamily="18" charset="0"/>
                <a:ea typeface="+mn-ea"/>
                <a:cs typeface="+mn-cs"/>
              </a:defRPr>
            </a:lvl1pPr>
          </a:lstStyle>
          <a:p>
            <a:pPr>
              <a:defRPr/>
            </a:pPr>
            <a:endParaRPr lang="en-GB"/>
          </a:p>
        </p:txBody>
      </p:sp>
      <p:sp>
        <p:nvSpPr>
          <p:cNvPr id="35843" name="Rectangle 3"/>
          <p:cNvSpPr>
            <a:spLocks noGrp="1" noChangeArrowheads="1"/>
          </p:cNvSpPr>
          <p:nvPr>
            <p:ph type="dt" sz="quarter" idx="1"/>
          </p:nvPr>
        </p:nvSpPr>
        <p:spPr bwMode="auto">
          <a:xfrm>
            <a:off x="3900488" y="0"/>
            <a:ext cx="298291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932" tIns="47965" rIns="95932" bIns="47965" numCol="1" anchor="t" anchorCtr="0" compatLnSpc="1">
            <a:prstTxWarp prst="textNoShape">
              <a:avLst/>
            </a:prstTxWarp>
          </a:bodyPr>
          <a:lstStyle>
            <a:lvl1pPr algn="r" defTabSz="958850">
              <a:defRPr sz="1300">
                <a:latin typeface="Times New Roman" pitchFamily="18" charset="0"/>
                <a:ea typeface="+mn-ea"/>
                <a:cs typeface="+mn-cs"/>
              </a:defRPr>
            </a:lvl1pPr>
          </a:lstStyle>
          <a:p>
            <a:pPr>
              <a:defRPr/>
            </a:pPr>
            <a:endParaRPr lang="en-GB"/>
          </a:p>
        </p:txBody>
      </p:sp>
      <p:sp>
        <p:nvSpPr>
          <p:cNvPr id="35844" name="Rectangle 4"/>
          <p:cNvSpPr>
            <a:spLocks noGrp="1" noChangeArrowheads="1"/>
          </p:cNvSpPr>
          <p:nvPr>
            <p:ph type="ftr" sz="quarter" idx="2"/>
          </p:nvPr>
        </p:nvSpPr>
        <p:spPr bwMode="auto">
          <a:xfrm>
            <a:off x="0" y="9410700"/>
            <a:ext cx="29829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932" tIns="47965" rIns="95932" bIns="47965" numCol="1" anchor="b" anchorCtr="0" compatLnSpc="1">
            <a:prstTxWarp prst="textNoShape">
              <a:avLst/>
            </a:prstTxWarp>
          </a:bodyPr>
          <a:lstStyle>
            <a:lvl1pPr algn="l" defTabSz="958850">
              <a:defRPr sz="1300">
                <a:latin typeface="Times New Roman" pitchFamily="18" charset="0"/>
                <a:ea typeface="+mn-ea"/>
                <a:cs typeface="+mn-cs"/>
              </a:defRPr>
            </a:lvl1pPr>
          </a:lstStyle>
          <a:p>
            <a:pPr>
              <a:defRPr/>
            </a:pPr>
            <a:endParaRPr lang="en-GB"/>
          </a:p>
        </p:txBody>
      </p:sp>
      <p:sp>
        <p:nvSpPr>
          <p:cNvPr id="35845" name="Rectangle 5"/>
          <p:cNvSpPr>
            <a:spLocks noGrp="1" noChangeArrowheads="1"/>
          </p:cNvSpPr>
          <p:nvPr>
            <p:ph type="sldNum" sz="quarter" idx="3"/>
          </p:nvPr>
        </p:nvSpPr>
        <p:spPr bwMode="auto">
          <a:xfrm>
            <a:off x="3900488" y="9410700"/>
            <a:ext cx="298291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932" tIns="47965" rIns="95932" bIns="47965" numCol="1" anchor="b" anchorCtr="0" compatLnSpc="1">
            <a:prstTxWarp prst="textNoShape">
              <a:avLst/>
            </a:prstTxWarp>
          </a:bodyPr>
          <a:lstStyle>
            <a:lvl1pPr algn="r" defTabSz="958850">
              <a:defRPr sz="1300">
                <a:cs typeface="+mn-cs"/>
              </a:defRPr>
            </a:lvl1pPr>
          </a:lstStyle>
          <a:p>
            <a:pPr>
              <a:defRPr/>
            </a:pPr>
            <a:fld id="{B5B31679-A61C-5040-BC98-5BD51B9ACE51}" type="slidenum">
              <a:rPr lang="en-GB"/>
              <a:pPr>
                <a:defRPr/>
              </a:pPr>
              <a:t>‹#›</a:t>
            </a:fld>
            <a:endParaRPr lang="en-GB"/>
          </a:p>
        </p:txBody>
      </p:sp>
    </p:spTree>
    <p:extLst>
      <p:ext uri="{BB962C8B-B14F-4D97-AF65-F5344CB8AC3E}">
        <p14:creationId xmlns:p14="http://schemas.microsoft.com/office/powerpoint/2010/main" val="118387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829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932" tIns="47965" rIns="95932" bIns="47965" numCol="1" anchor="t" anchorCtr="0" compatLnSpc="1">
            <a:prstTxWarp prst="textNoShape">
              <a:avLst/>
            </a:prstTxWarp>
          </a:bodyPr>
          <a:lstStyle>
            <a:lvl1pPr algn="l" defTabSz="958850">
              <a:defRPr sz="1300">
                <a:latin typeface="Times New Roman" pitchFamily="18" charset="0"/>
                <a:ea typeface="+mn-ea"/>
                <a:cs typeface="+mn-cs"/>
              </a:defRPr>
            </a:lvl1pPr>
          </a:lstStyle>
          <a:p>
            <a:pPr>
              <a:defRPr/>
            </a:pPr>
            <a:endParaRPr lang="fr-FR"/>
          </a:p>
        </p:txBody>
      </p:sp>
      <p:sp>
        <p:nvSpPr>
          <p:cNvPr id="57347" name="Rectangle 3"/>
          <p:cNvSpPr>
            <a:spLocks noGrp="1" noChangeArrowheads="1"/>
          </p:cNvSpPr>
          <p:nvPr>
            <p:ph type="dt" idx="1"/>
          </p:nvPr>
        </p:nvSpPr>
        <p:spPr bwMode="auto">
          <a:xfrm>
            <a:off x="3900488" y="0"/>
            <a:ext cx="298291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932" tIns="47965" rIns="95932" bIns="47965" numCol="1" anchor="t" anchorCtr="0" compatLnSpc="1">
            <a:prstTxWarp prst="textNoShape">
              <a:avLst/>
            </a:prstTxWarp>
          </a:bodyPr>
          <a:lstStyle>
            <a:lvl1pPr algn="r" defTabSz="958850">
              <a:defRPr sz="1300">
                <a:latin typeface="Times New Roman" pitchFamily="18" charset="0"/>
                <a:ea typeface="+mn-ea"/>
                <a:cs typeface="+mn-cs"/>
              </a:defRPr>
            </a:lvl1pPr>
          </a:lstStyle>
          <a:p>
            <a:pPr>
              <a:defRPr/>
            </a:pPr>
            <a:endParaRPr lang="fr-FR"/>
          </a:p>
        </p:txBody>
      </p:sp>
      <p:sp>
        <p:nvSpPr>
          <p:cNvPr id="100356" name="Rectangle 4"/>
          <p:cNvSpPr>
            <a:spLocks noGrp="1" noRot="1" noChangeAspect="1" noChangeArrowheads="1" noTextEdit="1"/>
          </p:cNvSpPr>
          <p:nvPr>
            <p:ph type="sldImg" idx="2"/>
          </p:nvPr>
        </p:nvSpPr>
        <p:spPr bwMode="auto">
          <a:xfrm>
            <a:off x="965200" y="742950"/>
            <a:ext cx="4953000" cy="3714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57349" name="Rectangle 5"/>
          <p:cNvSpPr>
            <a:spLocks noGrp="1" noChangeArrowheads="1"/>
          </p:cNvSpPr>
          <p:nvPr>
            <p:ph type="body" sz="quarter" idx="3"/>
          </p:nvPr>
        </p:nvSpPr>
        <p:spPr bwMode="auto">
          <a:xfrm>
            <a:off x="917575" y="4705350"/>
            <a:ext cx="504825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932" tIns="47965" rIns="95932" bIns="47965" numCol="1" anchor="t" anchorCtr="0" compatLnSpc="1">
            <a:prstTxWarp prst="textNoShape">
              <a:avLst/>
            </a:prstTxWarp>
          </a:bodyPr>
          <a:lstStyle/>
          <a:p>
            <a:pPr lvl="0"/>
            <a:r>
              <a:rPr lang="fr-FR" noProof="0" smtClean="0"/>
              <a:t>Click to edit Master text styles</a:t>
            </a:r>
          </a:p>
          <a:p>
            <a:pPr lvl="1"/>
            <a:r>
              <a:rPr lang="fr-FR" noProof="0" smtClean="0"/>
              <a:t>Second level</a:t>
            </a:r>
          </a:p>
          <a:p>
            <a:pPr lvl="2"/>
            <a:r>
              <a:rPr lang="fr-FR" noProof="0" smtClean="0"/>
              <a:t>Third level</a:t>
            </a:r>
          </a:p>
          <a:p>
            <a:pPr lvl="3"/>
            <a:r>
              <a:rPr lang="fr-FR" noProof="0" smtClean="0"/>
              <a:t>Fourth level</a:t>
            </a:r>
          </a:p>
          <a:p>
            <a:pPr lvl="4"/>
            <a:r>
              <a:rPr lang="fr-FR" noProof="0" smtClean="0"/>
              <a:t>Fifth level</a:t>
            </a:r>
          </a:p>
        </p:txBody>
      </p:sp>
      <p:sp>
        <p:nvSpPr>
          <p:cNvPr id="57350" name="Rectangle 6"/>
          <p:cNvSpPr>
            <a:spLocks noGrp="1" noChangeArrowheads="1"/>
          </p:cNvSpPr>
          <p:nvPr>
            <p:ph type="ftr" sz="quarter" idx="4"/>
          </p:nvPr>
        </p:nvSpPr>
        <p:spPr bwMode="auto">
          <a:xfrm>
            <a:off x="0" y="9410700"/>
            <a:ext cx="29829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932" tIns="47965" rIns="95932" bIns="47965" numCol="1" anchor="b" anchorCtr="0" compatLnSpc="1">
            <a:prstTxWarp prst="textNoShape">
              <a:avLst/>
            </a:prstTxWarp>
          </a:bodyPr>
          <a:lstStyle>
            <a:lvl1pPr algn="l" defTabSz="958850">
              <a:defRPr sz="1300">
                <a:latin typeface="Times New Roman" pitchFamily="18" charset="0"/>
                <a:ea typeface="+mn-ea"/>
                <a:cs typeface="+mn-cs"/>
              </a:defRPr>
            </a:lvl1pPr>
          </a:lstStyle>
          <a:p>
            <a:pPr>
              <a:defRPr/>
            </a:pPr>
            <a:endParaRPr lang="fr-FR"/>
          </a:p>
        </p:txBody>
      </p:sp>
      <p:sp>
        <p:nvSpPr>
          <p:cNvPr id="57351" name="Rectangle 7"/>
          <p:cNvSpPr>
            <a:spLocks noGrp="1" noChangeArrowheads="1"/>
          </p:cNvSpPr>
          <p:nvPr>
            <p:ph type="sldNum" sz="quarter" idx="5"/>
          </p:nvPr>
        </p:nvSpPr>
        <p:spPr bwMode="auto">
          <a:xfrm>
            <a:off x="3900488" y="9410700"/>
            <a:ext cx="298291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932" tIns="47965" rIns="95932" bIns="47965" numCol="1" anchor="b" anchorCtr="0" compatLnSpc="1">
            <a:prstTxWarp prst="textNoShape">
              <a:avLst/>
            </a:prstTxWarp>
          </a:bodyPr>
          <a:lstStyle>
            <a:lvl1pPr algn="r" defTabSz="958850">
              <a:defRPr sz="1300">
                <a:cs typeface="+mn-cs"/>
              </a:defRPr>
            </a:lvl1pPr>
          </a:lstStyle>
          <a:p>
            <a:pPr>
              <a:defRPr/>
            </a:pPr>
            <a:fld id="{4A0A3A46-EC8D-0A43-8A75-69CE2B152899}" type="slidenum">
              <a:rPr lang="fr-FR"/>
              <a:pPr>
                <a:defRPr/>
              </a:pPr>
              <a:t>‹#›</a:t>
            </a:fld>
            <a:endParaRPr lang="fr-FR"/>
          </a:p>
        </p:txBody>
      </p:sp>
    </p:spTree>
    <p:extLst>
      <p:ext uri="{BB962C8B-B14F-4D97-AF65-F5344CB8AC3E}">
        <p14:creationId xmlns:p14="http://schemas.microsoft.com/office/powerpoint/2010/main" val="31822936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8850" eaLnBrk="0" hangingPunct="0">
              <a:defRPr sz="2400">
                <a:solidFill>
                  <a:schemeClr val="tx1"/>
                </a:solidFill>
                <a:latin typeface="Times New Roman" charset="0"/>
                <a:ea typeface="ＭＳ Ｐゴシック" charset="0"/>
              </a:defRPr>
            </a:lvl1pPr>
            <a:lvl2pPr marL="742950" indent="-285750" defTabSz="958850" eaLnBrk="0" hangingPunct="0">
              <a:defRPr sz="2400">
                <a:solidFill>
                  <a:schemeClr val="tx1"/>
                </a:solidFill>
                <a:latin typeface="Times New Roman" charset="0"/>
                <a:ea typeface="ＭＳ Ｐゴシック" charset="0"/>
              </a:defRPr>
            </a:lvl2pPr>
            <a:lvl3pPr marL="1143000" indent="-228600" defTabSz="958850" eaLnBrk="0" hangingPunct="0">
              <a:defRPr sz="2400">
                <a:solidFill>
                  <a:schemeClr val="tx1"/>
                </a:solidFill>
                <a:latin typeface="Times New Roman" charset="0"/>
                <a:ea typeface="ＭＳ Ｐゴシック" charset="0"/>
              </a:defRPr>
            </a:lvl3pPr>
            <a:lvl4pPr marL="1600200" indent="-228600" defTabSz="958850" eaLnBrk="0" hangingPunct="0">
              <a:defRPr sz="2400">
                <a:solidFill>
                  <a:schemeClr val="tx1"/>
                </a:solidFill>
                <a:latin typeface="Times New Roman" charset="0"/>
                <a:ea typeface="ＭＳ Ｐゴシック" charset="0"/>
              </a:defRPr>
            </a:lvl4pPr>
            <a:lvl5pPr marL="2057400" indent="-228600" defTabSz="958850" eaLnBrk="0" hangingPunct="0">
              <a:defRPr sz="2400">
                <a:solidFill>
                  <a:schemeClr val="tx1"/>
                </a:solidFill>
                <a:latin typeface="Times New Roman" charset="0"/>
                <a:ea typeface="ＭＳ Ｐゴシック" charset="0"/>
              </a:defRPr>
            </a:lvl5pPr>
            <a:lvl6pPr marL="25146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B279FD1F-E3EC-1B47-8F2A-508BB3CF264F}" type="slidenum">
              <a:rPr lang="fr-FR" sz="1300" smtClean="0"/>
              <a:pPr eaLnBrk="1" hangingPunct="1">
                <a:defRPr/>
              </a:pPr>
              <a:t>1</a:t>
            </a:fld>
            <a:endParaRPr lang="fr-FR" sz="1300"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GB">
              <a:latin typeface="Times New Roman"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8850" eaLnBrk="0" hangingPunct="0">
              <a:defRPr sz="2400">
                <a:solidFill>
                  <a:schemeClr val="tx1"/>
                </a:solidFill>
                <a:latin typeface="Times New Roman" charset="0"/>
                <a:ea typeface="ＭＳ Ｐゴシック" charset="0"/>
              </a:defRPr>
            </a:lvl1pPr>
            <a:lvl2pPr marL="742950" indent="-285750" defTabSz="958850" eaLnBrk="0" hangingPunct="0">
              <a:defRPr sz="2400">
                <a:solidFill>
                  <a:schemeClr val="tx1"/>
                </a:solidFill>
                <a:latin typeface="Times New Roman" charset="0"/>
                <a:ea typeface="ＭＳ Ｐゴシック" charset="0"/>
              </a:defRPr>
            </a:lvl2pPr>
            <a:lvl3pPr marL="1143000" indent="-228600" defTabSz="958850" eaLnBrk="0" hangingPunct="0">
              <a:defRPr sz="2400">
                <a:solidFill>
                  <a:schemeClr val="tx1"/>
                </a:solidFill>
                <a:latin typeface="Times New Roman" charset="0"/>
                <a:ea typeface="ＭＳ Ｐゴシック" charset="0"/>
              </a:defRPr>
            </a:lvl3pPr>
            <a:lvl4pPr marL="1600200" indent="-228600" defTabSz="958850" eaLnBrk="0" hangingPunct="0">
              <a:defRPr sz="2400">
                <a:solidFill>
                  <a:schemeClr val="tx1"/>
                </a:solidFill>
                <a:latin typeface="Times New Roman" charset="0"/>
                <a:ea typeface="ＭＳ Ｐゴシック" charset="0"/>
              </a:defRPr>
            </a:lvl4pPr>
            <a:lvl5pPr marL="2057400" indent="-228600" defTabSz="958850" eaLnBrk="0" hangingPunct="0">
              <a:defRPr sz="2400">
                <a:solidFill>
                  <a:schemeClr val="tx1"/>
                </a:solidFill>
                <a:latin typeface="Times New Roman" charset="0"/>
                <a:ea typeface="ＭＳ Ｐゴシック" charset="0"/>
              </a:defRPr>
            </a:lvl5pPr>
            <a:lvl6pPr marL="25146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11A91E40-92F2-C041-8640-1E6B8C564D3C}" type="slidenum">
              <a:rPr lang="fr-FR" sz="1300" smtClean="0"/>
              <a:pPr eaLnBrk="1" hangingPunct="1">
                <a:defRPr/>
              </a:pPr>
              <a:t>27</a:t>
            </a:fld>
            <a:endParaRPr lang="fr-FR" sz="130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s-CL">
              <a:latin typeface="Times New Roman" charset="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8850" eaLnBrk="0" hangingPunct="0">
              <a:defRPr sz="2400">
                <a:solidFill>
                  <a:schemeClr val="tx1"/>
                </a:solidFill>
                <a:latin typeface="Times New Roman" charset="0"/>
                <a:ea typeface="ＭＳ Ｐゴシック" charset="0"/>
              </a:defRPr>
            </a:lvl1pPr>
            <a:lvl2pPr marL="742950" indent="-285750" defTabSz="958850" eaLnBrk="0" hangingPunct="0">
              <a:defRPr sz="2400">
                <a:solidFill>
                  <a:schemeClr val="tx1"/>
                </a:solidFill>
                <a:latin typeface="Times New Roman" charset="0"/>
                <a:ea typeface="ＭＳ Ｐゴシック" charset="0"/>
              </a:defRPr>
            </a:lvl2pPr>
            <a:lvl3pPr marL="1143000" indent="-228600" defTabSz="958850" eaLnBrk="0" hangingPunct="0">
              <a:defRPr sz="2400">
                <a:solidFill>
                  <a:schemeClr val="tx1"/>
                </a:solidFill>
                <a:latin typeface="Times New Roman" charset="0"/>
                <a:ea typeface="ＭＳ Ｐゴシック" charset="0"/>
              </a:defRPr>
            </a:lvl3pPr>
            <a:lvl4pPr marL="1600200" indent="-228600" defTabSz="958850" eaLnBrk="0" hangingPunct="0">
              <a:defRPr sz="2400">
                <a:solidFill>
                  <a:schemeClr val="tx1"/>
                </a:solidFill>
                <a:latin typeface="Times New Roman" charset="0"/>
                <a:ea typeface="ＭＳ Ｐゴシック" charset="0"/>
              </a:defRPr>
            </a:lvl4pPr>
            <a:lvl5pPr marL="2057400" indent="-228600" defTabSz="958850" eaLnBrk="0" hangingPunct="0">
              <a:defRPr sz="2400">
                <a:solidFill>
                  <a:schemeClr val="tx1"/>
                </a:solidFill>
                <a:latin typeface="Times New Roman" charset="0"/>
                <a:ea typeface="ＭＳ Ｐゴシック" charset="0"/>
              </a:defRPr>
            </a:lvl5pPr>
            <a:lvl6pPr marL="25146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7F6DD94F-F277-C84F-A227-28D41936F67D}" type="slidenum">
              <a:rPr lang="fr-FR" sz="1300" smtClean="0"/>
              <a:pPr eaLnBrk="1" hangingPunct="1">
                <a:defRPr/>
              </a:pPr>
              <a:t>28</a:t>
            </a:fld>
            <a:endParaRPr lang="fr-FR" sz="130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s-CL">
              <a:latin typeface="Times New Roman" charset="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8850" eaLnBrk="0" hangingPunct="0">
              <a:defRPr sz="2400">
                <a:solidFill>
                  <a:schemeClr val="tx1"/>
                </a:solidFill>
                <a:latin typeface="Times New Roman" charset="0"/>
                <a:ea typeface="ＭＳ Ｐゴシック" charset="0"/>
              </a:defRPr>
            </a:lvl1pPr>
            <a:lvl2pPr marL="742950" indent="-285750" defTabSz="958850" eaLnBrk="0" hangingPunct="0">
              <a:defRPr sz="2400">
                <a:solidFill>
                  <a:schemeClr val="tx1"/>
                </a:solidFill>
                <a:latin typeface="Times New Roman" charset="0"/>
                <a:ea typeface="ＭＳ Ｐゴシック" charset="0"/>
              </a:defRPr>
            </a:lvl2pPr>
            <a:lvl3pPr marL="1143000" indent="-228600" defTabSz="958850" eaLnBrk="0" hangingPunct="0">
              <a:defRPr sz="2400">
                <a:solidFill>
                  <a:schemeClr val="tx1"/>
                </a:solidFill>
                <a:latin typeface="Times New Roman" charset="0"/>
                <a:ea typeface="ＭＳ Ｐゴシック" charset="0"/>
              </a:defRPr>
            </a:lvl3pPr>
            <a:lvl4pPr marL="1600200" indent="-228600" defTabSz="958850" eaLnBrk="0" hangingPunct="0">
              <a:defRPr sz="2400">
                <a:solidFill>
                  <a:schemeClr val="tx1"/>
                </a:solidFill>
                <a:latin typeface="Times New Roman" charset="0"/>
                <a:ea typeface="ＭＳ Ｐゴシック" charset="0"/>
              </a:defRPr>
            </a:lvl4pPr>
            <a:lvl5pPr marL="2057400" indent="-228600" defTabSz="958850" eaLnBrk="0" hangingPunct="0">
              <a:defRPr sz="2400">
                <a:solidFill>
                  <a:schemeClr val="tx1"/>
                </a:solidFill>
                <a:latin typeface="Times New Roman" charset="0"/>
                <a:ea typeface="ＭＳ Ｐゴシック" charset="0"/>
              </a:defRPr>
            </a:lvl5pPr>
            <a:lvl6pPr marL="25146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186C12C1-0335-0246-A26A-DE073DF953B5}" type="slidenum">
              <a:rPr lang="fr-FR" sz="1300" smtClean="0"/>
              <a:pPr eaLnBrk="1" hangingPunct="1">
                <a:defRPr/>
              </a:pPr>
              <a:t>29</a:t>
            </a:fld>
            <a:endParaRPr lang="fr-FR" sz="1300"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GB">
              <a:latin typeface="Times New Roman"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8850" eaLnBrk="0" hangingPunct="0">
              <a:defRPr sz="2400">
                <a:solidFill>
                  <a:schemeClr val="tx1"/>
                </a:solidFill>
                <a:latin typeface="Times New Roman" charset="0"/>
                <a:ea typeface="ＭＳ Ｐゴシック" charset="0"/>
              </a:defRPr>
            </a:lvl1pPr>
            <a:lvl2pPr marL="742950" indent="-285750" defTabSz="958850" eaLnBrk="0" hangingPunct="0">
              <a:defRPr sz="2400">
                <a:solidFill>
                  <a:schemeClr val="tx1"/>
                </a:solidFill>
                <a:latin typeface="Times New Roman" charset="0"/>
                <a:ea typeface="ＭＳ Ｐゴシック" charset="0"/>
              </a:defRPr>
            </a:lvl2pPr>
            <a:lvl3pPr marL="1143000" indent="-228600" defTabSz="958850" eaLnBrk="0" hangingPunct="0">
              <a:defRPr sz="2400">
                <a:solidFill>
                  <a:schemeClr val="tx1"/>
                </a:solidFill>
                <a:latin typeface="Times New Roman" charset="0"/>
                <a:ea typeface="ＭＳ Ｐゴシック" charset="0"/>
              </a:defRPr>
            </a:lvl3pPr>
            <a:lvl4pPr marL="1600200" indent="-228600" defTabSz="958850" eaLnBrk="0" hangingPunct="0">
              <a:defRPr sz="2400">
                <a:solidFill>
                  <a:schemeClr val="tx1"/>
                </a:solidFill>
                <a:latin typeface="Times New Roman" charset="0"/>
                <a:ea typeface="ＭＳ Ｐゴシック" charset="0"/>
              </a:defRPr>
            </a:lvl4pPr>
            <a:lvl5pPr marL="2057400" indent="-228600" defTabSz="958850" eaLnBrk="0" hangingPunct="0">
              <a:defRPr sz="2400">
                <a:solidFill>
                  <a:schemeClr val="tx1"/>
                </a:solidFill>
                <a:latin typeface="Times New Roman" charset="0"/>
                <a:ea typeface="ＭＳ Ｐゴシック" charset="0"/>
              </a:defRPr>
            </a:lvl5pPr>
            <a:lvl6pPr marL="25146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63200BD3-2F3E-EB49-845A-79FA16C33BA9}" type="slidenum">
              <a:rPr lang="fr-FR" sz="1300" smtClean="0"/>
              <a:pPr eaLnBrk="1" hangingPunct="1">
                <a:defRPr/>
              </a:pPr>
              <a:t>34</a:t>
            </a:fld>
            <a:endParaRPr lang="fr-FR" sz="1300" smtClean="0"/>
          </a:p>
        </p:txBody>
      </p:sp>
      <p:sp>
        <p:nvSpPr>
          <p:cNvPr id="112643" name="Rectangle 2"/>
          <p:cNvSpPr>
            <a:spLocks noGrp="1" noRot="1" noChangeAspect="1" noChangeArrowheads="1" noTextEdit="1"/>
          </p:cNvSpPr>
          <p:nvPr>
            <p:ph type="sldImg"/>
          </p:nvPr>
        </p:nvSpPr>
        <p:spPr>
          <a:xfrm>
            <a:off x="1133475" y="868363"/>
            <a:ext cx="4616450" cy="3462337"/>
          </a:xfrm>
          <a:ln/>
        </p:spPr>
      </p:sp>
      <p:sp>
        <p:nvSpPr>
          <p:cNvPr id="112644" name="Rectangle 3"/>
          <p:cNvSpPr>
            <a:spLocks noGrp="1" noChangeArrowheads="1"/>
          </p:cNvSpPr>
          <p:nvPr>
            <p:ph type="body" idx="1"/>
          </p:nvPr>
        </p:nvSpPr>
        <p:spPr>
          <a:xfrm>
            <a:off x="917575" y="4708525"/>
            <a:ext cx="5048250" cy="4170363"/>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GB">
              <a:latin typeface="Times New Roman"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8850" eaLnBrk="0" hangingPunct="0">
              <a:defRPr sz="2400">
                <a:solidFill>
                  <a:schemeClr val="tx1"/>
                </a:solidFill>
                <a:latin typeface="Times New Roman" charset="0"/>
                <a:ea typeface="ＭＳ Ｐゴシック" charset="0"/>
              </a:defRPr>
            </a:lvl1pPr>
            <a:lvl2pPr marL="742950" indent="-285750" defTabSz="958850" eaLnBrk="0" hangingPunct="0">
              <a:defRPr sz="2400">
                <a:solidFill>
                  <a:schemeClr val="tx1"/>
                </a:solidFill>
                <a:latin typeface="Times New Roman" charset="0"/>
                <a:ea typeface="ＭＳ Ｐゴシック" charset="0"/>
              </a:defRPr>
            </a:lvl2pPr>
            <a:lvl3pPr marL="1143000" indent="-228600" defTabSz="958850" eaLnBrk="0" hangingPunct="0">
              <a:defRPr sz="2400">
                <a:solidFill>
                  <a:schemeClr val="tx1"/>
                </a:solidFill>
                <a:latin typeface="Times New Roman" charset="0"/>
                <a:ea typeface="ＭＳ Ｐゴシック" charset="0"/>
              </a:defRPr>
            </a:lvl3pPr>
            <a:lvl4pPr marL="1600200" indent="-228600" defTabSz="958850" eaLnBrk="0" hangingPunct="0">
              <a:defRPr sz="2400">
                <a:solidFill>
                  <a:schemeClr val="tx1"/>
                </a:solidFill>
                <a:latin typeface="Times New Roman" charset="0"/>
                <a:ea typeface="ＭＳ Ｐゴシック" charset="0"/>
              </a:defRPr>
            </a:lvl4pPr>
            <a:lvl5pPr marL="2057400" indent="-228600" defTabSz="958850" eaLnBrk="0" hangingPunct="0">
              <a:defRPr sz="2400">
                <a:solidFill>
                  <a:schemeClr val="tx1"/>
                </a:solidFill>
                <a:latin typeface="Times New Roman" charset="0"/>
                <a:ea typeface="ＭＳ Ｐゴシック" charset="0"/>
              </a:defRPr>
            </a:lvl5pPr>
            <a:lvl6pPr marL="25146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6073AB61-443E-DF44-826F-FAEE85DB5D93}" type="slidenum">
              <a:rPr lang="fr-FR" sz="1300" smtClean="0"/>
              <a:pPr eaLnBrk="1" hangingPunct="1">
                <a:defRPr/>
              </a:pPr>
              <a:t>36</a:t>
            </a:fld>
            <a:endParaRPr lang="fr-FR" sz="1300"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s-EC">
              <a:latin typeface="Times New Roman" charset="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8850" eaLnBrk="0" hangingPunct="0">
              <a:defRPr sz="2400">
                <a:solidFill>
                  <a:schemeClr val="tx1"/>
                </a:solidFill>
                <a:latin typeface="Times New Roman" charset="0"/>
                <a:ea typeface="ＭＳ Ｐゴシック" charset="0"/>
              </a:defRPr>
            </a:lvl1pPr>
            <a:lvl2pPr marL="742950" indent="-285750" defTabSz="958850" eaLnBrk="0" hangingPunct="0">
              <a:defRPr sz="2400">
                <a:solidFill>
                  <a:schemeClr val="tx1"/>
                </a:solidFill>
                <a:latin typeface="Times New Roman" charset="0"/>
                <a:ea typeface="ＭＳ Ｐゴシック" charset="0"/>
              </a:defRPr>
            </a:lvl2pPr>
            <a:lvl3pPr marL="1143000" indent="-228600" defTabSz="958850" eaLnBrk="0" hangingPunct="0">
              <a:defRPr sz="2400">
                <a:solidFill>
                  <a:schemeClr val="tx1"/>
                </a:solidFill>
                <a:latin typeface="Times New Roman" charset="0"/>
                <a:ea typeface="ＭＳ Ｐゴシック" charset="0"/>
              </a:defRPr>
            </a:lvl3pPr>
            <a:lvl4pPr marL="1600200" indent="-228600" defTabSz="958850" eaLnBrk="0" hangingPunct="0">
              <a:defRPr sz="2400">
                <a:solidFill>
                  <a:schemeClr val="tx1"/>
                </a:solidFill>
                <a:latin typeface="Times New Roman" charset="0"/>
                <a:ea typeface="ＭＳ Ｐゴシック" charset="0"/>
              </a:defRPr>
            </a:lvl4pPr>
            <a:lvl5pPr marL="2057400" indent="-228600" defTabSz="958850" eaLnBrk="0" hangingPunct="0">
              <a:defRPr sz="2400">
                <a:solidFill>
                  <a:schemeClr val="tx1"/>
                </a:solidFill>
                <a:latin typeface="Times New Roman" charset="0"/>
                <a:ea typeface="ＭＳ Ｐゴシック" charset="0"/>
              </a:defRPr>
            </a:lvl5pPr>
            <a:lvl6pPr marL="25146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726CD733-5C47-0445-AFEB-A29C1F9F16BF}" type="slidenum">
              <a:rPr lang="fr-FR" sz="1300" smtClean="0"/>
              <a:pPr eaLnBrk="1" hangingPunct="1">
                <a:defRPr/>
              </a:pPr>
              <a:t>37</a:t>
            </a:fld>
            <a:endParaRPr lang="fr-FR" sz="1300" smtClean="0"/>
          </a:p>
        </p:txBody>
      </p:sp>
      <p:sp>
        <p:nvSpPr>
          <p:cNvPr id="114691" name="Rectangle 7"/>
          <p:cNvSpPr txBox="1">
            <a:spLocks noGrp="1" noChangeArrowheads="1"/>
          </p:cNvSpPr>
          <p:nvPr/>
        </p:nvSpPr>
        <p:spPr bwMode="auto">
          <a:xfrm>
            <a:off x="3900488" y="9410700"/>
            <a:ext cx="298291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5932" tIns="47965" rIns="95932" bIns="47965" anchor="b"/>
          <a:lstStyle>
            <a:lvl1pPr defTabSz="958850" eaLnBrk="0" hangingPunct="0">
              <a:defRPr sz="2400">
                <a:solidFill>
                  <a:schemeClr val="tx1"/>
                </a:solidFill>
                <a:latin typeface="Times New Roman" charset="0"/>
                <a:ea typeface="ＭＳ Ｐゴシック" charset="0"/>
              </a:defRPr>
            </a:lvl1pPr>
            <a:lvl2pPr marL="742950" indent="-285750" defTabSz="958850" eaLnBrk="0" hangingPunct="0">
              <a:defRPr sz="2400">
                <a:solidFill>
                  <a:schemeClr val="tx1"/>
                </a:solidFill>
                <a:latin typeface="Times New Roman" charset="0"/>
                <a:ea typeface="ＭＳ Ｐゴシック" charset="0"/>
              </a:defRPr>
            </a:lvl2pPr>
            <a:lvl3pPr marL="1143000" indent="-228600" defTabSz="958850" eaLnBrk="0" hangingPunct="0">
              <a:defRPr sz="2400">
                <a:solidFill>
                  <a:schemeClr val="tx1"/>
                </a:solidFill>
                <a:latin typeface="Times New Roman" charset="0"/>
                <a:ea typeface="ＭＳ Ｐゴシック" charset="0"/>
              </a:defRPr>
            </a:lvl3pPr>
            <a:lvl4pPr marL="1600200" indent="-228600" defTabSz="958850" eaLnBrk="0" hangingPunct="0">
              <a:defRPr sz="2400">
                <a:solidFill>
                  <a:schemeClr val="tx1"/>
                </a:solidFill>
                <a:latin typeface="Times New Roman" charset="0"/>
                <a:ea typeface="ＭＳ Ｐゴシック" charset="0"/>
              </a:defRPr>
            </a:lvl4pPr>
            <a:lvl5pPr marL="2057400" indent="-228600" defTabSz="958850" eaLnBrk="0" hangingPunct="0">
              <a:defRPr sz="2400">
                <a:solidFill>
                  <a:schemeClr val="tx1"/>
                </a:solidFill>
                <a:latin typeface="Times New Roman" charset="0"/>
                <a:ea typeface="ＭＳ Ｐゴシック" charset="0"/>
              </a:defRPr>
            </a:lvl5pPr>
            <a:lvl6pPr marL="25146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8CFB0675-D94D-AC41-B28C-14E91B944148}" type="slidenum">
              <a:rPr lang="fr-FR" sz="1300" smtClean="0">
                <a:cs typeface="+mn-cs"/>
              </a:rPr>
              <a:pPr eaLnBrk="1" hangingPunct="1">
                <a:defRPr/>
              </a:pPr>
              <a:t>37</a:t>
            </a:fld>
            <a:endParaRPr lang="fr-FR" sz="1300" smtClean="0">
              <a:cs typeface="+mn-cs"/>
            </a:endParaRPr>
          </a:p>
        </p:txBody>
      </p:sp>
      <p:sp>
        <p:nvSpPr>
          <p:cNvPr id="114692" name="Rectangle 2"/>
          <p:cNvSpPr>
            <a:spLocks noGrp="1" noRot="1" noChangeAspect="1" noChangeArrowheads="1" noTextEdit="1"/>
          </p:cNvSpPr>
          <p:nvPr>
            <p:ph type="sldImg"/>
          </p:nvPr>
        </p:nvSpPr>
        <p:spPr>
          <a:ln/>
        </p:spPr>
      </p:sp>
      <p:sp>
        <p:nvSpPr>
          <p:cNvPr id="114693"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s-PA">
              <a:latin typeface="Times New Roman" charset="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8850" eaLnBrk="0" hangingPunct="0">
              <a:defRPr sz="2400">
                <a:solidFill>
                  <a:schemeClr val="tx1"/>
                </a:solidFill>
                <a:latin typeface="Times New Roman" charset="0"/>
                <a:ea typeface="ＭＳ Ｐゴシック" charset="0"/>
              </a:defRPr>
            </a:lvl1pPr>
            <a:lvl2pPr marL="742950" indent="-285750" defTabSz="958850" eaLnBrk="0" hangingPunct="0">
              <a:defRPr sz="2400">
                <a:solidFill>
                  <a:schemeClr val="tx1"/>
                </a:solidFill>
                <a:latin typeface="Times New Roman" charset="0"/>
                <a:ea typeface="ＭＳ Ｐゴシック" charset="0"/>
              </a:defRPr>
            </a:lvl2pPr>
            <a:lvl3pPr marL="1143000" indent="-228600" defTabSz="958850" eaLnBrk="0" hangingPunct="0">
              <a:defRPr sz="2400">
                <a:solidFill>
                  <a:schemeClr val="tx1"/>
                </a:solidFill>
                <a:latin typeface="Times New Roman" charset="0"/>
                <a:ea typeface="ＭＳ Ｐゴシック" charset="0"/>
              </a:defRPr>
            </a:lvl3pPr>
            <a:lvl4pPr marL="1600200" indent="-228600" defTabSz="958850" eaLnBrk="0" hangingPunct="0">
              <a:defRPr sz="2400">
                <a:solidFill>
                  <a:schemeClr val="tx1"/>
                </a:solidFill>
                <a:latin typeface="Times New Roman" charset="0"/>
                <a:ea typeface="ＭＳ Ｐゴシック" charset="0"/>
              </a:defRPr>
            </a:lvl4pPr>
            <a:lvl5pPr marL="2057400" indent="-228600" defTabSz="958850" eaLnBrk="0" hangingPunct="0">
              <a:defRPr sz="2400">
                <a:solidFill>
                  <a:schemeClr val="tx1"/>
                </a:solidFill>
                <a:latin typeface="Times New Roman" charset="0"/>
                <a:ea typeface="ＭＳ Ｐゴシック" charset="0"/>
              </a:defRPr>
            </a:lvl5pPr>
            <a:lvl6pPr marL="25146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D3EFDE14-1A3F-5745-9902-17FBFEA0BA1C}" type="slidenum">
              <a:rPr lang="fr-FR" sz="1300" smtClean="0"/>
              <a:pPr eaLnBrk="1" hangingPunct="1">
                <a:defRPr/>
              </a:pPr>
              <a:t>38</a:t>
            </a:fld>
            <a:endParaRPr lang="fr-FR" sz="130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s-PA">
              <a:latin typeface="Times New Roman" charset="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8850" eaLnBrk="0" hangingPunct="0">
              <a:defRPr sz="2400">
                <a:solidFill>
                  <a:schemeClr val="tx1"/>
                </a:solidFill>
                <a:latin typeface="Times New Roman" charset="0"/>
                <a:ea typeface="ＭＳ Ｐゴシック" charset="0"/>
              </a:defRPr>
            </a:lvl1pPr>
            <a:lvl2pPr marL="742950" indent="-285750" defTabSz="958850" eaLnBrk="0" hangingPunct="0">
              <a:defRPr sz="2400">
                <a:solidFill>
                  <a:schemeClr val="tx1"/>
                </a:solidFill>
                <a:latin typeface="Times New Roman" charset="0"/>
                <a:ea typeface="ＭＳ Ｐゴシック" charset="0"/>
              </a:defRPr>
            </a:lvl2pPr>
            <a:lvl3pPr marL="1143000" indent="-228600" defTabSz="958850" eaLnBrk="0" hangingPunct="0">
              <a:defRPr sz="2400">
                <a:solidFill>
                  <a:schemeClr val="tx1"/>
                </a:solidFill>
                <a:latin typeface="Times New Roman" charset="0"/>
                <a:ea typeface="ＭＳ Ｐゴシック" charset="0"/>
              </a:defRPr>
            </a:lvl3pPr>
            <a:lvl4pPr marL="1600200" indent="-228600" defTabSz="958850" eaLnBrk="0" hangingPunct="0">
              <a:defRPr sz="2400">
                <a:solidFill>
                  <a:schemeClr val="tx1"/>
                </a:solidFill>
                <a:latin typeface="Times New Roman" charset="0"/>
                <a:ea typeface="ＭＳ Ｐゴシック" charset="0"/>
              </a:defRPr>
            </a:lvl4pPr>
            <a:lvl5pPr marL="2057400" indent="-228600" defTabSz="958850" eaLnBrk="0" hangingPunct="0">
              <a:defRPr sz="2400">
                <a:solidFill>
                  <a:schemeClr val="tx1"/>
                </a:solidFill>
                <a:latin typeface="Times New Roman" charset="0"/>
                <a:ea typeface="ＭＳ Ｐゴシック" charset="0"/>
              </a:defRPr>
            </a:lvl5pPr>
            <a:lvl6pPr marL="25146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F70DF663-4BC1-4540-BE7E-B8864D3641C1}" type="slidenum">
              <a:rPr lang="fr-FR" sz="1300" smtClean="0"/>
              <a:pPr eaLnBrk="1" hangingPunct="1">
                <a:defRPr/>
              </a:pPr>
              <a:t>39</a:t>
            </a:fld>
            <a:endParaRPr lang="fr-FR" sz="1300" smtClean="0"/>
          </a:p>
        </p:txBody>
      </p:sp>
      <p:sp>
        <p:nvSpPr>
          <p:cNvPr id="116739" name="Rectangle 7"/>
          <p:cNvSpPr txBox="1">
            <a:spLocks noGrp="1" noChangeArrowheads="1"/>
          </p:cNvSpPr>
          <p:nvPr/>
        </p:nvSpPr>
        <p:spPr bwMode="auto">
          <a:xfrm>
            <a:off x="3900488" y="9410700"/>
            <a:ext cx="298291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5932" tIns="47965" rIns="95932" bIns="47965" anchor="b"/>
          <a:lstStyle>
            <a:lvl1pPr defTabSz="958850" eaLnBrk="0" hangingPunct="0">
              <a:defRPr sz="2400">
                <a:solidFill>
                  <a:schemeClr val="tx1"/>
                </a:solidFill>
                <a:latin typeface="Times New Roman" charset="0"/>
                <a:ea typeface="ＭＳ Ｐゴシック" charset="0"/>
              </a:defRPr>
            </a:lvl1pPr>
            <a:lvl2pPr marL="742950" indent="-285750" defTabSz="958850" eaLnBrk="0" hangingPunct="0">
              <a:defRPr sz="2400">
                <a:solidFill>
                  <a:schemeClr val="tx1"/>
                </a:solidFill>
                <a:latin typeface="Times New Roman" charset="0"/>
                <a:ea typeface="ＭＳ Ｐゴシック" charset="0"/>
              </a:defRPr>
            </a:lvl2pPr>
            <a:lvl3pPr marL="1143000" indent="-228600" defTabSz="958850" eaLnBrk="0" hangingPunct="0">
              <a:defRPr sz="2400">
                <a:solidFill>
                  <a:schemeClr val="tx1"/>
                </a:solidFill>
                <a:latin typeface="Times New Roman" charset="0"/>
                <a:ea typeface="ＭＳ Ｐゴシック" charset="0"/>
              </a:defRPr>
            </a:lvl3pPr>
            <a:lvl4pPr marL="1600200" indent="-228600" defTabSz="958850" eaLnBrk="0" hangingPunct="0">
              <a:defRPr sz="2400">
                <a:solidFill>
                  <a:schemeClr val="tx1"/>
                </a:solidFill>
                <a:latin typeface="Times New Roman" charset="0"/>
                <a:ea typeface="ＭＳ Ｐゴシック" charset="0"/>
              </a:defRPr>
            </a:lvl4pPr>
            <a:lvl5pPr marL="2057400" indent="-228600" defTabSz="958850" eaLnBrk="0" hangingPunct="0">
              <a:defRPr sz="2400">
                <a:solidFill>
                  <a:schemeClr val="tx1"/>
                </a:solidFill>
                <a:latin typeface="Times New Roman" charset="0"/>
                <a:ea typeface="ＭＳ Ｐゴシック" charset="0"/>
              </a:defRPr>
            </a:lvl5pPr>
            <a:lvl6pPr marL="25146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3F1770D7-6FFB-8648-8ABF-C0CF743608F8}" type="slidenum">
              <a:rPr lang="fr-FR" sz="1300" smtClean="0">
                <a:cs typeface="+mn-cs"/>
              </a:rPr>
              <a:pPr eaLnBrk="1" hangingPunct="1">
                <a:defRPr/>
              </a:pPr>
              <a:t>39</a:t>
            </a:fld>
            <a:endParaRPr lang="fr-FR" sz="1300" smtClean="0">
              <a:cs typeface="+mn-cs"/>
            </a:endParaRPr>
          </a:p>
        </p:txBody>
      </p:sp>
      <p:sp>
        <p:nvSpPr>
          <p:cNvPr id="116740" name="Rectangle 2"/>
          <p:cNvSpPr>
            <a:spLocks noGrp="1" noRot="1" noChangeAspect="1" noChangeArrowheads="1" noTextEdit="1"/>
          </p:cNvSpPr>
          <p:nvPr>
            <p:ph type="sldImg"/>
          </p:nvPr>
        </p:nvSpPr>
        <p:spPr>
          <a:ln/>
        </p:spPr>
      </p:sp>
      <p:sp>
        <p:nvSpPr>
          <p:cNvPr id="116741"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s-EC">
              <a:latin typeface="Times New Roman" charset="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8850" eaLnBrk="0" hangingPunct="0">
              <a:defRPr sz="2400">
                <a:solidFill>
                  <a:schemeClr val="tx1"/>
                </a:solidFill>
                <a:latin typeface="Times New Roman" charset="0"/>
                <a:ea typeface="ＭＳ Ｐゴシック" charset="0"/>
              </a:defRPr>
            </a:lvl1pPr>
            <a:lvl2pPr marL="742950" indent="-285750" defTabSz="958850" eaLnBrk="0" hangingPunct="0">
              <a:defRPr sz="2400">
                <a:solidFill>
                  <a:schemeClr val="tx1"/>
                </a:solidFill>
                <a:latin typeface="Times New Roman" charset="0"/>
                <a:ea typeface="ＭＳ Ｐゴシック" charset="0"/>
              </a:defRPr>
            </a:lvl2pPr>
            <a:lvl3pPr marL="1143000" indent="-228600" defTabSz="958850" eaLnBrk="0" hangingPunct="0">
              <a:defRPr sz="2400">
                <a:solidFill>
                  <a:schemeClr val="tx1"/>
                </a:solidFill>
                <a:latin typeface="Times New Roman" charset="0"/>
                <a:ea typeface="ＭＳ Ｐゴシック" charset="0"/>
              </a:defRPr>
            </a:lvl3pPr>
            <a:lvl4pPr marL="1600200" indent="-228600" defTabSz="958850" eaLnBrk="0" hangingPunct="0">
              <a:defRPr sz="2400">
                <a:solidFill>
                  <a:schemeClr val="tx1"/>
                </a:solidFill>
                <a:latin typeface="Times New Roman" charset="0"/>
                <a:ea typeface="ＭＳ Ｐゴシック" charset="0"/>
              </a:defRPr>
            </a:lvl4pPr>
            <a:lvl5pPr marL="2057400" indent="-228600" defTabSz="958850" eaLnBrk="0" hangingPunct="0">
              <a:defRPr sz="2400">
                <a:solidFill>
                  <a:schemeClr val="tx1"/>
                </a:solidFill>
                <a:latin typeface="Times New Roman" charset="0"/>
                <a:ea typeface="ＭＳ Ｐゴシック" charset="0"/>
              </a:defRPr>
            </a:lvl5pPr>
            <a:lvl6pPr marL="25146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AE2CE781-4C74-CA46-A46B-5165293B3F47}" type="slidenum">
              <a:rPr lang="fr-FR" sz="1300" smtClean="0"/>
              <a:pPr eaLnBrk="1" hangingPunct="1">
                <a:defRPr/>
              </a:pPr>
              <a:t>52</a:t>
            </a:fld>
            <a:endParaRPr lang="fr-FR" sz="1300"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GB">
              <a:latin typeface="Times New Roman" charset="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8850" eaLnBrk="0" hangingPunct="0">
              <a:defRPr sz="2400">
                <a:solidFill>
                  <a:schemeClr val="tx1"/>
                </a:solidFill>
                <a:latin typeface="Times New Roman" charset="0"/>
                <a:ea typeface="ＭＳ Ｐゴシック" charset="0"/>
              </a:defRPr>
            </a:lvl1pPr>
            <a:lvl2pPr marL="742950" indent="-285750" defTabSz="958850" eaLnBrk="0" hangingPunct="0">
              <a:defRPr sz="2400">
                <a:solidFill>
                  <a:schemeClr val="tx1"/>
                </a:solidFill>
                <a:latin typeface="Times New Roman" charset="0"/>
                <a:ea typeface="ＭＳ Ｐゴシック" charset="0"/>
              </a:defRPr>
            </a:lvl2pPr>
            <a:lvl3pPr marL="1143000" indent="-228600" defTabSz="958850" eaLnBrk="0" hangingPunct="0">
              <a:defRPr sz="2400">
                <a:solidFill>
                  <a:schemeClr val="tx1"/>
                </a:solidFill>
                <a:latin typeface="Times New Roman" charset="0"/>
                <a:ea typeface="ＭＳ Ｐゴシック" charset="0"/>
              </a:defRPr>
            </a:lvl3pPr>
            <a:lvl4pPr marL="1600200" indent="-228600" defTabSz="958850" eaLnBrk="0" hangingPunct="0">
              <a:defRPr sz="2400">
                <a:solidFill>
                  <a:schemeClr val="tx1"/>
                </a:solidFill>
                <a:latin typeface="Times New Roman" charset="0"/>
                <a:ea typeface="ＭＳ Ｐゴシック" charset="0"/>
              </a:defRPr>
            </a:lvl4pPr>
            <a:lvl5pPr marL="2057400" indent="-228600" defTabSz="958850" eaLnBrk="0" hangingPunct="0">
              <a:defRPr sz="2400">
                <a:solidFill>
                  <a:schemeClr val="tx1"/>
                </a:solidFill>
                <a:latin typeface="Times New Roman" charset="0"/>
                <a:ea typeface="ＭＳ Ｐゴシック" charset="0"/>
              </a:defRPr>
            </a:lvl5pPr>
            <a:lvl6pPr marL="25146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9C0CE912-9312-4043-BAE9-6651B0EC7EA5}" type="slidenum">
              <a:rPr lang="fr-FR" sz="1300" smtClean="0"/>
              <a:pPr eaLnBrk="1" hangingPunct="1">
                <a:defRPr/>
              </a:pPr>
              <a:t>54</a:t>
            </a:fld>
            <a:endParaRPr lang="fr-FR" sz="1300"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GB">
              <a:latin typeface="Times New Roman"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33F1E1F-9C1D-5A42-9C4D-C0F592077784}" type="slidenum">
              <a:rPr lang="en-US" smtClean="0"/>
              <a:pPr>
                <a:defRPr/>
              </a:pPr>
              <a:t>2</a:t>
            </a:fld>
            <a:endParaRPr lang="en-US" smtClean="0"/>
          </a:p>
        </p:txBody>
      </p:sp>
      <p:sp>
        <p:nvSpPr>
          <p:cNvPr id="8194"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8850" eaLnBrk="0" hangingPunct="0">
              <a:defRPr sz="2400">
                <a:solidFill>
                  <a:schemeClr val="tx1"/>
                </a:solidFill>
                <a:latin typeface="Times New Roman" charset="0"/>
                <a:ea typeface="ＭＳ Ｐゴシック" charset="0"/>
              </a:defRPr>
            </a:lvl1pPr>
            <a:lvl2pPr marL="742950" indent="-285750" defTabSz="958850" eaLnBrk="0" hangingPunct="0">
              <a:defRPr sz="2400">
                <a:solidFill>
                  <a:schemeClr val="tx1"/>
                </a:solidFill>
                <a:latin typeface="Times New Roman" charset="0"/>
                <a:ea typeface="ＭＳ Ｐゴシック" charset="0"/>
              </a:defRPr>
            </a:lvl2pPr>
            <a:lvl3pPr marL="1143000" indent="-228600" defTabSz="958850" eaLnBrk="0" hangingPunct="0">
              <a:defRPr sz="2400">
                <a:solidFill>
                  <a:schemeClr val="tx1"/>
                </a:solidFill>
                <a:latin typeface="Times New Roman" charset="0"/>
                <a:ea typeface="ＭＳ Ｐゴシック" charset="0"/>
              </a:defRPr>
            </a:lvl3pPr>
            <a:lvl4pPr marL="1600200" indent="-228600" defTabSz="958850" eaLnBrk="0" hangingPunct="0">
              <a:defRPr sz="2400">
                <a:solidFill>
                  <a:schemeClr val="tx1"/>
                </a:solidFill>
                <a:latin typeface="Times New Roman" charset="0"/>
                <a:ea typeface="ＭＳ Ｐゴシック" charset="0"/>
              </a:defRPr>
            </a:lvl4pPr>
            <a:lvl5pPr marL="2057400" indent="-228600" defTabSz="958850" eaLnBrk="0" hangingPunct="0">
              <a:defRPr sz="2400">
                <a:solidFill>
                  <a:schemeClr val="tx1"/>
                </a:solidFill>
                <a:latin typeface="Times New Roman" charset="0"/>
                <a:ea typeface="ＭＳ Ｐゴシック" charset="0"/>
              </a:defRPr>
            </a:lvl5pPr>
            <a:lvl6pPr marL="25146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7736CF70-0068-BA44-84D9-AB5804E4A5D6}" type="slidenum">
              <a:rPr lang="fr-FR" sz="1300" smtClean="0"/>
              <a:pPr eaLnBrk="1" hangingPunct="1">
                <a:defRPr/>
              </a:pPr>
              <a:t>55</a:t>
            </a:fld>
            <a:endParaRPr lang="fr-FR" sz="1300"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GB">
              <a:latin typeface="Times New Roman" charset="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8850" eaLnBrk="0" hangingPunct="0">
              <a:defRPr sz="2400">
                <a:solidFill>
                  <a:schemeClr val="tx1"/>
                </a:solidFill>
                <a:latin typeface="Times New Roman" charset="0"/>
                <a:ea typeface="ＭＳ Ｐゴシック" charset="0"/>
              </a:defRPr>
            </a:lvl1pPr>
            <a:lvl2pPr marL="742950" indent="-285750" defTabSz="958850" eaLnBrk="0" hangingPunct="0">
              <a:defRPr sz="2400">
                <a:solidFill>
                  <a:schemeClr val="tx1"/>
                </a:solidFill>
                <a:latin typeface="Times New Roman" charset="0"/>
                <a:ea typeface="ＭＳ Ｐゴシック" charset="0"/>
              </a:defRPr>
            </a:lvl2pPr>
            <a:lvl3pPr marL="1143000" indent="-228600" defTabSz="958850" eaLnBrk="0" hangingPunct="0">
              <a:defRPr sz="2400">
                <a:solidFill>
                  <a:schemeClr val="tx1"/>
                </a:solidFill>
                <a:latin typeface="Times New Roman" charset="0"/>
                <a:ea typeface="ＭＳ Ｐゴシック" charset="0"/>
              </a:defRPr>
            </a:lvl3pPr>
            <a:lvl4pPr marL="1600200" indent="-228600" defTabSz="958850" eaLnBrk="0" hangingPunct="0">
              <a:defRPr sz="2400">
                <a:solidFill>
                  <a:schemeClr val="tx1"/>
                </a:solidFill>
                <a:latin typeface="Times New Roman" charset="0"/>
                <a:ea typeface="ＭＳ Ｐゴシック" charset="0"/>
              </a:defRPr>
            </a:lvl4pPr>
            <a:lvl5pPr marL="2057400" indent="-228600" defTabSz="958850" eaLnBrk="0" hangingPunct="0">
              <a:defRPr sz="2400">
                <a:solidFill>
                  <a:schemeClr val="tx1"/>
                </a:solidFill>
                <a:latin typeface="Times New Roman" charset="0"/>
                <a:ea typeface="ＭＳ Ｐゴシック" charset="0"/>
              </a:defRPr>
            </a:lvl5pPr>
            <a:lvl6pPr marL="25146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E1F8F40F-FC2F-6C4A-AD13-055D42B6B541}" type="slidenum">
              <a:rPr lang="fr-FR" sz="1300" smtClean="0"/>
              <a:pPr eaLnBrk="1" hangingPunct="1">
                <a:defRPr/>
              </a:pPr>
              <a:t>64</a:t>
            </a:fld>
            <a:endParaRPr lang="fr-FR" sz="1300" smtClean="0"/>
          </a:p>
        </p:txBody>
      </p:sp>
      <p:sp>
        <p:nvSpPr>
          <p:cNvPr id="133123" name="Rectangle 2"/>
          <p:cNvSpPr>
            <a:spLocks noGrp="1" noRot="1" noChangeAspect="1" noChangeArrowheads="1" noTextEdit="1"/>
          </p:cNvSpPr>
          <p:nvPr>
            <p:ph type="sldImg"/>
          </p:nvPr>
        </p:nvSpPr>
        <p:spPr>
          <a:xfrm>
            <a:off x="966788" y="741363"/>
            <a:ext cx="4954587" cy="3716337"/>
          </a:xfrm>
          <a:ln/>
        </p:spPr>
      </p:sp>
      <p:sp>
        <p:nvSpPr>
          <p:cNvPr id="133124" name="Rectangle 3"/>
          <p:cNvSpPr>
            <a:spLocks noGrp="1" noChangeArrowheads="1"/>
          </p:cNvSpPr>
          <p:nvPr>
            <p:ph type="body" idx="1"/>
          </p:nvPr>
        </p:nvSpPr>
        <p:spPr>
          <a:xfrm>
            <a:off x="917575" y="4706938"/>
            <a:ext cx="5048250" cy="44577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s-PE">
              <a:latin typeface="Times New Roman"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2C5549B-13F1-D148-8567-1D65808F8935}" type="slidenum">
              <a:rPr lang="en-US" smtClean="0"/>
              <a:pPr>
                <a:defRPr/>
              </a:pPr>
              <a:t>4</a:t>
            </a:fld>
            <a:endParaRPr lang="en-US" smtClean="0"/>
          </a:p>
        </p:txBody>
      </p:sp>
      <p:sp>
        <p:nvSpPr>
          <p:cNvPr id="160770"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8850" eaLnBrk="0" hangingPunct="0">
              <a:defRPr sz="2400">
                <a:solidFill>
                  <a:schemeClr val="tx1"/>
                </a:solidFill>
                <a:latin typeface="Times New Roman" charset="0"/>
                <a:ea typeface="ＭＳ Ｐゴシック" charset="0"/>
              </a:defRPr>
            </a:lvl1pPr>
            <a:lvl2pPr marL="742950" indent="-285750" defTabSz="958850" eaLnBrk="0" hangingPunct="0">
              <a:defRPr sz="2400">
                <a:solidFill>
                  <a:schemeClr val="tx1"/>
                </a:solidFill>
                <a:latin typeface="Times New Roman" charset="0"/>
                <a:ea typeface="ＭＳ Ｐゴシック" charset="0"/>
              </a:defRPr>
            </a:lvl2pPr>
            <a:lvl3pPr marL="1143000" indent="-228600" defTabSz="958850" eaLnBrk="0" hangingPunct="0">
              <a:defRPr sz="2400">
                <a:solidFill>
                  <a:schemeClr val="tx1"/>
                </a:solidFill>
                <a:latin typeface="Times New Roman" charset="0"/>
                <a:ea typeface="ＭＳ Ｐゴシック" charset="0"/>
              </a:defRPr>
            </a:lvl3pPr>
            <a:lvl4pPr marL="1600200" indent="-228600" defTabSz="958850" eaLnBrk="0" hangingPunct="0">
              <a:defRPr sz="2400">
                <a:solidFill>
                  <a:schemeClr val="tx1"/>
                </a:solidFill>
                <a:latin typeface="Times New Roman" charset="0"/>
                <a:ea typeface="ＭＳ Ｐゴシック" charset="0"/>
              </a:defRPr>
            </a:lvl4pPr>
            <a:lvl5pPr marL="2057400" indent="-228600" defTabSz="958850" eaLnBrk="0" hangingPunct="0">
              <a:defRPr sz="2400">
                <a:solidFill>
                  <a:schemeClr val="tx1"/>
                </a:solidFill>
                <a:latin typeface="Times New Roman" charset="0"/>
                <a:ea typeface="ＭＳ Ｐゴシック" charset="0"/>
              </a:defRPr>
            </a:lvl5pPr>
            <a:lvl6pPr marL="25146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A9932C27-BDD1-C74C-A2FF-F885AAE44D16}" type="slidenum">
              <a:rPr lang="fr-FR" sz="1300" smtClean="0"/>
              <a:pPr eaLnBrk="1" hangingPunct="1">
                <a:defRPr/>
              </a:pPr>
              <a:t>5</a:t>
            </a:fld>
            <a:endParaRPr lang="fr-FR" sz="1300"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GB">
              <a:latin typeface="Times New Roman" charset="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7263" eaLnBrk="0" hangingPunct="0">
              <a:defRPr sz="2400">
                <a:solidFill>
                  <a:schemeClr val="tx1"/>
                </a:solidFill>
                <a:latin typeface="Times New Roman" charset="0"/>
                <a:ea typeface="ＭＳ Ｐゴシック" charset="0"/>
              </a:defRPr>
            </a:lvl1pPr>
            <a:lvl2pPr marL="742950" indent="-285750" defTabSz="957263" eaLnBrk="0" hangingPunct="0">
              <a:defRPr sz="2400">
                <a:solidFill>
                  <a:schemeClr val="tx1"/>
                </a:solidFill>
                <a:latin typeface="Times New Roman" charset="0"/>
                <a:ea typeface="ＭＳ Ｐゴシック" charset="0"/>
              </a:defRPr>
            </a:lvl2pPr>
            <a:lvl3pPr marL="1143000" indent="-228600" defTabSz="957263" eaLnBrk="0" hangingPunct="0">
              <a:defRPr sz="2400">
                <a:solidFill>
                  <a:schemeClr val="tx1"/>
                </a:solidFill>
                <a:latin typeface="Times New Roman" charset="0"/>
                <a:ea typeface="ＭＳ Ｐゴシック" charset="0"/>
              </a:defRPr>
            </a:lvl3pPr>
            <a:lvl4pPr marL="1600200" indent="-228600" defTabSz="957263" eaLnBrk="0" hangingPunct="0">
              <a:defRPr sz="2400">
                <a:solidFill>
                  <a:schemeClr val="tx1"/>
                </a:solidFill>
                <a:latin typeface="Times New Roman" charset="0"/>
                <a:ea typeface="ＭＳ Ｐゴシック" charset="0"/>
              </a:defRPr>
            </a:lvl4pPr>
            <a:lvl5pPr marL="2057400" indent="-228600" defTabSz="957263" eaLnBrk="0" hangingPunct="0">
              <a:defRPr sz="2400">
                <a:solidFill>
                  <a:schemeClr val="tx1"/>
                </a:solidFill>
                <a:latin typeface="Times New Roman" charset="0"/>
                <a:ea typeface="ＭＳ Ｐゴシック" charset="0"/>
              </a:defRPr>
            </a:lvl5pPr>
            <a:lvl6pPr marL="2514600" indent="-228600" algn="ctr" defTabSz="9572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defTabSz="9572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defTabSz="9572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defTabSz="957263"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C064ECB8-01AE-8D4D-BD84-52AE6CE816F2}" type="slidenum">
              <a:rPr lang="fr-FR" sz="1300" smtClean="0">
                <a:cs typeface="Arial" charset="0"/>
              </a:rPr>
              <a:pPr eaLnBrk="1" hangingPunct="1">
                <a:defRPr/>
              </a:pPr>
              <a:t>15</a:t>
            </a:fld>
            <a:endParaRPr lang="fr-FR" sz="1300" smtClean="0">
              <a:cs typeface="Arial"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GB">
                <a:latin typeface="Times New Roman" charset="0"/>
                <a:cs typeface="+mn-cs"/>
              </a:rPr>
              <a:t>Photo by JH in Dar es Salaam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8850" eaLnBrk="0" hangingPunct="0">
              <a:defRPr sz="2400">
                <a:solidFill>
                  <a:schemeClr val="tx1"/>
                </a:solidFill>
                <a:latin typeface="Times New Roman" charset="0"/>
                <a:ea typeface="ＭＳ Ｐゴシック" charset="0"/>
              </a:defRPr>
            </a:lvl1pPr>
            <a:lvl2pPr marL="742950" indent="-285750" defTabSz="958850" eaLnBrk="0" hangingPunct="0">
              <a:defRPr sz="2400">
                <a:solidFill>
                  <a:schemeClr val="tx1"/>
                </a:solidFill>
                <a:latin typeface="Times New Roman" charset="0"/>
                <a:ea typeface="ＭＳ Ｐゴシック" charset="0"/>
              </a:defRPr>
            </a:lvl2pPr>
            <a:lvl3pPr marL="1143000" indent="-228600" defTabSz="958850" eaLnBrk="0" hangingPunct="0">
              <a:defRPr sz="2400">
                <a:solidFill>
                  <a:schemeClr val="tx1"/>
                </a:solidFill>
                <a:latin typeface="Times New Roman" charset="0"/>
                <a:ea typeface="ＭＳ Ｐゴシック" charset="0"/>
              </a:defRPr>
            </a:lvl3pPr>
            <a:lvl4pPr marL="1600200" indent="-228600" defTabSz="958850" eaLnBrk="0" hangingPunct="0">
              <a:defRPr sz="2400">
                <a:solidFill>
                  <a:schemeClr val="tx1"/>
                </a:solidFill>
                <a:latin typeface="Times New Roman" charset="0"/>
                <a:ea typeface="ＭＳ Ｐゴシック" charset="0"/>
              </a:defRPr>
            </a:lvl4pPr>
            <a:lvl5pPr marL="2057400" indent="-228600" defTabSz="958850" eaLnBrk="0" hangingPunct="0">
              <a:defRPr sz="2400">
                <a:solidFill>
                  <a:schemeClr val="tx1"/>
                </a:solidFill>
                <a:latin typeface="Times New Roman" charset="0"/>
                <a:ea typeface="ＭＳ Ｐゴシック" charset="0"/>
              </a:defRPr>
            </a:lvl5pPr>
            <a:lvl6pPr marL="25146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EC2C661B-F98A-F74B-8464-86CB80FA0F60}" type="slidenum">
              <a:rPr lang="fr-FR" sz="1300" smtClean="0"/>
              <a:pPr eaLnBrk="1" hangingPunct="1">
                <a:defRPr/>
              </a:pPr>
              <a:t>16</a:t>
            </a:fld>
            <a:endParaRPr lang="fr-FR" sz="1300" smtClean="0"/>
          </a:p>
        </p:txBody>
      </p:sp>
      <p:sp>
        <p:nvSpPr>
          <p:cNvPr id="104451" name="Rectangle 2"/>
          <p:cNvSpPr>
            <a:spLocks noGrp="1" noRot="1" noChangeAspect="1" noChangeArrowheads="1" noTextEdit="1"/>
          </p:cNvSpPr>
          <p:nvPr>
            <p:ph type="sldImg"/>
          </p:nvPr>
        </p:nvSpPr>
        <p:spPr>
          <a:xfrm>
            <a:off x="1133475" y="868363"/>
            <a:ext cx="4616450" cy="3462337"/>
          </a:xfrm>
          <a:ln/>
        </p:spPr>
      </p:sp>
      <p:sp>
        <p:nvSpPr>
          <p:cNvPr id="104452" name="Rectangle 3"/>
          <p:cNvSpPr>
            <a:spLocks noGrp="1" noChangeArrowheads="1"/>
          </p:cNvSpPr>
          <p:nvPr>
            <p:ph type="body" idx="1"/>
          </p:nvPr>
        </p:nvSpPr>
        <p:spPr>
          <a:xfrm>
            <a:off x="917575" y="4708525"/>
            <a:ext cx="5048250" cy="4170363"/>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GB">
              <a:latin typeface="Times New Roman"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8850" eaLnBrk="0" hangingPunct="0">
              <a:defRPr sz="2400">
                <a:solidFill>
                  <a:schemeClr val="tx1"/>
                </a:solidFill>
                <a:latin typeface="Times New Roman" charset="0"/>
                <a:ea typeface="ＭＳ Ｐゴシック" charset="0"/>
              </a:defRPr>
            </a:lvl1pPr>
            <a:lvl2pPr marL="742950" indent="-285750" defTabSz="958850" eaLnBrk="0" hangingPunct="0">
              <a:defRPr sz="2400">
                <a:solidFill>
                  <a:schemeClr val="tx1"/>
                </a:solidFill>
                <a:latin typeface="Times New Roman" charset="0"/>
                <a:ea typeface="ＭＳ Ｐゴシック" charset="0"/>
              </a:defRPr>
            </a:lvl2pPr>
            <a:lvl3pPr marL="1143000" indent="-228600" defTabSz="958850" eaLnBrk="0" hangingPunct="0">
              <a:defRPr sz="2400">
                <a:solidFill>
                  <a:schemeClr val="tx1"/>
                </a:solidFill>
                <a:latin typeface="Times New Roman" charset="0"/>
                <a:ea typeface="ＭＳ Ｐゴシック" charset="0"/>
              </a:defRPr>
            </a:lvl3pPr>
            <a:lvl4pPr marL="1600200" indent="-228600" defTabSz="958850" eaLnBrk="0" hangingPunct="0">
              <a:defRPr sz="2400">
                <a:solidFill>
                  <a:schemeClr val="tx1"/>
                </a:solidFill>
                <a:latin typeface="Times New Roman" charset="0"/>
                <a:ea typeface="ＭＳ Ｐゴシック" charset="0"/>
              </a:defRPr>
            </a:lvl4pPr>
            <a:lvl5pPr marL="2057400" indent="-228600" defTabSz="958850" eaLnBrk="0" hangingPunct="0">
              <a:defRPr sz="2400">
                <a:solidFill>
                  <a:schemeClr val="tx1"/>
                </a:solidFill>
                <a:latin typeface="Times New Roman" charset="0"/>
                <a:ea typeface="ＭＳ Ｐゴシック" charset="0"/>
              </a:defRPr>
            </a:lvl5pPr>
            <a:lvl6pPr marL="25146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50F02D8D-BAF4-B34A-9DCB-3C86B8E9C346}" type="slidenum">
              <a:rPr lang="fr-FR" sz="1300" smtClean="0"/>
              <a:pPr eaLnBrk="1" hangingPunct="1">
                <a:defRPr/>
              </a:pPr>
              <a:t>17</a:t>
            </a:fld>
            <a:endParaRPr lang="fr-FR" sz="1300" smtClean="0"/>
          </a:p>
        </p:txBody>
      </p:sp>
      <p:sp>
        <p:nvSpPr>
          <p:cNvPr id="105475" name="Rectangle 2"/>
          <p:cNvSpPr>
            <a:spLocks noGrp="1" noRot="1" noChangeAspect="1" noChangeArrowheads="1" noTextEdit="1"/>
          </p:cNvSpPr>
          <p:nvPr>
            <p:ph type="sldImg"/>
          </p:nvPr>
        </p:nvSpPr>
        <p:spPr>
          <a:xfrm>
            <a:off x="1133475" y="868363"/>
            <a:ext cx="4616450" cy="3462337"/>
          </a:xfrm>
          <a:ln/>
        </p:spPr>
      </p:sp>
      <p:sp>
        <p:nvSpPr>
          <p:cNvPr id="105476" name="Rectangle 3"/>
          <p:cNvSpPr>
            <a:spLocks noGrp="1" noChangeArrowheads="1"/>
          </p:cNvSpPr>
          <p:nvPr>
            <p:ph type="body" idx="1"/>
          </p:nvPr>
        </p:nvSpPr>
        <p:spPr>
          <a:xfrm>
            <a:off x="917575" y="4708525"/>
            <a:ext cx="5048250" cy="4170363"/>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GB">
              <a:latin typeface="Times New Roman" charset="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8850" eaLnBrk="0" hangingPunct="0">
              <a:defRPr sz="2400">
                <a:solidFill>
                  <a:schemeClr val="tx1"/>
                </a:solidFill>
                <a:latin typeface="Times New Roman" charset="0"/>
                <a:ea typeface="ＭＳ Ｐゴシック" charset="0"/>
              </a:defRPr>
            </a:lvl1pPr>
            <a:lvl2pPr marL="742950" indent="-285750" defTabSz="958850" eaLnBrk="0" hangingPunct="0">
              <a:defRPr sz="2400">
                <a:solidFill>
                  <a:schemeClr val="tx1"/>
                </a:solidFill>
                <a:latin typeface="Times New Roman" charset="0"/>
                <a:ea typeface="ＭＳ Ｐゴシック" charset="0"/>
              </a:defRPr>
            </a:lvl2pPr>
            <a:lvl3pPr marL="1143000" indent="-228600" defTabSz="958850" eaLnBrk="0" hangingPunct="0">
              <a:defRPr sz="2400">
                <a:solidFill>
                  <a:schemeClr val="tx1"/>
                </a:solidFill>
                <a:latin typeface="Times New Roman" charset="0"/>
                <a:ea typeface="ＭＳ Ｐゴシック" charset="0"/>
              </a:defRPr>
            </a:lvl3pPr>
            <a:lvl4pPr marL="1600200" indent="-228600" defTabSz="958850" eaLnBrk="0" hangingPunct="0">
              <a:defRPr sz="2400">
                <a:solidFill>
                  <a:schemeClr val="tx1"/>
                </a:solidFill>
                <a:latin typeface="Times New Roman" charset="0"/>
                <a:ea typeface="ＭＳ Ｐゴシック" charset="0"/>
              </a:defRPr>
            </a:lvl4pPr>
            <a:lvl5pPr marL="2057400" indent="-228600" defTabSz="958850" eaLnBrk="0" hangingPunct="0">
              <a:defRPr sz="2400">
                <a:solidFill>
                  <a:schemeClr val="tx1"/>
                </a:solidFill>
                <a:latin typeface="Times New Roman" charset="0"/>
                <a:ea typeface="ＭＳ Ｐゴシック" charset="0"/>
              </a:defRPr>
            </a:lvl5pPr>
            <a:lvl6pPr marL="25146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D5983FA5-AA54-9A49-8BB2-1C796BBD3982}" type="slidenum">
              <a:rPr lang="fr-FR" sz="1300" smtClean="0"/>
              <a:pPr eaLnBrk="1" hangingPunct="1">
                <a:defRPr/>
              </a:pPr>
              <a:t>18</a:t>
            </a:fld>
            <a:endParaRPr lang="fr-FR" sz="1300" smtClean="0"/>
          </a:p>
        </p:txBody>
      </p:sp>
      <p:sp>
        <p:nvSpPr>
          <p:cNvPr id="106499" name="Rectangle 2"/>
          <p:cNvSpPr>
            <a:spLocks noGrp="1" noRot="1" noChangeAspect="1" noChangeArrowheads="1" noTextEdit="1"/>
          </p:cNvSpPr>
          <p:nvPr>
            <p:ph type="sldImg"/>
          </p:nvPr>
        </p:nvSpPr>
        <p:spPr>
          <a:xfrm>
            <a:off x="1133475" y="868363"/>
            <a:ext cx="4616450" cy="3462337"/>
          </a:xfrm>
          <a:ln/>
        </p:spPr>
      </p:sp>
      <p:sp>
        <p:nvSpPr>
          <p:cNvPr id="106500" name="Rectangle 3"/>
          <p:cNvSpPr>
            <a:spLocks noGrp="1" noChangeArrowheads="1"/>
          </p:cNvSpPr>
          <p:nvPr>
            <p:ph type="body" idx="1"/>
          </p:nvPr>
        </p:nvSpPr>
        <p:spPr>
          <a:xfrm>
            <a:off x="917575" y="4708525"/>
            <a:ext cx="5048250" cy="4170363"/>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GB">
              <a:latin typeface="Times New Roman" charset="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8850" eaLnBrk="0" hangingPunct="0">
              <a:defRPr sz="2400">
                <a:solidFill>
                  <a:schemeClr val="tx1"/>
                </a:solidFill>
                <a:latin typeface="Times New Roman" charset="0"/>
                <a:ea typeface="ＭＳ Ｐゴシック" charset="0"/>
              </a:defRPr>
            </a:lvl1pPr>
            <a:lvl2pPr marL="742950" indent="-285750" defTabSz="958850" eaLnBrk="0" hangingPunct="0">
              <a:defRPr sz="2400">
                <a:solidFill>
                  <a:schemeClr val="tx1"/>
                </a:solidFill>
                <a:latin typeface="Times New Roman" charset="0"/>
                <a:ea typeface="ＭＳ Ｐゴシック" charset="0"/>
              </a:defRPr>
            </a:lvl2pPr>
            <a:lvl3pPr marL="1143000" indent="-228600" defTabSz="958850" eaLnBrk="0" hangingPunct="0">
              <a:defRPr sz="2400">
                <a:solidFill>
                  <a:schemeClr val="tx1"/>
                </a:solidFill>
                <a:latin typeface="Times New Roman" charset="0"/>
                <a:ea typeface="ＭＳ Ｐゴシック" charset="0"/>
              </a:defRPr>
            </a:lvl3pPr>
            <a:lvl4pPr marL="1600200" indent="-228600" defTabSz="958850" eaLnBrk="0" hangingPunct="0">
              <a:defRPr sz="2400">
                <a:solidFill>
                  <a:schemeClr val="tx1"/>
                </a:solidFill>
                <a:latin typeface="Times New Roman" charset="0"/>
                <a:ea typeface="ＭＳ Ｐゴシック" charset="0"/>
              </a:defRPr>
            </a:lvl4pPr>
            <a:lvl5pPr marL="2057400" indent="-228600" defTabSz="958850" eaLnBrk="0" hangingPunct="0">
              <a:defRPr sz="2400">
                <a:solidFill>
                  <a:schemeClr val="tx1"/>
                </a:solidFill>
                <a:latin typeface="Times New Roman" charset="0"/>
                <a:ea typeface="ＭＳ Ｐゴシック" charset="0"/>
              </a:defRPr>
            </a:lvl5pPr>
            <a:lvl6pPr marL="25146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defTabSz="9588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3FC2A19F-2C2E-4845-A5AC-EBA28C569F04}" type="slidenum">
              <a:rPr lang="fr-FR" sz="1300" smtClean="0"/>
              <a:pPr eaLnBrk="1" hangingPunct="1">
                <a:defRPr/>
              </a:pPr>
              <a:t>19</a:t>
            </a:fld>
            <a:endParaRPr lang="fr-FR" sz="1300" smtClean="0"/>
          </a:p>
        </p:txBody>
      </p:sp>
      <p:sp>
        <p:nvSpPr>
          <p:cNvPr id="107523" name="Rectangle 2"/>
          <p:cNvSpPr>
            <a:spLocks noGrp="1" noRot="1" noChangeAspect="1" noChangeArrowheads="1" noTextEdit="1"/>
          </p:cNvSpPr>
          <p:nvPr>
            <p:ph type="sldImg"/>
          </p:nvPr>
        </p:nvSpPr>
        <p:spPr>
          <a:xfrm>
            <a:off x="1133475" y="868363"/>
            <a:ext cx="4616450" cy="3462337"/>
          </a:xfrm>
          <a:ln/>
        </p:spPr>
      </p:sp>
      <p:sp>
        <p:nvSpPr>
          <p:cNvPr id="107524" name="Rectangle 3"/>
          <p:cNvSpPr>
            <a:spLocks noGrp="1" noChangeArrowheads="1"/>
          </p:cNvSpPr>
          <p:nvPr>
            <p:ph type="body" idx="1"/>
          </p:nvPr>
        </p:nvSpPr>
        <p:spPr>
          <a:xfrm>
            <a:off x="917575" y="4708525"/>
            <a:ext cx="5048250" cy="4170363"/>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GB">
              <a:latin typeface="Times New Roman"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CH"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CH"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80454665-3DC0-42E7-963E-D689F9E97D43}" type="slidenum">
              <a:rPr lang="en-GB"/>
              <a:pPr/>
              <a:t>‹#›</a:t>
            </a:fld>
            <a:endParaRPr lang="en-GB"/>
          </a:p>
        </p:txBody>
      </p:sp>
    </p:spTree>
    <p:extLst>
      <p:ext uri="{BB962C8B-B14F-4D97-AF65-F5344CB8AC3E}">
        <p14:creationId xmlns:p14="http://schemas.microsoft.com/office/powerpoint/2010/main" val="3703865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08929368-D3BD-4B3C-9875-B050C1166857}" type="slidenum">
              <a:rPr lang="en-GB"/>
              <a:pPr/>
              <a:t>‹#›</a:t>
            </a:fld>
            <a:endParaRPr lang="en-GB"/>
          </a:p>
        </p:txBody>
      </p:sp>
    </p:spTree>
    <p:extLst>
      <p:ext uri="{BB962C8B-B14F-4D97-AF65-F5344CB8AC3E}">
        <p14:creationId xmlns:p14="http://schemas.microsoft.com/office/powerpoint/2010/main" val="2446012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274638"/>
            <a:ext cx="2195513" cy="5851525"/>
          </a:xfrm>
        </p:spPr>
        <p:txBody>
          <a:bodyPr vert="eaVert"/>
          <a:lstStyle/>
          <a:p>
            <a:r>
              <a:rPr lang="fr-CH" smtClean="0"/>
              <a:t>Click to edit Master title style</a:t>
            </a:r>
            <a:endParaRPr lang="en-US"/>
          </a:p>
        </p:txBody>
      </p:sp>
      <p:sp>
        <p:nvSpPr>
          <p:cNvPr id="3" name="Vertical Text Placeholder 2"/>
          <p:cNvSpPr>
            <a:spLocks noGrp="1"/>
          </p:cNvSpPr>
          <p:nvPr>
            <p:ph type="body" orient="vert" idx="1"/>
          </p:nvPr>
        </p:nvSpPr>
        <p:spPr>
          <a:xfrm>
            <a:off x="179388" y="274638"/>
            <a:ext cx="6437312" cy="5851525"/>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3A10223-65F4-4992-8B81-C287C6DD5EA9}" type="slidenum">
              <a:rPr lang="en-GB"/>
              <a:pPr/>
              <a:t>‹#›</a:t>
            </a:fld>
            <a:endParaRPr lang="en-GB"/>
          </a:p>
        </p:txBody>
      </p:sp>
    </p:spTree>
    <p:extLst>
      <p:ext uri="{BB962C8B-B14F-4D97-AF65-F5344CB8AC3E}">
        <p14:creationId xmlns:p14="http://schemas.microsoft.com/office/powerpoint/2010/main" val="3618688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79388" y="274638"/>
            <a:ext cx="8785225" cy="850900"/>
          </a:xfrm>
        </p:spPr>
        <p:txBody>
          <a:bodyPr/>
          <a:lstStyle/>
          <a:p>
            <a:r>
              <a:rPr lang="fr-CH" smtClean="0"/>
              <a:t>Click to edit Master title style</a:t>
            </a:r>
            <a:endParaRPr lang="en-US"/>
          </a:p>
        </p:txBody>
      </p:sp>
      <p:sp>
        <p:nvSpPr>
          <p:cNvPr id="3" name="Content Placeholder 2"/>
          <p:cNvSpPr>
            <a:spLocks noGrp="1"/>
          </p:cNvSpPr>
          <p:nvPr>
            <p:ph sz="half" idx="1"/>
          </p:nvPr>
        </p:nvSpPr>
        <p:spPr>
          <a:xfrm>
            <a:off x="457200" y="1196975"/>
            <a:ext cx="8229600" cy="2387600"/>
          </a:xfrm>
        </p:spPr>
        <p:txBody>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Text Placeholder 3"/>
          <p:cNvSpPr>
            <a:spLocks noGrp="1"/>
          </p:cNvSpPr>
          <p:nvPr>
            <p:ph type="body" sz="half" idx="2"/>
          </p:nvPr>
        </p:nvSpPr>
        <p:spPr>
          <a:xfrm>
            <a:off x="457200" y="3736975"/>
            <a:ext cx="8229600" cy="2389188"/>
          </a:xfrm>
        </p:spPr>
        <p:txBody>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3E9FE61-8F1B-7046-82D7-4A5F6C1023B9}" type="slidenum">
              <a:rPr lang="en-GB"/>
              <a:pPr/>
              <a:t>‹#›</a:t>
            </a:fld>
            <a:endParaRPr lang="en-GB"/>
          </a:p>
        </p:txBody>
      </p:sp>
    </p:spTree>
    <p:extLst>
      <p:ext uri="{BB962C8B-B14F-4D97-AF65-F5344CB8AC3E}">
        <p14:creationId xmlns:p14="http://schemas.microsoft.com/office/powerpoint/2010/main" val="266726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85800" y="609600"/>
            <a:ext cx="7772400" cy="54864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Tree>
    <p:extLst>
      <p:ext uri="{BB962C8B-B14F-4D97-AF65-F5344CB8AC3E}">
        <p14:creationId xmlns:p14="http://schemas.microsoft.com/office/powerpoint/2010/main" val="1101032838"/>
      </p:ext>
    </p:extLst>
  </p:cSld>
  <p:clrMapOvr>
    <a:masterClrMapping/>
  </p:clrMapOvr>
  <p:transition xmlns:p14="http://schemas.microsoft.com/office/powerpoint/2010/mai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cSld name="Titel, Text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en-GB"/>
          </a:p>
        </p:txBody>
      </p:sp>
      <p:sp>
        <p:nvSpPr>
          <p:cNvPr id="3" name="Textplatzhalter 2"/>
          <p:cNvSpPr>
            <a:spLocks noGrp="1"/>
          </p:cNvSpPr>
          <p:nvPr>
            <p:ph type="body" sz="half" idx="1"/>
          </p:nvPr>
        </p:nvSpPr>
        <p:spPr>
          <a:xfrm>
            <a:off x="685800" y="1981200"/>
            <a:ext cx="38100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iagrammplatzhalter 3"/>
          <p:cNvSpPr>
            <a:spLocks noGrp="1"/>
          </p:cNvSpPr>
          <p:nvPr>
            <p:ph type="chart" sz="half" idx="2"/>
          </p:nvPr>
        </p:nvSpPr>
        <p:spPr>
          <a:xfrm>
            <a:off x="4648200" y="1981200"/>
            <a:ext cx="3810000" cy="4114800"/>
          </a:xfrm>
        </p:spPr>
        <p:txBody>
          <a:bodyPr/>
          <a:lstStyle/>
          <a:p>
            <a:pPr lvl="0"/>
            <a:endParaRPr lang="en-GB" noProof="0" smtClean="0"/>
          </a:p>
        </p:txBody>
      </p:sp>
    </p:spTree>
    <p:extLst>
      <p:ext uri="{BB962C8B-B14F-4D97-AF65-F5344CB8AC3E}">
        <p14:creationId xmlns:p14="http://schemas.microsoft.com/office/powerpoint/2010/main" val="176442663"/>
      </p:ext>
    </p:extLst>
  </p:cSld>
  <p:clrMapOvr>
    <a:masterClrMapping/>
  </p:clrMapOvr>
  <p:transition xmlns:p14="http://schemas.microsoft.com/office/powerpoint/2010/mai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Content Placeholder 2"/>
          <p:cNvSpPr>
            <a:spLocks noGrp="1"/>
          </p:cNvSpPr>
          <p:nvPr>
            <p:ph idx="1"/>
          </p:nvPr>
        </p:nvSpPr>
        <p:spPr/>
        <p:txBody>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E7532B3C-58C5-4609-9B45-64E62584117A}" type="slidenum">
              <a:rPr lang="en-GB"/>
              <a:pPr/>
              <a:t>‹#›</a:t>
            </a:fld>
            <a:endParaRPr lang="en-GB"/>
          </a:p>
        </p:txBody>
      </p:sp>
    </p:spTree>
    <p:extLst>
      <p:ext uri="{BB962C8B-B14F-4D97-AF65-F5344CB8AC3E}">
        <p14:creationId xmlns:p14="http://schemas.microsoft.com/office/powerpoint/2010/main" val="3500161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H"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CH"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F3227C7-E6AD-4D29-ABAE-C8221E8777DA}" type="slidenum">
              <a:rPr lang="en-GB"/>
              <a:pPr/>
              <a:t>‹#›</a:t>
            </a:fld>
            <a:endParaRPr lang="en-GB"/>
          </a:p>
        </p:txBody>
      </p:sp>
    </p:spTree>
    <p:extLst>
      <p:ext uri="{BB962C8B-B14F-4D97-AF65-F5344CB8AC3E}">
        <p14:creationId xmlns:p14="http://schemas.microsoft.com/office/powerpoint/2010/main" val="1583844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Content Placeholder 2"/>
          <p:cNvSpPr>
            <a:spLocks noGrp="1"/>
          </p:cNvSpPr>
          <p:nvPr>
            <p:ph sz="half" idx="1"/>
          </p:nvPr>
        </p:nvSpPr>
        <p:spPr>
          <a:xfrm>
            <a:off x="457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Content Placeholder 3"/>
          <p:cNvSpPr>
            <a:spLocks noGrp="1"/>
          </p:cNvSpPr>
          <p:nvPr>
            <p:ph sz="half" idx="2"/>
          </p:nvPr>
        </p:nvSpPr>
        <p:spPr>
          <a:xfrm>
            <a:off x="4648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44F32B92-6E21-44AD-AFE9-7A8D60AEDE86}" type="slidenum">
              <a:rPr lang="en-GB"/>
              <a:pPr/>
              <a:t>‹#›</a:t>
            </a:fld>
            <a:endParaRPr lang="en-GB"/>
          </a:p>
        </p:txBody>
      </p:sp>
    </p:spTree>
    <p:extLst>
      <p:ext uri="{BB962C8B-B14F-4D97-AF65-F5344CB8AC3E}">
        <p14:creationId xmlns:p14="http://schemas.microsoft.com/office/powerpoint/2010/main" val="2510713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CH"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760E48E2-52E9-487B-BC1D-F55B6633A270}" type="slidenum">
              <a:rPr lang="en-GB"/>
              <a:pPr/>
              <a:t>‹#›</a:t>
            </a:fld>
            <a:endParaRPr lang="en-GB"/>
          </a:p>
        </p:txBody>
      </p:sp>
    </p:spTree>
    <p:extLst>
      <p:ext uri="{BB962C8B-B14F-4D97-AF65-F5344CB8AC3E}">
        <p14:creationId xmlns:p14="http://schemas.microsoft.com/office/powerpoint/2010/main" val="1770508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FC9EEC66-1473-440F-874D-382AC559DA5E}" type="slidenum">
              <a:rPr lang="en-GB"/>
              <a:pPr/>
              <a:t>‹#›</a:t>
            </a:fld>
            <a:endParaRPr lang="en-GB"/>
          </a:p>
        </p:txBody>
      </p:sp>
    </p:spTree>
    <p:extLst>
      <p:ext uri="{BB962C8B-B14F-4D97-AF65-F5344CB8AC3E}">
        <p14:creationId xmlns:p14="http://schemas.microsoft.com/office/powerpoint/2010/main" val="303982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CD68AD44-1BBF-4A0D-A15F-D2B72C635253}" type="slidenum">
              <a:rPr lang="en-GB"/>
              <a:pPr/>
              <a:t>‹#›</a:t>
            </a:fld>
            <a:endParaRPr lang="en-GB"/>
          </a:p>
        </p:txBody>
      </p:sp>
    </p:spTree>
    <p:extLst>
      <p:ext uri="{BB962C8B-B14F-4D97-AF65-F5344CB8AC3E}">
        <p14:creationId xmlns:p14="http://schemas.microsoft.com/office/powerpoint/2010/main" val="2192559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H"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8D573DED-C2E1-4C95-A742-41F10A456F6F}" type="slidenum">
              <a:rPr lang="en-GB"/>
              <a:pPr/>
              <a:t>‹#›</a:t>
            </a:fld>
            <a:endParaRPr lang="en-GB"/>
          </a:p>
        </p:txBody>
      </p:sp>
    </p:spTree>
    <p:extLst>
      <p:ext uri="{BB962C8B-B14F-4D97-AF65-F5344CB8AC3E}">
        <p14:creationId xmlns:p14="http://schemas.microsoft.com/office/powerpoint/2010/main" val="960260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H"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906AAA88-1014-4CF5-81D3-E485C02F56B2}" type="slidenum">
              <a:rPr lang="en-GB"/>
              <a:pPr/>
              <a:t>‹#›</a:t>
            </a:fld>
            <a:endParaRPr lang="en-GB"/>
          </a:p>
        </p:txBody>
      </p:sp>
    </p:spTree>
    <p:extLst>
      <p:ext uri="{BB962C8B-B14F-4D97-AF65-F5344CB8AC3E}">
        <p14:creationId xmlns:p14="http://schemas.microsoft.com/office/powerpoint/2010/main" val="38916071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accent1"/>
            </a:gs>
            <a:gs pos="50000">
              <a:schemeClr val="bg1"/>
            </a:gs>
            <a:gs pos="100000">
              <a:schemeClr val="accent1"/>
            </a:gs>
          </a:gsLst>
          <a:lin ang="5400000" scaled="1"/>
        </a:gra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bwMode="auto">
          <a:xfrm>
            <a:off x="179388" y="274638"/>
            <a:ext cx="8785225"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45720" rIns="0" bIns="45720" numCol="1" anchor="ctr" anchorCtr="0" compatLnSpc="1">
            <a:prstTxWarp prst="textNoShape">
              <a:avLst/>
            </a:prstTxWarp>
          </a:bodyPr>
          <a:lstStyle/>
          <a:p>
            <a:pPr lvl="0"/>
            <a:r>
              <a:rPr lang="en-GB" dirty="0"/>
              <a:t>Click to edit Master title style</a:t>
            </a:r>
          </a:p>
        </p:txBody>
      </p:sp>
      <p:sp>
        <p:nvSpPr>
          <p:cNvPr id="92163" name="Rectangle 3"/>
          <p:cNvSpPr>
            <a:spLocks noGrp="1" noChangeArrowheads="1"/>
          </p:cNvSpPr>
          <p:nvPr>
            <p:ph type="body" idx="1"/>
          </p:nvPr>
        </p:nvSpPr>
        <p:spPr bwMode="auto">
          <a:xfrm>
            <a:off x="457200" y="1196975"/>
            <a:ext cx="8229600" cy="492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21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921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921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0B503C93-6AC6-432E-B30B-2A551DDC18F0}" type="slidenum">
              <a:rPr lang="en-GB"/>
              <a:pPr/>
              <a:t>‹#›</a:t>
            </a:fld>
            <a:endParaRPr lang="en-GB"/>
          </a:p>
        </p:txBody>
      </p:sp>
    </p:spTree>
    <p:extLst>
      <p:ext uri="{BB962C8B-B14F-4D97-AF65-F5344CB8AC3E}">
        <p14:creationId xmlns:p14="http://schemas.microsoft.com/office/powerpoint/2010/main" val="91142310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hdr="0" ftr="0" dt="0"/>
  <p:txStyles>
    <p:titleStyle>
      <a:lvl1pPr algn="ctr" rtl="0" eaLnBrk="0" fontAlgn="base" hangingPunct="0">
        <a:spcBef>
          <a:spcPct val="0"/>
        </a:spcBef>
        <a:spcAft>
          <a:spcPct val="0"/>
        </a:spcAft>
        <a:defRPr sz="3600">
          <a:solidFill>
            <a:schemeClr val="accent2"/>
          </a:solidFill>
          <a:latin typeface="+mj-lt"/>
          <a:ea typeface="+mj-ea"/>
          <a:cs typeface="+mj-cs"/>
        </a:defRPr>
      </a:lvl1pPr>
      <a:lvl2pPr algn="ctr" rtl="0" eaLnBrk="0" fontAlgn="base" hangingPunct="0">
        <a:spcBef>
          <a:spcPct val="0"/>
        </a:spcBef>
        <a:spcAft>
          <a:spcPct val="0"/>
        </a:spcAft>
        <a:defRPr sz="3200">
          <a:solidFill>
            <a:schemeClr val="accent2"/>
          </a:solidFill>
          <a:latin typeface="Calibri" charset="0"/>
          <a:ea typeface="ＭＳ Ｐゴシック" charset="0"/>
          <a:cs typeface="Arial" charset="0"/>
        </a:defRPr>
      </a:lvl2pPr>
      <a:lvl3pPr algn="ctr" rtl="0" eaLnBrk="0" fontAlgn="base" hangingPunct="0">
        <a:spcBef>
          <a:spcPct val="0"/>
        </a:spcBef>
        <a:spcAft>
          <a:spcPct val="0"/>
        </a:spcAft>
        <a:defRPr sz="3200">
          <a:solidFill>
            <a:schemeClr val="accent2"/>
          </a:solidFill>
          <a:latin typeface="Calibri" charset="0"/>
          <a:ea typeface="ＭＳ Ｐゴシック" charset="0"/>
          <a:cs typeface="Arial" charset="0"/>
        </a:defRPr>
      </a:lvl3pPr>
      <a:lvl4pPr algn="ctr" rtl="0" eaLnBrk="0" fontAlgn="base" hangingPunct="0">
        <a:spcBef>
          <a:spcPct val="0"/>
        </a:spcBef>
        <a:spcAft>
          <a:spcPct val="0"/>
        </a:spcAft>
        <a:defRPr sz="3200">
          <a:solidFill>
            <a:schemeClr val="accent2"/>
          </a:solidFill>
          <a:latin typeface="Calibri" charset="0"/>
          <a:ea typeface="ＭＳ Ｐゴシック" charset="0"/>
          <a:cs typeface="Arial" charset="0"/>
        </a:defRPr>
      </a:lvl4pPr>
      <a:lvl5pPr algn="ctr" rtl="0" eaLnBrk="0" fontAlgn="base" hangingPunct="0">
        <a:spcBef>
          <a:spcPct val="0"/>
        </a:spcBef>
        <a:spcAft>
          <a:spcPct val="0"/>
        </a:spcAft>
        <a:defRPr sz="3200">
          <a:solidFill>
            <a:schemeClr val="accent2"/>
          </a:solidFill>
          <a:latin typeface="Calibri" charset="0"/>
          <a:ea typeface="ＭＳ Ｐゴシック" charset="0"/>
          <a:cs typeface="Arial" charset="0"/>
        </a:defRPr>
      </a:lvl5pPr>
      <a:lvl6pPr marL="457200" algn="ctr" rtl="0" fontAlgn="base">
        <a:spcBef>
          <a:spcPct val="0"/>
        </a:spcBef>
        <a:spcAft>
          <a:spcPct val="0"/>
        </a:spcAft>
        <a:defRPr sz="3200">
          <a:solidFill>
            <a:schemeClr val="accent2"/>
          </a:solidFill>
          <a:latin typeface="Calibri" charset="0"/>
          <a:ea typeface="ＭＳ Ｐゴシック" charset="0"/>
          <a:cs typeface="Arial" charset="0"/>
        </a:defRPr>
      </a:lvl6pPr>
      <a:lvl7pPr marL="914400" algn="ctr" rtl="0" fontAlgn="base">
        <a:spcBef>
          <a:spcPct val="0"/>
        </a:spcBef>
        <a:spcAft>
          <a:spcPct val="0"/>
        </a:spcAft>
        <a:defRPr sz="3200">
          <a:solidFill>
            <a:schemeClr val="accent2"/>
          </a:solidFill>
          <a:latin typeface="Calibri" charset="0"/>
          <a:ea typeface="ＭＳ Ｐゴシック" charset="0"/>
          <a:cs typeface="Arial" charset="0"/>
        </a:defRPr>
      </a:lvl7pPr>
      <a:lvl8pPr marL="1371600" algn="ctr" rtl="0" fontAlgn="base">
        <a:spcBef>
          <a:spcPct val="0"/>
        </a:spcBef>
        <a:spcAft>
          <a:spcPct val="0"/>
        </a:spcAft>
        <a:defRPr sz="3200">
          <a:solidFill>
            <a:schemeClr val="accent2"/>
          </a:solidFill>
          <a:latin typeface="Calibri" charset="0"/>
          <a:ea typeface="ＭＳ Ｐゴシック" charset="0"/>
          <a:cs typeface="Arial" charset="0"/>
        </a:defRPr>
      </a:lvl8pPr>
      <a:lvl9pPr marL="1828800" algn="ctr" rtl="0" fontAlgn="base">
        <a:spcBef>
          <a:spcPct val="0"/>
        </a:spcBef>
        <a:spcAft>
          <a:spcPct val="0"/>
        </a:spcAft>
        <a:defRPr sz="3200">
          <a:solidFill>
            <a:schemeClr val="accent2"/>
          </a:solidFill>
          <a:latin typeface="Calibri" charset="0"/>
          <a:ea typeface="ＭＳ Ｐゴシック" charset="0"/>
          <a:cs typeface="Arial" charset="0"/>
        </a:defRPr>
      </a:lvl9pPr>
    </p:titleStyle>
    <p:bodyStyle>
      <a:lvl1pPr marL="342900" indent="-342900" algn="l" rtl="0" eaLnBrk="0" fontAlgn="base" hangingPunct="0">
        <a:spcBef>
          <a:spcPct val="20000"/>
        </a:spcBef>
        <a:spcAft>
          <a:spcPct val="0"/>
        </a:spcAft>
        <a:buClr>
          <a:srgbClr val="FF3300"/>
        </a:buClr>
        <a:buFont typeface="Wingdings" pitchFamily="2" charset="2"/>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lr>
          <a:srgbClr val="FF3300"/>
        </a:buClr>
        <a:buChar char="•"/>
        <a:defRPr sz="2800">
          <a:solidFill>
            <a:schemeClr val="accent2"/>
          </a:solidFill>
          <a:latin typeface="+mn-lt"/>
          <a:ea typeface="Arial" charset="0"/>
          <a:cs typeface="+mn-cs"/>
        </a:defRPr>
      </a:lvl2pPr>
      <a:lvl3pPr marL="1143000" indent="-228600" algn="l" rtl="0" eaLnBrk="0" fontAlgn="base" hangingPunct="0">
        <a:spcBef>
          <a:spcPct val="20000"/>
        </a:spcBef>
        <a:spcAft>
          <a:spcPct val="0"/>
        </a:spcAft>
        <a:buChar char="•"/>
        <a:defRPr sz="2800">
          <a:solidFill>
            <a:schemeClr val="accent2"/>
          </a:solidFill>
          <a:latin typeface="+mn-lt"/>
          <a:ea typeface="Arial" charset="0"/>
          <a:cs typeface="+mn-cs"/>
        </a:defRPr>
      </a:lvl3pPr>
      <a:lvl4pPr marL="1600200" indent="-228600" algn="l" rtl="0" eaLnBrk="0" fontAlgn="base" hangingPunct="0">
        <a:spcBef>
          <a:spcPct val="20000"/>
        </a:spcBef>
        <a:spcAft>
          <a:spcPct val="0"/>
        </a:spcAft>
        <a:buChar char="o"/>
        <a:defRPr sz="2800">
          <a:solidFill>
            <a:schemeClr val="accent2"/>
          </a:solidFill>
          <a:latin typeface="+mn-lt"/>
          <a:ea typeface="Arial" charset="0"/>
          <a:cs typeface="+mn-cs"/>
        </a:defRPr>
      </a:lvl4pPr>
      <a:lvl5pPr marL="2057400" indent="-228600" algn="l" rtl="0" eaLnBrk="0" fontAlgn="base" hangingPunct="0">
        <a:spcBef>
          <a:spcPct val="20000"/>
        </a:spcBef>
        <a:spcAft>
          <a:spcPct val="0"/>
        </a:spcAft>
        <a:buChar char="»"/>
        <a:defRPr sz="2800">
          <a:solidFill>
            <a:schemeClr val="accent2"/>
          </a:solidFill>
          <a:latin typeface="+mn-lt"/>
          <a:ea typeface="Arial" charset="0"/>
          <a:cs typeface="+mn-cs"/>
        </a:defRPr>
      </a:lvl5pPr>
      <a:lvl6pPr marL="2514600" indent="-228600" algn="l" rtl="0" fontAlgn="base">
        <a:spcBef>
          <a:spcPct val="20000"/>
        </a:spcBef>
        <a:spcAft>
          <a:spcPct val="0"/>
        </a:spcAft>
        <a:buChar char="»"/>
        <a:defRPr sz="2000">
          <a:solidFill>
            <a:schemeClr val="accent2"/>
          </a:solidFill>
          <a:latin typeface="+mn-lt"/>
          <a:ea typeface="Arial" charset="0"/>
          <a:cs typeface="+mn-cs"/>
        </a:defRPr>
      </a:lvl6pPr>
      <a:lvl7pPr marL="2971800" indent="-228600" algn="l" rtl="0" fontAlgn="base">
        <a:spcBef>
          <a:spcPct val="20000"/>
        </a:spcBef>
        <a:spcAft>
          <a:spcPct val="0"/>
        </a:spcAft>
        <a:buChar char="»"/>
        <a:defRPr sz="2000">
          <a:solidFill>
            <a:schemeClr val="accent2"/>
          </a:solidFill>
          <a:latin typeface="+mn-lt"/>
          <a:ea typeface="Arial" charset="0"/>
          <a:cs typeface="+mn-cs"/>
        </a:defRPr>
      </a:lvl7pPr>
      <a:lvl8pPr marL="3429000" indent="-228600" algn="l" rtl="0" fontAlgn="base">
        <a:spcBef>
          <a:spcPct val="20000"/>
        </a:spcBef>
        <a:spcAft>
          <a:spcPct val="0"/>
        </a:spcAft>
        <a:buChar char="»"/>
        <a:defRPr sz="2000">
          <a:solidFill>
            <a:schemeClr val="accent2"/>
          </a:solidFill>
          <a:latin typeface="+mn-lt"/>
          <a:ea typeface="Arial" charset="0"/>
          <a:cs typeface="+mn-cs"/>
        </a:defRPr>
      </a:lvl8pPr>
      <a:lvl9pPr marL="3886200" indent="-228600" algn="l" rtl="0" fontAlgn="base">
        <a:spcBef>
          <a:spcPct val="20000"/>
        </a:spcBef>
        <a:spcAft>
          <a:spcPct val="0"/>
        </a:spcAft>
        <a:buChar char="»"/>
        <a:defRPr sz="2000">
          <a:solidFill>
            <a:schemeClr val="accent2"/>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ose.Rubiato@UNCTAD.org" TargetMode="Externa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wmf"/><Relationship Id="rId4" Type="http://schemas.openxmlformats.org/officeDocument/2006/relationships/image" Target="../media/image17.wmf"/><Relationship Id="rId5" Type="http://schemas.openxmlformats.org/officeDocument/2006/relationships/image" Target="../media/image18.wmf"/><Relationship Id="rId1" Type="http://schemas.openxmlformats.org/officeDocument/2006/relationships/slideLayout" Target="../slideLayouts/slideLayout2.xml"/><Relationship Id="rId2" Type="http://schemas.openxmlformats.org/officeDocument/2006/relationships/image" Target="../media/image15.wmf"/></Relationships>
</file>

<file path=ppt/slides/_rels/slide26.xml.rels><?xml version="1.0" encoding="UTF-8" standalone="yes"?>
<Relationships xmlns="http://schemas.openxmlformats.org/package/2006/relationships"><Relationship Id="rId3" Type="http://schemas.openxmlformats.org/officeDocument/2006/relationships/image" Target="../media/image20.wmf"/><Relationship Id="rId4" Type="http://schemas.openxmlformats.org/officeDocument/2006/relationships/image" Target="../media/image21.wmf"/><Relationship Id="rId5" Type="http://schemas.openxmlformats.org/officeDocument/2006/relationships/image" Target="../media/image22.wmf"/><Relationship Id="rId6" Type="http://schemas.openxmlformats.org/officeDocument/2006/relationships/image" Target="../media/image23.wmf"/><Relationship Id="rId1" Type="http://schemas.openxmlformats.org/officeDocument/2006/relationships/slideLayout" Target="../slideLayouts/slideLayout2.xml"/><Relationship Id="rId2" Type="http://schemas.openxmlformats.org/officeDocument/2006/relationships/image" Target="../media/image19.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4.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4.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6" Type="http://schemas.openxmlformats.org/officeDocument/2006/relationships/image" Target="../media/image30.jpeg"/><Relationship Id="rId7"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png"/><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3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3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4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jpeg"/><Relationship Id="rId3" Type="http://schemas.openxmlformats.org/officeDocument/2006/relationships/image" Target="../media/image4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jpeg"/></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eg"/><Relationship Id="rId1" Type="http://schemas.openxmlformats.org/officeDocument/2006/relationships/slideLayout" Target="../slideLayouts/slideLayout7.xml"/><Relationship Id="rId2" Type="http://schemas.openxmlformats.org/officeDocument/2006/relationships/image" Target="../media/image5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5.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 Id="rId3" Type="http://schemas.openxmlformats.org/officeDocument/2006/relationships/image" Target="../media/image57.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58.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59.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0.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4.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 Id="rId3" Type="http://schemas.openxmlformats.org/officeDocument/2006/relationships/image" Target="../media/image57.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142875" y="5553235"/>
            <a:ext cx="9001125" cy="1152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spcBef>
                <a:spcPct val="20000"/>
              </a:spcBef>
              <a:defRPr/>
            </a:pPr>
            <a:r>
              <a:rPr lang="en-GB" sz="2000" b="1" dirty="0" smtClean="0">
                <a:solidFill>
                  <a:srgbClr val="000099"/>
                </a:solidFill>
                <a:effectLst>
                  <a:outerShdw blurRad="38100" dist="38100" dir="2700000" algn="tl">
                    <a:srgbClr val="000000">
                      <a:alpha val="43137"/>
                    </a:srgbClr>
                  </a:outerShdw>
                </a:effectLst>
                <a:latin typeface="Arial Narrow" charset="0"/>
                <a:cs typeface="+mn-cs"/>
              </a:rPr>
              <a:t> </a:t>
            </a:r>
            <a:r>
              <a:rPr lang="en-GB" sz="2000" dirty="0" smtClean="0">
                <a:solidFill>
                  <a:srgbClr val="000099"/>
                </a:solidFill>
                <a:effectLst>
                  <a:outerShdw blurRad="38100" dist="38100" dir="2700000" algn="tl">
                    <a:srgbClr val="000000">
                      <a:alpha val="43137"/>
                    </a:srgbClr>
                  </a:outerShdw>
                </a:effectLst>
                <a:latin typeface="Arial Narrow" charset="0"/>
                <a:cs typeface="+mn-cs"/>
              </a:rPr>
              <a:t>José María Rubiato Elizalde</a:t>
            </a:r>
          </a:p>
          <a:p>
            <a:pPr>
              <a:spcBef>
                <a:spcPct val="20000"/>
              </a:spcBef>
              <a:defRPr/>
            </a:pPr>
            <a:r>
              <a:rPr lang="en-GB" sz="2000" dirty="0" smtClean="0">
                <a:solidFill>
                  <a:srgbClr val="000099"/>
                </a:solidFill>
                <a:effectLst>
                  <a:outerShdw blurRad="38100" dist="38100" dir="2700000" algn="tl">
                    <a:srgbClr val="000000">
                      <a:alpha val="43137"/>
                    </a:srgbClr>
                  </a:outerShdw>
                </a:effectLst>
                <a:latin typeface="Arial Narrow" charset="0"/>
                <a:cs typeface="+mn-cs"/>
              </a:rPr>
              <a:t>Head Trade Logistics Branch</a:t>
            </a:r>
          </a:p>
          <a:p>
            <a:pPr>
              <a:spcBef>
                <a:spcPct val="20000"/>
              </a:spcBef>
              <a:defRPr/>
            </a:pPr>
            <a:r>
              <a:rPr lang="en-GB" sz="2000" dirty="0" smtClean="0">
                <a:solidFill>
                  <a:srgbClr val="000099"/>
                </a:solidFill>
                <a:effectLst>
                  <a:outerShdw blurRad="38100" dist="38100" dir="2700000" algn="tl">
                    <a:srgbClr val="000000">
                      <a:alpha val="43137"/>
                    </a:srgbClr>
                  </a:outerShdw>
                </a:effectLst>
                <a:latin typeface="Arial Narrow" charset="0"/>
                <a:cs typeface="+mn-cs"/>
                <a:hlinkClick r:id="rId3"/>
              </a:rPr>
              <a:t>jose.rubiato@unctad.org</a:t>
            </a:r>
            <a:endParaRPr lang="en-GB" sz="100" dirty="0">
              <a:solidFill>
                <a:srgbClr val="000099"/>
              </a:solidFill>
              <a:latin typeface="Arial Narrow" charset="0"/>
              <a:cs typeface="+mn-cs"/>
            </a:endParaRPr>
          </a:p>
        </p:txBody>
      </p:sp>
      <p:sp>
        <p:nvSpPr>
          <p:cNvPr id="418819" name="Rectangle 3"/>
          <p:cNvSpPr>
            <a:spLocks noGrp="1" noChangeArrowheads="1"/>
          </p:cNvSpPr>
          <p:nvPr>
            <p:ph type="ctrTitle"/>
          </p:nvPr>
        </p:nvSpPr>
        <p:spPr>
          <a:xfrm>
            <a:off x="277688" y="2132781"/>
            <a:ext cx="8686800" cy="3096419"/>
          </a:xfrm>
          <a:noFill/>
        </p:spPr>
        <p:txBody>
          <a:bodyPr/>
          <a:lstStyle/>
          <a:p>
            <a:pPr eaLnBrk="1" hangingPunct="1">
              <a:defRPr/>
            </a:pPr>
            <a:r>
              <a:rPr lang="en-GB" dirty="0" smtClean="0">
                <a:solidFill>
                  <a:srgbClr val="000099"/>
                </a:solidFill>
                <a:effectLst>
                  <a:outerShdw blurRad="38100" dist="38100" dir="2700000" algn="tl">
                    <a:srgbClr val="DDDDDD"/>
                  </a:outerShdw>
                </a:effectLst>
                <a:latin typeface="Arial Narrow" charset="0"/>
                <a:cs typeface="+mj-cs"/>
              </a:rPr>
              <a:t>Trade Logistics, Transport and Trade Facilitation</a:t>
            </a:r>
            <a:r>
              <a:rPr lang="en-GB" sz="1800" dirty="0" smtClean="0">
                <a:solidFill>
                  <a:srgbClr val="000099"/>
                </a:solidFill>
                <a:effectLst>
                  <a:outerShdw blurRad="38100" dist="38100" dir="2700000" algn="tl">
                    <a:srgbClr val="DDDDDD"/>
                  </a:outerShdw>
                </a:effectLst>
                <a:latin typeface="Arial Narrow" charset="0"/>
                <a:cs typeface="+mj-cs"/>
              </a:rPr>
              <a:t/>
            </a:r>
            <a:br>
              <a:rPr lang="en-GB" sz="1800" dirty="0" smtClean="0">
                <a:solidFill>
                  <a:srgbClr val="000099"/>
                </a:solidFill>
                <a:effectLst>
                  <a:outerShdw blurRad="38100" dist="38100" dir="2700000" algn="tl">
                    <a:srgbClr val="DDDDDD"/>
                  </a:outerShdw>
                </a:effectLst>
                <a:latin typeface="Arial Narrow" charset="0"/>
                <a:cs typeface="+mj-cs"/>
              </a:rPr>
            </a:br>
            <a:r>
              <a:rPr lang="en-GB" sz="1800" dirty="0" smtClean="0">
                <a:solidFill>
                  <a:srgbClr val="000099"/>
                </a:solidFill>
                <a:effectLst>
                  <a:outerShdw blurRad="38100" dist="38100" dir="2700000" algn="tl">
                    <a:srgbClr val="DDDDDD"/>
                  </a:outerShdw>
                </a:effectLst>
                <a:latin typeface="Arial Narrow" charset="0"/>
                <a:cs typeface="+mj-cs"/>
              </a:rPr>
              <a:t/>
            </a:r>
            <a:br>
              <a:rPr lang="en-GB" sz="1800" dirty="0" smtClean="0">
                <a:solidFill>
                  <a:srgbClr val="000099"/>
                </a:solidFill>
                <a:effectLst>
                  <a:outerShdw blurRad="38100" dist="38100" dir="2700000" algn="tl">
                    <a:srgbClr val="DDDDDD"/>
                  </a:outerShdw>
                </a:effectLst>
                <a:latin typeface="Arial Narrow" charset="0"/>
                <a:cs typeface="+mj-cs"/>
              </a:rPr>
            </a:br>
            <a:r>
              <a:rPr lang="en-US" dirty="0" smtClean="0">
                <a:solidFill>
                  <a:srgbClr val="000099"/>
                </a:solidFill>
                <a:effectLst>
                  <a:outerShdw blurRad="38100" dist="38100" dir="2700000" algn="tl">
                    <a:srgbClr val="DDDDDD"/>
                  </a:outerShdw>
                </a:effectLst>
                <a:latin typeface="Arial Narrow" charset="0"/>
                <a:cs typeface="+mj-cs"/>
              </a:rPr>
              <a:t>Geneva, </a:t>
            </a:r>
            <a:r>
              <a:rPr lang="en-US" dirty="0">
                <a:solidFill>
                  <a:srgbClr val="000099"/>
                </a:solidFill>
                <a:effectLst>
                  <a:outerShdw blurRad="38100" dist="38100" dir="2700000" algn="tl">
                    <a:srgbClr val="DDDDDD"/>
                  </a:outerShdw>
                </a:effectLst>
                <a:latin typeface="Arial Narrow" charset="0"/>
                <a:cs typeface="+mj-cs"/>
              </a:rPr>
              <a:t>April 2013 </a:t>
            </a:r>
            <a:endParaRPr lang="en-GB" dirty="0">
              <a:solidFill>
                <a:srgbClr val="000099"/>
              </a:solidFill>
              <a:effectLst>
                <a:outerShdw blurRad="38100" dist="38100" dir="2700000" algn="tl">
                  <a:srgbClr val="DDDDDD"/>
                </a:outerShdw>
              </a:effectLst>
              <a:latin typeface="Arial Narrow" charset="0"/>
              <a:cs typeface="+mj-cs"/>
            </a:endParaRPr>
          </a:p>
        </p:txBody>
      </p:sp>
      <p:pic>
        <p:nvPicPr>
          <p:cNvPr id="1026" name="Picture 2" descr="~75825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800708"/>
            <a:ext cx="3682226" cy="75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642212" y="731557"/>
            <a:ext cx="4248472" cy="830997"/>
          </a:xfrm>
          <a:prstGeom prst="rect">
            <a:avLst/>
          </a:prstGeom>
          <a:solidFill>
            <a:srgbClr val="000099"/>
          </a:solidFill>
        </p:spPr>
        <p:txBody>
          <a:bodyPr wrap="square" rtlCol="0">
            <a:spAutoFit/>
          </a:bodyPr>
          <a:lstStyle/>
          <a:p>
            <a:r>
              <a:rPr lang="en-US" dirty="0" smtClean="0">
                <a:solidFill>
                  <a:schemeClr val="bg1"/>
                </a:solidFill>
                <a:effectLst>
                  <a:outerShdw blurRad="38100" dist="38100" dir="2700000" algn="tl">
                    <a:srgbClr val="DDDDDD"/>
                  </a:outerShdw>
                </a:effectLst>
                <a:latin typeface="Arial Narrow" charset="0"/>
              </a:rPr>
              <a:t>Short </a:t>
            </a:r>
            <a:r>
              <a:rPr lang="en-US" dirty="0">
                <a:solidFill>
                  <a:schemeClr val="bg1"/>
                </a:solidFill>
                <a:effectLst>
                  <a:outerShdw blurRad="38100" dist="38100" dir="2700000" algn="tl">
                    <a:srgbClr val="DDDDDD"/>
                  </a:outerShdw>
                </a:effectLst>
                <a:latin typeface="Arial Narrow" charset="0"/>
              </a:rPr>
              <a:t>courses for Permanent Missions in Geneva</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clrChange>
              <a:clrFrom>
                <a:srgbClr val="D8D8D8"/>
              </a:clrFrom>
              <a:clrTo>
                <a:srgbClr val="D8D8D8">
                  <a:alpha val="0"/>
                </a:srgbClr>
              </a:clrTo>
            </a:clrChange>
            <a:extLst>
              <a:ext uri="{28A0092B-C50C-407E-A947-70E740481C1C}">
                <a14:useLocalDpi xmlns:a14="http://schemas.microsoft.com/office/drawing/2010/main" val="0"/>
              </a:ext>
            </a:extLst>
          </a:blip>
          <a:srcRect/>
          <a:stretch>
            <a:fillRect/>
          </a:stretch>
        </p:blipFill>
        <p:spPr bwMode="auto">
          <a:xfrm>
            <a:off x="431800" y="919163"/>
            <a:ext cx="8045450" cy="537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8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4386" name="Rectangle 2"/>
          <p:cNvSpPr>
            <a:spLocks noGrp="1" noRot="1" noChangeArrowheads="1"/>
          </p:cNvSpPr>
          <p:nvPr>
            <p:ph type="title"/>
          </p:nvPr>
        </p:nvSpPr>
        <p:spPr>
          <a:xfrm>
            <a:off x="685800" y="60325"/>
            <a:ext cx="7772400" cy="1143000"/>
          </a:xfrm>
        </p:spPr>
        <p:txBody>
          <a:bodyPr/>
          <a:lstStyle/>
          <a:p>
            <a:pPr eaLnBrk="1" hangingPunct="1">
              <a:defRPr/>
            </a:pPr>
            <a:r>
              <a:rPr lang="en-GB" dirty="0">
                <a:solidFill>
                  <a:srgbClr val="000099"/>
                </a:solidFill>
                <a:effectLst>
                  <a:outerShdw blurRad="38100" dist="38100" dir="2700000" algn="tl">
                    <a:srgbClr val="DDDDDD"/>
                  </a:outerShdw>
                </a:effectLst>
                <a:latin typeface="Arial Narrow" charset="0"/>
                <a:cs typeface="+mj-cs"/>
              </a:rPr>
              <a:t>Trade in intermediate goods</a:t>
            </a:r>
          </a:p>
        </p:txBody>
      </p:sp>
      <p:sp>
        <p:nvSpPr>
          <p:cNvPr id="10244" name="Text Box 7"/>
          <p:cNvSpPr txBox="1">
            <a:spLocks noChangeArrowheads="1"/>
          </p:cNvSpPr>
          <p:nvPr/>
        </p:nvSpPr>
        <p:spPr bwMode="auto">
          <a:xfrm>
            <a:off x="-7938" y="6553200"/>
            <a:ext cx="9144001"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GB" sz="1400" i="1" smtClean="0">
                <a:cs typeface="Arial" charset="0"/>
              </a:rPr>
              <a:t>Source:	UNCTAD TD/B/C.I/16, 2011 </a:t>
            </a:r>
          </a:p>
        </p:txBody>
      </p:sp>
      <p:sp>
        <p:nvSpPr>
          <p:cNvPr id="144395" name="Oval 11"/>
          <p:cNvSpPr>
            <a:spLocks noChangeArrowheads="1"/>
          </p:cNvSpPr>
          <p:nvPr/>
        </p:nvSpPr>
        <p:spPr bwMode="auto">
          <a:xfrm>
            <a:off x="531813" y="5864225"/>
            <a:ext cx="2339975" cy="584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CH">
              <a:cs typeface="+mn-cs"/>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44395"/>
                                        </p:tgtEl>
                                        <p:attrNameLst>
                                          <p:attrName>style.visibility</p:attrName>
                                        </p:attrNameLst>
                                      </p:cBhvr>
                                      <p:to>
                                        <p:strVal val="visible"/>
                                      </p:to>
                                    </p:set>
                                    <p:animEffect transition="in" filter="wedge">
                                      <p:cBhvr>
                                        <p:cTn id="7" dur="2000"/>
                                        <p:tgtEl>
                                          <p:spTgt spid="144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pPr eaLnBrk="1" hangingPunct="1">
              <a:defRPr/>
            </a:pPr>
            <a:r>
              <a:rPr lang="en-GB" dirty="0">
                <a:solidFill>
                  <a:srgbClr val="000099"/>
                </a:solidFill>
                <a:effectLst>
                  <a:outerShdw blurRad="38100" dist="38100" dir="2700000" algn="tl">
                    <a:srgbClr val="DDDDDD"/>
                  </a:outerShdw>
                </a:effectLst>
                <a:latin typeface="Arial Narrow" charset="0"/>
                <a:cs typeface="+mj-cs"/>
              </a:rPr>
              <a:t>Globalization of trade</a:t>
            </a:r>
          </a:p>
        </p:txBody>
      </p:sp>
      <p:sp>
        <p:nvSpPr>
          <p:cNvPr id="236547" name="Rectangle 3"/>
          <p:cNvSpPr>
            <a:spLocks noGrp="1" noChangeArrowheads="1"/>
          </p:cNvSpPr>
          <p:nvPr>
            <p:ph idx="1"/>
          </p:nvPr>
        </p:nvSpPr>
        <p:spPr>
          <a:xfrm>
            <a:off x="685800" y="1981200"/>
            <a:ext cx="8458200" cy="4114800"/>
          </a:xfrm>
        </p:spPr>
        <p:txBody>
          <a:bodyPr/>
          <a:lstStyle/>
          <a:p>
            <a:pPr eaLnBrk="1" hangingPunct="1">
              <a:buFontTx/>
              <a:buNone/>
              <a:defRPr/>
            </a:pPr>
            <a:r>
              <a:rPr lang="en-GB" sz="2800" b="1" dirty="0">
                <a:latin typeface="Arial" charset="0"/>
                <a:cs typeface="+mn-cs"/>
                <a:sym typeface="Wingdings" charset="0"/>
              </a:rPr>
              <a:t>(past…) international economy:</a:t>
            </a:r>
          </a:p>
          <a:p>
            <a:pPr eaLnBrk="1" hangingPunct="1">
              <a:defRPr/>
            </a:pPr>
            <a:r>
              <a:rPr lang="en-GB" sz="2800" b="1" dirty="0">
                <a:latin typeface="Arial" charset="0"/>
                <a:cs typeface="+mn-cs"/>
                <a:sym typeface="Wingdings" charset="0"/>
              </a:rPr>
              <a:t>Trade in raw materials and finished products</a:t>
            </a:r>
          </a:p>
          <a:p>
            <a:pPr eaLnBrk="1" hangingPunct="1">
              <a:defRPr/>
            </a:pPr>
            <a:endParaRPr lang="en-GB" sz="2800" b="1" dirty="0">
              <a:latin typeface="Arial" charset="0"/>
              <a:cs typeface="+mn-cs"/>
              <a:sym typeface="Wingdings" charset="0"/>
            </a:endParaRPr>
          </a:p>
          <a:p>
            <a:pPr eaLnBrk="1" hangingPunct="1">
              <a:buFontTx/>
              <a:buNone/>
              <a:defRPr/>
            </a:pPr>
            <a:r>
              <a:rPr lang="en-GB" sz="2800" b="1" dirty="0">
                <a:latin typeface="Arial" charset="0"/>
                <a:cs typeface="+mn-cs"/>
                <a:sym typeface="Wingdings" charset="0"/>
              </a:rPr>
              <a:t>(Trend towards...) globalized Economy: </a:t>
            </a:r>
          </a:p>
          <a:p>
            <a:pPr eaLnBrk="1" hangingPunct="1">
              <a:defRPr/>
            </a:pPr>
            <a:r>
              <a:rPr lang="en-GB" sz="2800" b="1" dirty="0">
                <a:latin typeface="Arial" charset="0"/>
                <a:cs typeface="+mn-cs"/>
                <a:sym typeface="Wingdings" charset="0"/>
              </a:rPr>
              <a:t> More trade in intermediate products</a:t>
            </a:r>
          </a:p>
          <a:p>
            <a:pPr eaLnBrk="1" hangingPunct="1">
              <a:defRPr/>
            </a:pPr>
            <a:r>
              <a:rPr lang="en-GB" sz="2800" b="1" dirty="0">
                <a:latin typeface="Arial" charset="0"/>
                <a:cs typeface="+mn-cs"/>
                <a:sym typeface="Wingdings" charset="0"/>
              </a:rPr>
              <a:t> More trade within companies</a:t>
            </a:r>
          </a:p>
          <a:p>
            <a:pPr eaLnBrk="1" hangingPunct="1">
              <a:defRPr/>
            </a:pPr>
            <a:r>
              <a:rPr lang="en-GB" sz="2800" b="1" dirty="0">
                <a:latin typeface="Arial" charset="0"/>
                <a:cs typeface="+mn-cs"/>
                <a:sym typeface="Wingdings" charset="0"/>
              </a:rPr>
              <a:t> More JIT (Just in Time Deliveries)</a:t>
            </a:r>
          </a:p>
          <a:p>
            <a:pPr eaLnBrk="1" hangingPunct="1">
              <a:defRPr/>
            </a:pPr>
            <a:r>
              <a:rPr lang="en-GB" sz="2800" b="1" dirty="0">
                <a:latin typeface="Arial" charset="0"/>
                <a:cs typeface="+mn-cs"/>
                <a:sym typeface="Wingdings" charset="0"/>
              </a:rPr>
              <a:t> </a:t>
            </a:r>
            <a:r>
              <a:rPr lang="en-GB" sz="2800" b="1" dirty="0">
                <a:solidFill>
                  <a:srgbClr val="FF0000"/>
                </a:solidFill>
                <a:effectLst>
                  <a:outerShdw blurRad="38100" dist="38100" dir="2700000" algn="tl">
                    <a:srgbClr val="DDDDDD"/>
                  </a:outerShdw>
                </a:effectLst>
                <a:latin typeface="Arial" charset="0"/>
                <a:cs typeface="+mn-cs"/>
                <a:sym typeface="Wingdings" charset="0"/>
              </a:rPr>
              <a:t>Logistics</a:t>
            </a:r>
            <a:r>
              <a:rPr lang="en-GB" sz="2800" b="1" dirty="0">
                <a:latin typeface="Arial" charset="0"/>
                <a:cs typeface="+mn-cs"/>
                <a:sym typeface="Wingdings" charset="0"/>
              </a:rPr>
              <a:t> part of production process</a:t>
            </a:r>
          </a:p>
        </p:txBody>
      </p:sp>
      <p:grpSp>
        <p:nvGrpSpPr>
          <p:cNvPr id="29699" name="Group 4"/>
          <p:cNvGrpSpPr>
            <a:grpSpLocks/>
          </p:cNvGrpSpPr>
          <p:nvPr/>
        </p:nvGrpSpPr>
        <p:grpSpPr bwMode="auto">
          <a:xfrm>
            <a:off x="827088" y="763588"/>
            <a:ext cx="838200" cy="836612"/>
            <a:chOff x="3815" y="1712"/>
            <a:chExt cx="726" cy="725"/>
          </a:xfrm>
        </p:grpSpPr>
        <p:sp>
          <p:nvSpPr>
            <p:cNvPr id="29700" name="Freeform 5"/>
            <p:cNvSpPr>
              <a:spLocks/>
            </p:cNvSpPr>
            <p:nvPr/>
          </p:nvSpPr>
          <p:spPr bwMode="auto">
            <a:xfrm>
              <a:off x="3815" y="1712"/>
              <a:ext cx="726" cy="725"/>
            </a:xfrm>
            <a:custGeom>
              <a:avLst/>
              <a:gdLst>
                <a:gd name="T0" fmla="*/ 13 w 1450"/>
                <a:gd name="T1" fmla="*/ 23 h 1450"/>
                <a:gd name="T2" fmla="*/ 15 w 1450"/>
                <a:gd name="T3" fmla="*/ 23 h 1450"/>
                <a:gd name="T4" fmla="*/ 17 w 1450"/>
                <a:gd name="T5" fmla="*/ 22 h 1450"/>
                <a:gd name="T6" fmla="*/ 19 w 1450"/>
                <a:gd name="T7" fmla="*/ 21 h 1450"/>
                <a:gd name="T8" fmla="*/ 21 w 1450"/>
                <a:gd name="T9" fmla="*/ 19 h 1450"/>
                <a:gd name="T10" fmla="*/ 22 w 1450"/>
                <a:gd name="T11" fmla="*/ 17 h 1450"/>
                <a:gd name="T12" fmla="*/ 23 w 1450"/>
                <a:gd name="T13" fmla="*/ 15 h 1450"/>
                <a:gd name="T14" fmla="*/ 23 w 1450"/>
                <a:gd name="T15" fmla="*/ 13 h 1450"/>
                <a:gd name="T16" fmla="*/ 23 w 1450"/>
                <a:gd name="T17" fmla="*/ 11 h 1450"/>
                <a:gd name="T18" fmla="*/ 23 w 1450"/>
                <a:gd name="T19" fmla="*/ 8 h 1450"/>
                <a:gd name="T20" fmla="*/ 22 w 1450"/>
                <a:gd name="T21" fmla="*/ 6 h 1450"/>
                <a:gd name="T22" fmla="*/ 21 w 1450"/>
                <a:gd name="T23" fmla="*/ 5 h 1450"/>
                <a:gd name="T24" fmla="*/ 19 w 1450"/>
                <a:gd name="T25" fmla="*/ 3 h 1450"/>
                <a:gd name="T26" fmla="*/ 17 w 1450"/>
                <a:gd name="T27" fmla="*/ 2 h 1450"/>
                <a:gd name="T28" fmla="*/ 15 w 1450"/>
                <a:gd name="T29" fmla="*/ 1 h 1450"/>
                <a:gd name="T30" fmla="*/ 13 w 1450"/>
                <a:gd name="T31" fmla="*/ 1 h 1450"/>
                <a:gd name="T32" fmla="*/ 11 w 1450"/>
                <a:gd name="T33" fmla="*/ 1 h 1450"/>
                <a:gd name="T34" fmla="*/ 8 w 1450"/>
                <a:gd name="T35" fmla="*/ 1 h 1450"/>
                <a:gd name="T36" fmla="*/ 6 w 1450"/>
                <a:gd name="T37" fmla="*/ 2 h 1450"/>
                <a:gd name="T38" fmla="*/ 5 w 1450"/>
                <a:gd name="T39" fmla="*/ 3 h 1450"/>
                <a:gd name="T40" fmla="*/ 3 w 1450"/>
                <a:gd name="T41" fmla="*/ 5 h 1450"/>
                <a:gd name="T42" fmla="*/ 2 w 1450"/>
                <a:gd name="T43" fmla="*/ 6 h 1450"/>
                <a:gd name="T44" fmla="*/ 1 w 1450"/>
                <a:gd name="T45" fmla="*/ 8 h 1450"/>
                <a:gd name="T46" fmla="*/ 1 w 1450"/>
                <a:gd name="T47" fmla="*/ 11 h 1450"/>
                <a:gd name="T48" fmla="*/ 1 w 1450"/>
                <a:gd name="T49" fmla="*/ 13 h 1450"/>
                <a:gd name="T50" fmla="*/ 1 w 1450"/>
                <a:gd name="T51" fmla="*/ 15 h 1450"/>
                <a:gd name="T52" fmla="*/ 2 w 1450"/>
                <a:gd name="T53" fmla="*/ 17 h 1450"/>
                <a:gd name="T54" fmla="*/ 3 w 1450"/>
                <a:gd name="T55" fmla="*/ 19 h 1450"/>
                <a:gd name="T56" fmla="*/ 5 w 1450"/>
                <a:gd name="T57" fmla="*/ 21 h 1450"/>
                <a:gd name="T58" fmla="*/ 6 w 1450"/>
                <a:gd name="T59" fmla="*/ 22 h 1450"/>
                <a:gd name="T60" fmla="*/ 8 w 1450"/>
                <a:gd name="T61" fmla="*/ 23 h 1450"/>
                <a:gd name="T62" fmla="*/ 11 w 1450"/>
                <a:gd name="T63" fmla="*/ 23 h 14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50" h="1450">
                  <a:moveTo>
                    <a:pt x="726" y="1450"/>
                  </a:moveTo>
                  <a:lnTo>
                    <a:pt x="800" y="1446"/>
                  </a:lnTo>
                  <a:lnTo>
                    <a:pt x="872" y="1436"/>
                  </a:lnTo>
                  <a:lnTo>
                    <a:pt x="942" y="1418"/>
                  </a:lnTo>
                  <a:lnTo>
                    <a:pt x="1008" y="1394"/>
                  </a:lnTo>
                  <a:lnTo>
                    <a:pt x="1071" y="1362"/>
                  </a:lnTo>
                  <a:lnTo>
                    <a:pt x="1132" y="1327"/>
                  </a:lnTo>
                  <a:lnTo>
                    <a:pt x="1187" y="1285"/>
                  </a:lnTo>
                  <a:lnTo>
                    <a:pt x="1238" y="1237"/>
                  </a:lnTo>
                  <a:lnTo>
                    <a:pt x="1284" y="1186"/>
                  </a:lnTo>
                  <a:lnTo>
                    <a:pt x="1326" y="1131"/>
                  </a:lnTo>
                  <a:lnTo>
                    <a:pt x="1363" y="1071"/>
                  </a:lnTo>
                  <a:lnTo>
                    <a:pt x="1394" y="1007"/>
                  </a:lnTo>
                  <a:lnTo>
                    <a:pt x="1417" y="941"/>
                  </a:lnTo>
                  <a:lnTo>
                    <a:pt x="1436" y="871"/>
                  </a:lnTo>
                  <a:lnTo>
                    <a:pt x="1446" y="799"/>
                  </a:lnTo>
                  <a:lnTo>
                    <a:pt x="1450" y="725"/>
                  </a:lnTo>
                  <a:lnTo>
                    <a:pt x="1446" y="651"/>
                  </a:lnTo>
                  <a:lnTo>
                    <a:pt x="1436" y="579"/>
                  </a:lnTo>
                  <a:lnTo>
                    <a:pt x="1417" y="509"/>
                  </a:lnTo>
                  <a:lnTo>
                    <a:pt x="1394" y="443"/>
                  </a:lnTo>
                  <a:lnTo>
                    <a:pt x="1363" y="379"/>
                  </a:lnTo>
                  <a:lnTo>
                    <a:pt x="1326" y="320"/>
                  </a:lnTo>
                  <a:lnTo>
                    <a:pt x="1284" y="264"/>
                  </a:lnTo>
                  <a:lnTo>
                    <a:pt x="1238" y="212"/>
                  </a:lnTo>
                  <a:lnTo>
                    <a:pt x="1187" y="166"/>
                  </a:lnTo>
                  <a:lnTo>
                    <a:pt x="1132" y="124"/>
                  </a:lnTo>
                  <a:lnTo>
                    <a:pt x="1071" y="88"/>
                  </a:lnTo>
                  <a:lnTo>
                    <a:pt x="1008" y="56"/>
                  </a:lnTo>
                  <a:lnTo>
                    <a:pt x="942" y="33"/>
                  </a:lnTo>
                  <a:lnTo>
                    <a:pt x="872" y="14"/>
                  </a:lnTo>
                  <a:lnTo>
                    <a:pt x="800" y="4"/>
                  </a:lnTo>
                  <a:lnTo>
                    <a:pt x="726" y="0"/>
                  </a:lnTo>
                  <a:lnTo>
                    <a:pt x="653" y="4"/>
                  </a:lnTo>
                  <a:lnTo>
                    <a:pt x="580" y="14"/>
                  </a:lnTo>
                  <a:lnTo>
                    <a:pt x="510" y="33"/>
                  </a:lnTo>
                  <a:lnTo>
                    <a:pt x="443" y="56"/>
                  </a:lnTo>
                  <a:lnTo>
                    <a:pt x="380" y="88"/>
                  </a:lnTo>
                  <a:lnTo>
                    <a:pt x="319" y="124"/>
                  </a:lnTo>
                  <a:lnTo>
                    <a:pt x="264" y="166"/>
                  </a:lnTo>
                  <a:lnTo>
                    <a:pt x="213" y="212"/>
                  </a:lnTo>
                  <a:lnTo>
                    <a:pt x="165" y="264"/>
                  </a:lnTo>
                  <a:lnTo>
                    <a:pt x="123" y="320"/>
                  </a:lnTo>
                  <a:lnTo>
                    <a:pt x="88" y="379"/>
                  </a:lnTo>
                  <a:lnTo>
                    <a:pt x="56" y="443"/>
                  </a:lnTo>
                  <a:lnTo>
                    <a:pt x="33" y="509"/>
                  </a:lnTo>
                  <a:lnTo>
                    <a:pt x="14" y="579"/>
                  </a:lnTo>
                  <a:lnTo>
                    <a:pt x="4" y="651"/>
                  </a:lnTo>
                  <a:lnTo>
                    <a:pt x="0" y="725"/>
                  </a:lnTo>
                  <a:lnTo>
                    <a:pt x="4" y="799"/>
                  </a:lnTo>
                  <a:lnTo>
                    <a:pt x="14" y="871"/>
                  </a:lnTo>
                  <a:lnTo>
                    <a:pt x="33" y="941"/>
                  </a:lnTo>
                  <a:lnTo>
                    <a:pt x="56" y="1007"/>
                  </a:lnTo>
                  <a:lnTo>
                    <a:pt x="88" y="1071"/>
                  </a:lnTo>
                  <a:lnTo>
                    <a:pt x="123" y="1131"/>
                  </a:lnTo>
                  <a:lnTo>
                    <a:pt x="165" y="1186"/>
                  </a:lnTo>
                  <a:lnTo>
                    <a:pt x="213" y="1237"/>
                  </a:lnTo>
                  <a:lnTo>
                    <a:pt x="264" y="1285"/>
                  </a:lnTo>
                  <a:lnTo>
                    <a:pt x="319" y="1327"/>
                  </a:lnTo>
                  <a:lnTo>
                    <a:pt x="380" y="1362"/>
                  </a:lnTo>
                  <a:lnTo>
                    <a:pt x="443" y="1394"/>
                  </a:lnTo>
                  <a:lnTo>
                    <a:pt x="510" y="1418"/>
                  </a:lnTo>
                  <a:lnTo>
                    <a:pt x="580" y="1436"/>
                  </a:lnTo>
                  <a:lnTo>
                    <a:pt x="653" y="1446"/>
                  </a:lnTo>
                  <a:lnTo>
                    <a:pt x="726" y="14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1" name="Freeform 6"/>
            <p:cNvSpPr>
              <a:spLocks/>
            </p:cNvSpPr>
            <p:nvPr/>
          </p:nvSpPr>
          <p:spPr bwMode="auto">
            <a:xfrm>
              <a:off x="3952" y="1728"/>
              <a:ext cx="542" cy="695"/>
            </a:xfrm>
            <a:custGeom>
              <a:avLst/>
              <a:gdLst>
                <a:gd name="T0" fmla="*/ 0 w 1085"/>
                <a:gd name="T1" fmla="*/ 12 h 1388"/>
                <a:gd name="T2" fmla="*/ 0 w 1085"/>
                <a:gd name="T3" fmla="*/ 13 h 1388"/>
                <a:gd name="T4" fmla="*/ 0 w 1085"/>
                <a:gd name="T5" fmla="*/ 14 h 1388"/>
                <a:gd name="T6" fmla="*/ 2 w 1085"/>
                <a:gd name="T7" fmla="*/ 15 h 1388"/>
                <a:gd name="T8" fmla="*/ 2 w 1085"/>
                <a:gd name="T9" fmla="*/ 16 h 1388"/>
                <a:gd name="T10" fmla="*/ 3 w 1085"/>
                <a:gd name="T11" fmla="*/ 15 h 1388"/>
                <a:gd name="T12" fmla="*/ 7 w 1085"/>
                <a:gd name="T13" fmla="*/ 16 h 1388"/>
                <a:gd name="T14" fmla="*/ 7 w 1085"/>
                <a:gd name="T15" fmla="*/ 17 h 1388"/>
                <a:gd name="T16" fmla="*/ 8 w 1085"/>
                <a:gd name="T17" fmla="*/ 17 h 1388"/>
                <a:gd name="T18" fmla="*/ 9 w 1085"/>
                <a:gd name="T19" fmla="*/ 18 h 1388"/>
                <a:gd name="T20" fmla="*/ 9 w 1085"/>
                <a:gd name="T21" fmla="*/ 19 h 1388"/>
                <a:gd name="T22" fmla="*/ 9 w 1085"/>
                <a:gd name="T23" fmla="*/ 20 h 1388"/>
                <a:gd name="T24" fmla="*/ 8 w 1085"/>
                <a:gd name="T25" fmla="*/ 22 h 1388"/>
                <a:gd name="T26" fmla="*/ 7 w 1085"/>
                <a:gd name="T27" fmla="*/ 21 h 1388"/>
                <a:gd name="T28" fmla="*/ 7 w 1085"/>
                <a:gd name="T29" fmla="*/ 22 h 1388"/>
                <a:gd name="T30" fmla="*/ 10 w 1085"/>
                <a:gd name="T31" fmla="*/ 22 h 1388"/>
                <a:gd name="T32" fmla="*/ 14 w 1085"/>
                <a:gd name="T33" fmla="*/ 19 h 1388"/>
                <a:gd name="T34" fmla="*/ 16 w 1085"/>
                <a:gd name="T35" fmla="*/ 16 h 1388"/>
                <a:gd name="T36" fmla="*/ 16 w 1085"/>
                <a:gd name="T37" fmla="*/ 15 h 1388"/>
                <a:gd name="T38" fmla="*/ 15 w 1085"/>
                <a:gd name="T39" fmla="*/ 15 h 1388"/>
                <a:gd name="T40" fmla="*/ 13 w 1085"/>
                <a:gd name="T41" fmla="*/ 15 h 1388"/>
                <a:gd name="T42" fmla="*/ 12 w 1085"/>
                <a:gd name="T43" fmla="*/ 15 h 1388"/>
                <a:gd name="T44" fmla="*/ 11 w 1085"/>
                <a:gd name="T45" fmla="*/ 14 h 1388"/>
                <a:gd name="T46" fmla="*/ 10 w 1085"/>
                <a:gd name="T47" fmla="*/ 12 h 1388"/>
                <a:gd name="T48" fmla="*/ 11 w 1085"/>
                <a:gd name="T49" fmla="*/ 10 h 1388"/>
                <a:gd name="T50" fmla="*/ 12 w 1085"/>
                <a:gd name="T51" fmla="*/ 9 h 1388"/>
                <a:gd name="T52" fmla="*/ 14 w 1085"/>
                <a:gd name="T53" fmla="*/ 8 h 1388"/>
                <a:gd name="T54" fmla="*/ 15 w 1085"/>
                <a:gd name="T55" fmla="*/ 7 h 1388"/>
                <a:gd name="T56" fmla="*/ 14 w 1085"/>
                <a:gd name="T57" fmla="*/ 6 h 1388"/>
                <a:gd name="T58" fmla="*/ 14 w 1085"/>
                <a:gd name="T59" fmla="*/ 5 h 1388"/>
                <a:gd name="T60" fmla="*/ 13 w 1085"/>
                <a:gd name="T61" fmla="*/ 6 h 1388"/>
                <a:gd name="T62" fmla="*/ 12 w 1085"/>
                <a:gd name="T63" fmla="*/ 7 h 1388"/>
                <a:gd name="T64" fmla="*/ 11 w 1085"/>
                <a:gd name="T65" fmla="*/ 9 h 1388"/>
                <a:gd name="T66" fmla="*/ 10 w 1085"/>
                <a:gd name="T67" fmla="*/ 9 h 1388"/>
                <a:gd name="T68" fmla="*/ 10 w 1085"/>
                <a:gd name="T69" fmla="*/ 7 h 1388"/>
                <a:gd name="T70" fmla="*/ 10 w 1085"/>
                <a:gd name="T71" fmla="*/ 6 h 1388"/>
                <a:gd name="T72" fmla="*/ 10 w 1085"/>
                <a:gd name="T73" fmla="*/ 4 h 1388"/>
                <a:gd name="T74" fmla="*/ 10 w 1085"/>
                <a:gd name="T75" fmla="*/ 4 h 1388"/>
                <a:gd name="T76" fmla="*/ 9 w 1085"/>
                <a:gd name="T77" fmla="*/ 4 h 1388"/>
                <a:gd name="T78" fmla="*/ 8 w 1085"/>
                <a:gd name="T79" fmla="*/ 2 h 1388"/>
                <a:gd name="T80" fmla="*/ 9 w 1085"/>
                <a:gd name="T81" fmla="*/ 2 h 1388"/>
                <a:gd name="T82" fmla="*/ 10 w 1085"/>
                <a:gd name="T83" fmla="*/ 2 h 1388"/>
                <a:gd name="T84" fmla="*/ 9 w 1085"/>
                <a:gd name="T85" fmla="*/ 1 h 1388"/>
                <a:gd name="T86" fmla="*/ 7 w 1085"/>
                <a:gd name="T87" fmla="*/ 1 h 1388"/>
                <a:gd name="T88" fmla="*/ 3 w 1085"/>
                <a:gd name="T89" fmla="*/ 1 h 1388"/>
                <a:gd name="T90" fmla="*/ 0 w 1085"/>
                <a:gd name="T91" fmla="*/ 3 h 1388"/>
                <a:gd name="T92" fmla="*/ 0 w 1085"/>
                <a:gd name="T93" fmla="*/ 4 h 1388"/>
                <a:gd name="T94" fmla="*/ 1 w 1085"/>
                <a:gd name="T95" fmla="*/ 5 h 1388"/>
                <a:gd name="T96" fmla="*/ 2 w 1085"/>
                <a:gd name="T97" fmla="*/ 6 h 1388"/>
                <a:gd name="T98" fmla="*/ 2 w 1085"/>
                <a:gd name="T99" fmla="*/ 8 h 1388"/>
                <a:gd name="T100" fmla="*/ 3 w 1085"/>
                <a:gd name="T101" fmla="*/ 7 h 1388"/>
                <a:gd name="T102" fmla="*/ 4 w 1085"/>
                <a:gd name="T103" fmla="*/ 7 h 1388"/>
                <a:gd name="T104" fmla="*/ 5 w 1085"/>
                <a:gd name="T105" fmla="*/ 8 h 1388"/>
                <a:gd name="T106" fmla="*/ 4 w 1085"/>
                <a:gd name="T107" fmla="*/ 9 h 1388"/>
                <a:gd name="T108" fmla="*/ 4 w 1085"/>
                <a:gd name="T109" fmla="*/ 10 h 1388"/>
                <a:gd name="T110" fmla="*/ 3 w 1085"/>
                <a:gd name="T111" fmla="*/ 10 h 1388"/>
                <a:gd name="T112" fmla="*/ 2 w 1085"/>
                <a:gd name="T113" fmla="*/ 13 h 13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85" h="1388">
                  <a:moveTo>
                    <a:pt x="125" y="755"/>
                  </a:moveTo>
                  <a:lnTo>
                    <a:pt x="120" y="753"/>
                  </a:lnTo>
                  <a:lnTo>
                    <a:pt x="105" y="746"/>
                  </a:lnTo>
                  <a:lnTo>
                    <a:pt x="86" y="738"/>
                  </a:lnTo>
                  <a:lnTo>
                    <a:pt x="63" y="733"/>
                  </a:lnTo>
                  <a:lnTo>
                    <a:pt x="41" y="733"/>
                  </a:lnTo>
                  <a:lnTo>
                    <a:pt x="21" y="741"/>
                  </a:lnTo>
                  <a:lnTo>
                    <a:pt x="7" y="759"/>
                  </a:lnTo>
                  <a:lnTo>
                    <a:pt x="0" y="791"/>
                  </a:lnTo>
                  <a:lnTo>
                    <a:pt x="1" y="793"/>
                  </a:lnTo>
                  <a:lnTo>
                    <a:pt x="5" y="801"/>
                  </a:lnTo>
                  <a:lnTo>
                    <a:pt x="13" y="812"/>
                  </a:lnTo>
                  <a:lnTo>
                    <a:pt x="22" y="826"/>
                  </a:lnTo>
                  <a:lnTo>
                    <a:pt x="36" y="841"/>
                  </a:lnTo>
                  <a:lnTo>
                    <a:pt x="53" y="857"/>
                  </a:lnTo>
                  <a:lnTo>
                    <a:pt x="72" y="872"/>
                  </a:lnTo>
                  <a:lnTo>
                    <a:pt x="95" y="886"/>
                  </a:lnTo>
                  <a:lnTo>
                    <a:pt x="116" y="897"/>
                  </a:lnTo>
                  <a:lnTo>
                    <a:pt x="129" y="911"/>
                  </a:lnTo>
                  <a:lnTo>
                    <a:pt x="138" y="922"/>
                  </a:lnTo>
                  <a:lnTo>
                    <a:pt x="145" y="934"/>
                  </a:lnTo>
                  <a:lnTo>
                    <a:pt x="149" y="946"/>
                  </a:lnTo>
                  <a:lnTo>
                    <a:pt x="154" y="957"/>
                  </a:lnTo>
                  <a:lnTo>
                    <a:pt x="162" y="967"/>
                  </a:lnTo>
                  <a:lnTo>
                    <a:pt x="174" y="978"/>
                  </a:lnTo>
                  <a:lnTo>
                    <a:pt x="176" y="975"/>
                  </a:lnTo>
                  <a:lnTo>
                    <a:pt x="183" y="967"/>
                  </a:lnTo>
                  <a:lnTo>
                    <a:pt x="196" y="959"/>
                  </a:lnTo>
                  <a:lnTo>
                    <a:pt x="216" y="951"/>
                  </a:lnTo>
                  <a:lnTo>
                    <a:pt x="244" y="946"/>
                  </a:lnTo>
                  <a:lnTo>
                    <a:pt x="280" y="949"/>
                  </a:lnTo>
                  <a:lnTo>
                    <a:pt x="325" y="959"/>
                  </a:lnTo>
                  <a:lnTo>
                    <a:pt x="382" y="980"/>
                  </a:lnTo>
                  <a:lnTo>
                    <a:pt x="429" y="1004"/>
                  </a:lnTo>
                  <a:lnTo>
                    <a:pt x="453" y="1019"/>
                  </a:lnTo>
                  <a:lnTo>
                    <a:pt x="461" y="1028"/>
                  </a:lnTo>
                  <a:lnTo>
                    <a:pt x="459" y="1033"/>
                  </a:lnTo>
                  <a:lnTo>
                    <a:pt x="457" y="1037"/>
                  </a:lnTo>
                  <a:lnTo>
                    <a:pt x="458" y="1042"/>
                  </a:lnTo>
                  <a:lnTo>
                    <a:pt x="473" y="1050"/>
                  </a:lnTo>
                  <a:lnTo>
                    <a:pt x="507" y="1063"/>
                  </a:lnTo>
                  <a:lnTo>
                    <a:pt x="508" y="1065"/>
                  </a:lnTo>
                  <a:lnTo>
                    <a:pt x="515" y="1070"/>
                  </a:lnTo>
                  <a:lnTo>
                    <a:pt x="523" y="1076"/>
                  </a:lnTo>
                  <a:lnTo>
                    <a:pt x="532" y="1086"/>
                  </a:lnTo>
                  <a:lnTo>
                    <a:pt x="542" y="1096"/>
                  </a:lnTo>
                  <a:lnTo>
                    <a:pt x="553" y="1107"/>
                  </a:lnTo>
                  <a:lnTo>
                    <a:pt x="563" y="1120"/>
                  </a:lnTo>
                  <a:lnTo>
                    <a:pt x="571" y="1132"/>
                  </a:lnTo>
                  <a:lnTo>
                    <a:pt x="582" y="1141"/>
                  </a:lnTo>
                  <a:lnTo>
                    <a:pt x="595" y="1146"/>
                  </a:lnTo>
                  <a:lnTo>
                    <a:pt x="610" y="1150"/>
                  </a:lnTo>
                  <a:lnTo>
                    <a:pt x="621" y="1157"/>
                  </a:lnTo>
                  <a:lnTo>
                    <a:pt x="629" y="1166"/>
                  </a:lnTo>
                  <a:lnTo>
                    <a:pt x="629" y="1183"/>
                  </a:lnTo>
                  <a:lnTo>
                    <a:pt x="620" y="1211"/>
                  </a:lnTo>
                  <a:lnTo>
                    <a:pt x="598" y="1250"/>
                  </a:lnTo>
                  <a:lnTo>
                    <a:pt x="595" y="1252"/>
                  </a:lnTo>
                  <a:lnTo>
                    <a:pt x="590" y="1259"/>
                  </a:lnTo>
                  <a:lnTo>
                    <a:pt x="581" y="1279"/>
                  </a:lnTo>
                  <a:lnTo>
                    <a:pt x="571" y="1313"/>
                  </a:lnTo>
                  <a:lnTo>
                    <a:pt x="566" y="1332"/>
                  </a:lnTo>
                  <a:lnTo>
                    <a:pt x="558" y="1341"/>
                  </a:lnTo>
                  <a:lnTo>
                    <a:pt x="550" y="1346"/>
                  </a:lnTo>
                  <a:lnTo>
                    <a:pt x="540" y="1346"/>
                  </a:lnTo>
                  <a:lnTo>
                    <a:pt x="531" y="1344"/>
                  </a:lnTo>
                  <a:lnTo>
                    <a:pt x="520" y="1340"/>
                  </a:lnTo>
                  <a:lnTo>
                    <a:pt x="510" y="1337"/>
                  </a:lnTo>
                  <a:lnTo>
                    <a:pt x="500" y="1336"/>
                  </a:lnTo>
                  <a:lnTo>
                    <a:pt x="483" y="1342"/>
                  </a:lnTo>
                  <a:lnTo>
                    <a:pt x="474" y="1356"/>
                  </a:lnTo>
                  <a:lnTo>
                    <a:pt x="471" y="1373"/>
                  </a:lnTo>
                  <a:lnTo>
                    <a:pt x="477" y="1388"/>
                  </a:lnTo>
                  <a:lnTo>
                    <a:pt x="482" y="1388"/>
                  </a:lnTo>
                  <a:lnTo>
                    <a:pt x="495" y="1387"/>
                  </a:lnTo>
                  <a:lnTo>
                    <a:pt x="516" y="1386"/>
                  </a:lnTo>
                  <a:lnTo>
                    <a:pt x="544" y="1381"/>
                  </a:lnTo>
                  <a:lnTo>
                    <a:pt x="577" y="1375"/>
                  </a:lnTo>
                  <a:lnTo>
                    <a:pt x="616" y="1365"/>
                  </a:lnTo>
                  <a:lnTo>
                    <a:pt x="658" y="1352"/>
                  </a:lnTo>
                  <a:lnTo>
                    <a:pt x="706" y="1334"/>
                  </a:lnTo>
                  <a:lnTo>
                    <a:pt x="754" y="1313"/>
                  </a:lnTo>
                  <a:lnTo>
                    <a:pt x="804" y="1286"/>
                  </a:lnTo>
                  <a:lnTo>
                    <a:pt x="854" y="1253"/>
                  </a:lnTo>
                  <a:lnTo>
                    <a:pt x="904" y="1213"/>
                  </a:lnTo>
                  <a:lnTo>
                    <a:pt x="954" y="1167"/>
                  </a:lnTo>
                  <a:lnTo>
                    <a:pt x="1000" y="1113"/>
                  </a:lnTo>
                  <a:lnTo>
                    <a:pt x="1045" y="1051"/>
                  </a:lnTo>
                  <a:lnTo>
                    <a:pt x="1085" y="980"/>
                  </a:lnTo>
                  <a:lnTo>
                    <a:pt x="1082" y="975"/>
                  </a:lnTo>
                  <a:lnTo>
                    <a:pt x="1077" y="963"/>
                  </a:lnTo>
                  <a:lnTo>
                    <a:pt x="1068" y="946"/>
                  </a:lnTo>
                  <a:lnTo>
                    <a:pt x="1056" y="928"/>
                  </a:lnTo>
                  <a:lnTo>
                    <a:pt x="1040" y="911"/>
                  </a:lnTo>
                  <a:lnTo>
                    <a:pt x="1024" y="897"/>
                  </a:lnTo>
                  <a:lnTo>
                    <a:pt x="1006" y="891"/>
                  </a:lnTo>
                  <a:lnTo>
                    <a:pt x="986" y="895"/>
                  </a:lnTo>
                  <a:lnTo>
                    <a:pt x="983" y="896"/>
                  </a:lnTo>
                  <a:lnTo>
                    <a:pt x="978" y="899"/>
                  </a:lnTo>
                  <a:lnTo>
                    <a:pt x="968" y="903"/>
                  </a:lnTo>
                  <a:lnTo>
                    <a:pt x="954" y="908"/>
                  </a:lnTo>
                  <a:lnTo>
                    <a:pt x="939" y="913"/>
                  </a:lnTo>
                  <a:lnTo>
                    <a:pt x="922" y="920"/>
                  </a:lnTo>
                  <a:lnTo>
                    <a:pt x="903" y="925"/>
                  </a:lnTo>
                  <a:lnTo>
                    <a:pt x="883" y="929"/>
                  </a:lnTo>
                  <a:lnTo>
                    <a:pt x="864" y="933"/>
                  </a:lnTo>
                  <a:lnTo>
                    <a:pt x="843" y="934"/>
                  </a:lnTo>
                  <a:lnTo>
                    <a:pt x="824" y="934"/>
                  </a:lnTo>
                  <a:lnTo>
                    <a:pt x="806" y="932"/>
                  </a:lnTo>
                  <a:lnTo>
                    <a:pt x="789" y="925"/>
                  </a:lnTo>
                  <a:lnTo>
                    <a:pt x="775" y="916"/>
                  </a:lnTo>
                  <a:lnTo>
                    <a:pt x="764" y="903"/>
                  </a:lnTo>
                  <a:lnTo>
                    <a:pt x="756" y="886"/>
                  </a:lnTo>
                  <a:lnTo>
                    <a:pt x="753" y="882"/>
                  </a:lnTo>
                  <a:lnTo>
                    <a:pt x="746" y="868"/>
                  </a:lnTo>
                  <a:lnTo>
                    <a:pt x="737" y="849"/>
                  </a:lnTo>
                  <a:lnTo>
                    <a:pt x="727" y="825"/>
                  </a:lnTo>
                  <a:lnTo>
                    <a:pt x="716" y="799"/>
                  </a:lnTo>
                  <a:lnTo>
                    <a:pt x="708" y="771"/>
                  </a:lnTo>
                  <a:lnTo>
                    <a:pt x="703" y="743"/>
                  </a:lnTo>
                  <a:lnTo>
                    <a:pt x="703" y="718"/>
                  </a:lnTo>
                  <a:lnTo>
                    <a:pt x="707" y="693"/>
                  </a:lnTo>
                  <a:lnTo>
                    <a:pt x="715" y="664"/>
                  </a:lnTo>
                  <a:lnTo>
                    <a:pt x="725" y="634"/>
                  </a:lnTo>
                  <a:lnTo>
                    <a:pt x="739" y="605"/>
                  </a:lnTo>
                  <a:lnTo>
                    <a:pt x="754" y="578"/>
                  </a:lnTo>
                  <a:lnTo>
                    <a:pt x="770" y="554"/>
                  </a:lnTo>
                  <a:lnTo>
                    <a:pt x="787" y="537"/>
                  </a:lnTo>
                  <a:lnTo>
                    <a:pt x="804" y="528"/>
                  </a:lnTo>
                  <a:lnTo>
                    <a:pt x="824" y="522"/>
                  </a:lnTo>
                  <a:lnTo>
                    <a:pt x="846" y="516"/>
                  </a:lnTo>
                  <a:lnTo>
                    <a:pt x="870" y="509"/>
                  </a:lnTo>
                  <a:lnTo>
                    <a:pt x="895" y="501"/>
                  </a:lnTo>
                  <a:lnTo>
                    <a:pt x="920" y="492"/>
                  </a:lnTo>
                  <a:lnTo>
                    <a:pt x="943" y="483"/>
                  </a:lnTo>
                  <a:lnTo>
                    <a:pt x="964" y="472"/>
                  </a:lnTo>
                  <a:lnTo>
                    <a:pt x="979" y="462"/>
                  </a:lnTo>
                  <a:lnTo>
                    <a:pt x="990" y="450"/>
                  </a:lnTo>
                  <a:lnTo>
                    <a:pt x="994" y="438"/>
                  </a:lnTo>
                  <a:lnTo>
                    <a:pt x="991" y="426"/>
                  </a:lnTo>
                  <a:lnTo>
                    <a:pt x="986" y="414"/>
                  </a:lnTo>
                  <a:lnTo>
                    <a:pt x="977" y="402"/>
                  </a:lnTo>
                  <a:lnTo>
                    <a:pt x="966" y="392"/>
                  </a:lnTo>
                  <a:lnTo>
                    <a:pt x="953" y="381"/>
                  </a:lnTo>
                  <a:lnTo>
                    <a:pt x="940" y="374"/>
                  </a:lnTo>
                  <a:lnTo>
                    <a:pt x="939" y="368"/>
                  </a:lnTo>
                  <a:lnTo>
                    <a:pt x="937" y="354"/>
                  </a:lnTo>
                  <a:lnTo>
                    <a:pt x="933" y="337"/>
                  </a:lnTo>
                  <a:lnTo>
                    <a:pt x="928" y="321"/>
                  </a:lnTo>
                  <a:lnTo>
                    <a:pt x="923" y="310"/>
                  </a:lnTo>
                  <a:lnTo>
                    <a:pt x="916" y="310"/>
                  </a:lnTo>
                  <a:lnTo>
                    <a:pt x="908" y="326"/>
                  </a:lnTo>
                  <a:lnTo>
                    <a:pt x="900" y="360"/>
                  </a:lnTo>
                  <a:lnTo>
                    <a:pt x="899" y="363"/>
                  </a:lnTo>
                  <a:lnTo>
                    <a:pt x="893" y="368"/>
                  </a:lnTo>
                  <a:lnTo>
                    <a:pt x="883" y="377"/>
                  </a:lnTo>
                  <a:lnTo>
                    <a:pt x="868" y="389"/>
                  </a:lnTo>
                  <a:lnTo>
                    <a:pt x="848" y="401"/>
                  </a:lnTo>
                  <a:lnTo>
                    <a:pt x="823" y="416"/>
                  </a:lnTo>
                  <a:lnTo>
                    <a:pt x="790" y="429"/>
                  </a:lnTo>
                  <a:lnTo>
                    <a:pt x="752" y="442"/>
                  </a:lnTo>
                  <a:lnTo>
                    <a:pt x="750" y="450"/>
                  </a:lnTo>
                  <a:lnTo>
                    <a:pt x="746" y="468"/>
                  </a:lnTo>
                  <a:lnTo>
                    <a:pt x="740" y="493"/>
                  </a:lnTo>
                  <a:lnTo>
                    <a:pt x="731" y="520"/>
                  </a:lnTo>
                  <a:lnTo>
                    <a:pt x="720" y="542"/>
                  </a:lnTo>
                  <a:lnTo>
                    <a:pt x="706" y="557"/>
                  </a:lnTo>
                  <a:lnTo>
                    <a:pt x="690" y="557"/>
                  </a:lnTo>
                  <a:lnTo>
                    <a:pt x="673" y="538"/>
                  </a:lnTo>
                  <a:lnTo>
                    <a:pt x="675" y="529"/>
                  </a:lnTo>
                  <a:lnTo>
                    <a:pt x="679" y="508"/>
                  </a:lnTo>
                  <a:lnTo>
                    <a:pt x="679" y="484"/>
                  </a:lnTo>
                  <a:lnTo>
                    <a:pt x="670" y="466"/>
                  </a:lnTo>
                  <a:lnTo>
                    <a:pt x="662" y="456"/>
                  </a:lnTo>
                  <a:lnTo>
                    <a:pt x="653" y="442"/>
                  </a:lnTo>
                  <a:lnTo>
                    <a:pt x="644" y="425"/>
                  </a:lnTo>
                  <a:lnTo>
                    <a:pt x="637" y="406"/>
                  </a:lnTo>
                  <a:lnTo>
                    <a:pt x="635" y="389"/>
                  </a:lnTo>
                  <a:lnTo>
                    <a:pt x="636" y="376"/>
                  </a:lnTo>
                  <a:lnTo>
                    <a:pt x="644" y="366"/>
                  </a:lnTo>
                  <a:lnTo>
                    <a:pt x="660" y="363"/>
                  </a:lnTo>
                  <a:lnTo>
                    <a:pt x="660" y="345"/>
                  </a:lnTo>
                  <a:lnTo>
                    <a:pt x="662" y="306"/>
                  </a:lnTo>
                  <a:lnTo>
                    <a:pt x="671" y="270"/>
                  </a:lnTo>
                  <a:lnTo>
                    <a:pt x="690" y="255"/>
                  </a:lnTo>
                  <a:lnTo>
                    <a:pt x="690" y="254"/>
                  </a:lnTo>
                  <a:lnTo>
                    <a:pt x="691" y="250"/>
                  </a:lnTo>
                  <a:lnTo>
                    <a:pt x="691" y="245"/>
                  </a:lnTo>
                  <a:lnTo>
                    <a:pt x="689" y="239"/>
                  </a:lnTo>
                  <a:lnTo>
                    <a:pt x="683" y="235"/>
                  </a:lnTo>
                  <a:lnTo>
                    <a:pt x="674" y="234"/>
                  </a:lnTo>
                  <a:lnTo>
                    <a:pt x="660" y="237"/>
                  </a:lnTo>
                  <a:lnTo>
                    <a:pt x="640" y="245"/>
                  </a:lnTo>
                  <a:lnTo>
                    <a:pt x="635" y="239"/>
                  </a:lnTo>
                  <a:lnTo>
                    <a:pt x="620" y="225"/>
                  </a:lnTo>
                  <a:lnTo>
                    <a:pt x="603" y="204"/>
                  </a:lnTo>
                  <a:lnTo>
                    <a:pt x="585" y="179"/>
                  </a:lnTo>
                  <a:lnTo>
                    <a:pt x="569" y="152"/>
                  </a:lnTo>
                  <a:lnTo>
                    <a:pt x="562" y="127"/>
                  </a:lnTo>
                  <a:lnTo>
                    <a:pt x="565" y="105"/>
                  </a:lnTo>
                  <a:lnTo>
                    <a:pt x="585" y="91"/>
                  </a:lnTo>
                  <a:lnTo>
                    <a:pt x="586" y="89"/>
                  </a:lnTo>
                  <a:lnTo>
                    <a:pt x="590" y="85"/>
                  </a:lnTo>
                  <a:lnTo>
                    <a:pt x="596" y="81"/>
                  </a:lnTo>
                  <a:lnTo>
                    <a:pt x="604" y="77"/>
                  </a:lnTo>
                  <a:lnTo>
                    <a:pt x="613" y="75"/>
                  </a:lnTo>
                  <a:lnTo>
                    <a:pt x="624" y="73"/>
                  </a:lnTo>
                  <a:lnTo>
                    <a:pt x="633" y="76"/>
                  </a:lnTo>
                  <a:lnTo>
                    <a:pt x="644" y="84"/>
                  </a:lnTo>
                  <a:lnTo>
                    <a:pt x="648" y="83"/>
                  </a:lnTo>
                  <a:lnTo>
                    <a:pt x="654" y="75"/>
                  </a:lnTo>
                  <a:lnTo>
                    <a:pt x="658" y="59"/>
                  </a:lnTo>
                  <a:lnTo>
                    <a:pt x="650" y="31"/>
                  </a:lnTo>
                  <a:lnTo>
                    <a:pt x="646" y="30"/>
                  </a:lnTo>
                  <a:lnTo>
                    <a:pt x="636" y="26"/>
                  </a:lnTo>
                  <a:lnTo>
                    <a:pt x="619" y="21"/>
                  </a:lnTo>
                  <a:lnTo>
                    <a:pt x="596" y="15"/>
                  </a:lnTo>
                  <a:lnTo>
                    <a:pt x="567" y="10"/>
                  </a:lnTo>
                  <a:lnTo>
                    <a:pt x="535" y="5"/>
                  </a:lnTo>
                  <a:lnTo>
                    <a:pt x="496" y="1"/>
                  </a:lnTo>
                  <a:lnTo>
                    <a:pt x="454" y="0"/>
                  </a:lnTo>
                  <a:lnTo>
                    <a:pt x="407" y="2"/>
                  </a:lnTo>
                  <a:lnTo>
                    <a:pt x="358" y="8"/>
                  </a:lnTo>
                  <a:lnTo>
                    <a:pt x="305" y="17"/>
                  </a:lnTo>
                  <a:lnTo>
                    <a:pt x="252" y="33"/>
                  </a:lnTo>
                  <a:lnTo>
                    <a:pt x="195" y="54"/>
                  </a:lnTo>
                  <a:lnTo>
                    <a:pt x="137" y="81"/>
                  </a:lnTo>
                  <a:lnTo>
                    <a:pt x="79" y="116"/>
                  </a:lnTo>
                  <a:lnTo>
                    <a:pt x="20" y="159"/>
                  </a:lnTo>
                  <a:lnTo>
                    <a:pt x="21" y="163"/>
                  </a:lnTo>
                  <a:lnTo>
                    <a:pt x="25" y="172"/>
                  </a:lnTo>
                  <a:lnTo>
                    <a:pt x="30" y="185"/>
                  </a:lnTo>
                  <a:lnTo>
                    <a:pt x="37" y="200"/>
                  </a:lnTo>
                  <a:lnTo>
                    <a:pt x="46" y="216"/>
                  </a:lnTo>
                  <a:lnTo>
                    <a:pt x="57" y="231"/>
                  </a:lnTo>
                  <a:lnTo>
                    <a:pt x="69" y="243"/>
                  </a:lnTo>
                  <a:lnTo>
                    <a:pt x="82" y="251"/>
                  </a:lnTo>
                  <a:lnTo>
                    <a:pt x="96" y="258"/>
                  </a:lnTo>
                  <a:lnTo>
                    <a:pt x="111" y="266"/>
                  </a:lnTo>
                  <a:lnTo>
                    <a:pt x="124" y="277"/>
                  </a:lnTo>
                  <a:lnTo>
                    <a:pt x="136" y="292"/>
                  </a:lnTo>
                  <a:lnTo>
                    <a:pt x="144" y="308"/>
                  </a:lnTo>
                  <a:lnTo>
                    <a:pt x="146" y="327"/>
                  </a:lnTo>
                  <a:lnTo>
                    <a:pt x="142" y="351"/>
                  </a:lnTo>
                  <a:lnTo>
                    <a:pt x="132" y="376"/>
                  </a:lnTo>
                  <a:lnTo>
                    <a:pt x="124" y="401"/>
                  </a:lnTo>
                  <a:lnTo>
                    <a:pt x="126" y="422"/>
                  </a:lnTo>
                  <a:lnTo>
                    <a:pt x="137" y="437"/>
                  </a:lnTo>
                  <a:lnTo>
                    <a:pt x="151" y="446"/>
                  </a:lnTo>
                  <a:lnTo>
                    <a:pt x="170" y="449"/>
                  </a:lnTo>
                  <a:lnTo>
                    <a:pt x="187" y="442"/>
                  </a:lnTo>
                  <a:lnTo>
                    <a:pt x="200" y="428"/>
                  </a:lnTo>
                  <a:lnTo>
                    <a:pt x="207" y="402"/>
                  </a:lnTo>
                  <a:lnTo>
                    <a:pt x="208" y="400"/>
                  </a:lnTo>
                  <a:lnTo>
                    <a:pt x="213" y="393"/>
                  </a:lnTo>
                  <a:lnTo>
                    <a:pt x="221" y="385"/>
                  </a:lnTo>
                  <a:lnTo>
                    <a:pt x="232" y="379"/>
                  </a:lnTo>
                  <a:lnTo>
                    <a:pt x="245" y="377"/>
                  </a:lnTo>
                  <a:lnTo>
                    <a:pt x="258" y="384"/>
                  </a:lnTo>
                  <a:lnTo>
                    <a:pt x="274" y="402"/>
                  </a:lnTo>
                  <a:lnTo>
                    <a:pt x="290" y="433"/>
                  </a:lnTo>
                  <a:lnTo>
                    <a:pt x="294" y="434"/>
                  </a:lnTo>
                  <a:lnTo>
                    <a:pt x="302" y="439"/>
                  </a:lnTo>
                  <a:lnTo>
                    <a:pt x="313" y="449"/>
                  </a:lnTo>
                  <a:lnTo>
                    <a:pt x="324" y="459"/>
                  </a:lnTo>
                  <a:lnTo>
                    <a:pt x="330" y="472"/>
                  </a:lnTo>
                  <a:lnTo>
                    <a:pt x="332" y="488"/>
                  </a:lnTo>
                  <a:lnTo>
                    <a:pt x="323" y="506"/>
                  </a:lnTo>
                  <a:lnTo>
                    <a:pt x="303" y="525"/>
                  </a:lnTo>
                  <a:lnTo>
                    <a:pt x="304" y="529"/>
                  </a:lnTo>
                  <a:lnTo>
                    <a:pt x="305" y="538"/>
                  </a:lnTo>
                  <a:lnTo>
                    <a:pt x="307" y="550"/>
                  </a:lnTo>
                  <a:lnTo>
                    <a:pt x="305" y="564"/>
                  </a:lnTo>
                  <a:lnTo>
                    <a:pt x="299" y="579"/>
                  </a:lnTo>
                  <a:lnTo>
                    <a:pt x="286" y="591"/>
                  </a:lnTo>
                  <a:lnTo>
                    <a:pt x="265" y="599"/>
                  </a:lnTo>
                  <a:lnTo>
                    <a:pt x="233" y="600"/>
                  </a:lnTo>
                  <a:lnTo>
                    <a:pt x="230" y="603"/>
                  </a:lnTo>
                  <a:lnTo>
                    <a:pt x="223" y="612"/>
                  </a:lnTo>
                  <a:lnTo>
                    <a:pt x="211" y="626"/>
                  </a:lnTo>
                  <a:lnTo>
                    <a:pt x="198" y="646"/>
                  </a:lnTo>
                  <a:lnTo>
                    <a:pt x="184" y="671"/>
                  </a:lnTo>
                  <a:lnTo>
                    <a:pt x="173" y="700"/>
                  </a:lnTo>
                  <a:lnTo>
                    <a:pt x="165" y="733"/>
                  </a:lnTo>
                  <a:lnTo>
                    <a:pt x="161" y="768"/>
                  </a:lnTo>
                  <a:lnTo>
                    <a:pt x="158" y="780"/>
                  </a:lnTo>
                  <a:lnTo>
                    <a:pt x="151" y="799"/>
                  </a:lnTo>
                  <a:lnTo>
                    <a:pt x="140" y="800"/>
                  </a:lnTo>
                  <a:lnTo>
                    <a:pt x="125" y="755"/>
                  </a:lnTo>
                  <a:close/>
                </a:path>
              </a:pathLst>
            </a:custGeom>
            <a:solidFill>
              <a:srgbClr val="56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2" name="Freeform 7"/>
            <p:cNvSpPr>
              <a:spLocks/>
            </p:cNvSpPr>
            <p:nvPr/>
          </p:nvSpPr>
          <p:spPr bwMode="auto">
            <a:xfrm>
              <a:off x="3831" y="2014"/>
              <a:ext cx="237" cy="384"/>
            </a:xfrm>
            <a:custGeom>
              <a:avLst/>
              <a:gdLst>
                <a:gd name="T0" fmla="*/ 1 w 474"/>
                <a:gd name="T1" fmla="*/ 0 h 769"/>
                <a:gd name="T2" fmla="*/ 1 w 474"/>
                <a:gd name="T3" fmla="*/ 1 h 769"/>
                <a:gd name="T4" fmla="*/ 1 w 474"/>
                <a:gd name="T5" fmla="*/ 2 h 769"/>
                <a:gd name="T6" fmla="*/ 1 w 474"/>
                <a:gd name="T7" fmla="*/ 2 h 769"/>
                <a:gd name="T8" fmla="*/ 2 w 474"/>
                <a:gd name="T9" fmla="*/ 2 h 769"/>
                <a:gd name="T10" fmla="*/ 2 w 474"/>
                <a:gd name="T11" fmla="*/ 2 h 769"/>
                <a:gd name="T12" fmla="*/ 3 w 474"/>
                <a:gd name="T13" fmla="*/ 4 h 769"/>
                <a:gd name="T14" fmla="*/ 3 w 474"/>
                <a:gd name="T15" fmla="*/ 4 h 769"/>
                <a:gd name="T16" fmla="*/ 3 w 474"/>
                <a:gd name="T17" fmla="*/ 4 h 769"/>
                <a:gd name="T18" fmla="*/ 4 w 474"/>
                <a:gd name="T19" fmla="*/ 5 h 769"/>
                <a:gd name="T20" fmla="*/ 4 w 474"/>
                <a:gd name="T21" fmla="*/ 5 h 769"/>
                <a:gd name="T22" fmla="*/ 4 w 474"/>
                <a:gd name="T23" fmla="*/ 5 h 769"/>
                <a:gd name="T24" fmla="*/ 5 w 474"/>
                <a:gd name="T25" fmla="*/ 5 h 769"/>
                <a:gd name="T26" fmla="*/ 5 w 474"/>
                <a:gd name="T27" fmla="*/ 5 h 769"/>
                <a:gd name="T28" fmla="*/ 5 w 474"/>
                <a:gd name="T29" fmla="*/ 5 h 769"/>
                <a:gd name="T30" fmla="*/ 5 w 474"/>
                <a:gd name="T31" fmla="*/ 5 h 769"/>
                <a:gd name="T32" fmla="*/ 6 w 474"/>
                <a:gd name="T33" fmla="*/ 6 h 769"/>
                <a:gd name="T34" fmla="*/ 6 w 474"/>
                <a:gd name="T35" fmla="*/ 6 h 769"/>
                <a:gd name="T36" fmla="*/ 7 w 474"/>
                <a:gd name="T37" fmla="*/ 6 h 769"/>
                <a:gd name="T38" fmla="*/ 7 w 474"/>
                <a:gd name="T39" fmla="*/ 7 h 769"/>
                <a:gd name="T40" fmla="*/ 6 w 474"/>
                <a:gd name="T41" fmla="*/ 7 h 769"/>
                <a:gd name="T42" fmla="*/ 6 w 474"/>
                <a:gd name="T43" fmla="*/ 8 h 769"/>
                <a:gd name="T44" fmla="*/ 6 w 474"/>
                <a:gd name="T45" fmla="*/ 9 h 769"/>
                <a:gd name="T46" fmla="*/ 7 w 474"/>
                <a:gd name="T47" fmla="*/ 9 h 769"/>
                <a:gd name="T48" fmla="*/ 7 w 474"/>
                <a:gd name="T49" fmla="*/ 10 h 769"/>
                <a:gd name="T50" fmla="*/ 7 w 474"/>
                <a:gd name="T51" fmla="*/ 10 h 769"/>
                <a:gd name="T52" fmla="*/ 7 w 474"/>
                <a:gd name="T53" fmla="*/ 10 h 769"/>
                <a:gd name="T54" fmla="*/ 8 w 474"/>
                <a:gd name="T55" fmla="*/ 11 h 769"/>
                <a:gd name="T56" fmla="*/ 8 w 474"/>
                <a:gd name="T57" fmla="*/ 11 h 769"/>
                <a:gd name="T58" fmla="*/ 8 w 474"/>
                <a:gd name="T59" fmla="*/ 11 h 769"/>
                <a:gd name="T60" fmla="*/ 8 w 474"/>
                <a:gd name="T61" fmla="*/ 12 h 769"/>
                <a:gd name="T62" fmla="*/ 8 w 474"/>
                <a:gd name="T63" fmla="*/ 11 h 769"/>
                <a:gd name="T64" fmla="*/ 7 w 474"/>
                <a:gd name="T65" fmla="*/ 11 h 769"/>
                <a:gd name="T66" fmla="*/ 7 w 474"/>
                <a:gd name="T67" fmla="*/ 11 h 769"/>
                <a:gd name="T68" fmla="*/ 6 w 474"/>
                <a:gd name="T69" fmla="*/ 11 h 769"/>
                <a:gd name="T70" fmla="*/ 5 w 474"/>
                <a:gd name="T71" fmla="*/ 10 h 769"/>
                <a:gd name="T72" fmla="*/ 4 w 474"/>
                <a:gd name="T73" fmla="*/ 9 h 769"/>
                <a:gd name="T74" fmla="*/ 3 w 474"/>
                <a:gd name="T75" fmla="*/ 8 h 769"/>
                <a:gd name="T76" fmla="*/ 2 w 474"/>
                <a:gd name="T77" fmla="*/ 7 h 769"/>
                <a:gd name="T78" fmla="*/ 1 w 474"/>
                <a:gd name="T79" fmla="*/ 4 h 769"/>
                <a:gd name="T80" fmla="*/ 0 w 474"/>
                <a:gd name="T81" fmla="*/ 2 h 769"/>
                <a:gd name="T82" fmla="*/ 1 w 474"/>
                <a:gd name="T83" fmla="*/ 1 h 769"/>
                <a:gd name="T84" fmla="*/ 1 w 474"/>
                <a:gd name="T85" fmla="*/ 0 h 7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74" h="769">
                  <a:moveTo>
                    <a:pt x="7" y="0"/>
                  </a:moveTo>
                  <a:lnTo>
                    <a:pt x="12" y="16"/>
                  </a:lnTo>
                  <a:lnTo>
                    <a:pt x="25" y="57"/>
                  </a:lnTo>
                  <a:lnTo>
                    <a:pt x="38" y="107"/>
                  </a:lnTo>
                  <a:lnTo>
                    <a:pt x="44" y="154"/>
                  </a:lnTo>
                  <a:lnTo>
                    <a:pt x="45" y="155"/>
                  </a:lnTo>
                  <a:lnTo>
                    <a:pt x="48" y="159"/>
                  </a:lnTo>
                  <a:lnTo>
                    <a:pt x="53" y="163"/>
                  </a:lnTo>
                  <a:lnTo>
                    <a:pt x="59" y="168"/>
                  </a:lnTo>
                  <a:lnTo>
                    <a:pt x="66" y="171"/>
                  </a:lnTo>
                  <a:lnTo>
                    <a:pt x="73" y="174"/>
                  </a:lnTo>
                  <a:lnTo>
                    <a:pt x="79" y="172"/>
                  </a:lnTo>
                  <a:lnTo>
                    <a:pt x="86" y="167"/>
                  </a:lnTo>
                  <a:lnTo>
                    <a:pt x="152" y="291"/>
                  </a:lnTo>
                  <a:lnTo>
                    <a:pt x="153" y="292"/>
                  </a:lnTo>
                  <a:lnTo>
                    <a:pt x="158" y="297"/>
                  </a:lnTo>
                  <a:lnTo>
                    <a:pt x="166" y="303"/>
                  </a:lnTo>
                  <a:lnTo>
                    <a:pt x="175" y="309"/>
                  </a:lnTo>
                  <a:lnTo>
                    <a:pt x="186" y="316"/>
                  </a:lnTo>
                  <a:lnTo>
                    <a:pt x="198" y="321"/>
                  </a:lnTo>
                  <a:lnTo>
                    <a:pt x="210" y="324"/>
                  </a:lnTo>
                  <a:lnTo>
                    <a:pt x="221" y="324"/>
                  </a:lnTo>
                  <a:lnTo>
                    <a:pt x="232" y="323"/>
                  </a:lnTo>
                  <a:lnTo>
                    <a:pt x="242" y="325"/>
                  </a:lnTo>
                  <a:lnTo>
                    <a:pt x="253" y="330"/>
                  </a:lnTo>
                  <a:lnTo>
                    <a:pt x="262" y="336"/>
                  </a:lnTo>
                  <a:lnTo>
                    <a:pt x="271" y="344"/>
                  </a:lnTo>
                  <a:lnTo>
                    <a:pt x="281" y="350"/>
                  </a:lnTo>
                  <a:lnTo>
                    <a:pt x="288" y="358"/>
                  </a:lnTo>
                  <a:lnTo>
                    <a:pt x="296" y="363"/>
                  </a:lnTo>
                  <a:lnTo>
                    <a:pt x="306" y="370"/>
                  </a:lnTo>
                  <a:lnTo>
                    <a:pt x="317" y="379"/>
                  </a:lnTo>
                  <a:lnTo>
                    <a:pt x="332" y="390"/>
                  </a:lnTo>
                  <a:lnTo>
                    <a:pt x="346" y="401"/>
                  </a:lnTo>
                  <a:lnTo>
                    <a:pt x="361" y="413"/>
                  </a:lnTo>
                  <a:lnTo>
                    <a:pt x="375" y="423"/>
                  </a:lnTo>
                  <a:lnTo>
                    <a:pt x="389" y="429"/>
                  </a:lnTo>
                  <a:lnTo>
                    <a:pt x="399" y="433"/>
                  </a:lnTo>
                  <a:lnTo>
                    <a:pt x="396" y="440"/>
                  </a:lnTo>
                  <a:lnTo>
                    <a:pt x="390" y="455"/>
                  </a:lnTo>
                  <a:lnTo>
                    <a:pt x="381" y="475"/>
                  </a:lnTo>
                  <a:lnTo>
                    <a:pt x="373" y="492"/>
                  </a:lnTo>
                  <a:lnTo>
                    <a:pt x="366" y="508"/>
                  </a:lnTo>
                  <a:lnTo>
                    <a:pt x="362" y="527"/>
                  </a:lnTo>
                  <a:lnTo>
                    <a:pt x="364" y="552"/>
                  </a:lnTo>
                  <a:lnTo>
                    <a:pt x="375" y="584"/>
                  </a:lnTo>
                  <a:lnTo>
                    <a:pt x="383" y="603"/>
                  </a:lnTo>
                  <a:lnTo>
                    <a:pt x="387" y="620"/>
                  </a:lnTo>
                  <a:lnTo>
                    <a:pt x="391" y="636"/>
                  </a:lnTo>
                  <a:lnTo>
                    <a:pt x="395" y="650"/>
                  </a:lnTo>
                  <a:lnTo>
                    <a:pt x="399" y="665"/>
                  </a:lnTo>
                  <a:lnTo>
                    <a:pt x="406" y="675"/>
                  </a:lnTo>
                  <a:lnTo>
                    <a:pt x="415" y="686"/>
                  </a:lnTo>
                  <a:lnTo>
                    <a:pt x="428" y="692"/>
                  </a:lnTo>
                  <a:lnTo>
                    <a:pt x="442" y="700"/>
                  </a:lnTo>
                  <a:lnTo>
                    <a:pt x="454" y="710"/>
                  </a:lnTo>
                  <a:lnTo>
                    <a:pt x="464" y="720"/>
                  </a:lnTo>
                  <a:lnTo>
                    <a:pt x="470" y="731"/>
                  </a:lnTo>
                  <a:lnTo>
                    <a:pt x="473" y="741"/>
                  </a:lnTo>
                  <a:lnTo>
                    <a:pt x="474" y="752"/>
                  </a:lnTo>
                  <a:lnTo>
                    <a:pt x="474" y="761"/>
                  </a:lnTo>
                  <a:lnTo>
                    <a:pt x="471" y="769"/>
                  </a:lnTo>
                  <a:lnTo>
                    <a:pt x="469" y="769"/>
                  </a:lnTo>
                  <a:lnTo>
                    <a:pt x="461" y="767"/>
                  </a:lnTo>
                  <a:lnTo>
                    <a:pt x="449" y="765"/>
                  </a:lnTo>
                  <a:lnTo>
                    <a:pt x="433" y="761"/>
                  </a:lnTo>
                  <a:lnTo>
                    <a:pt x="414" y="754"/>
                  </a:lnTo>
                  <a:lnTo>
                    <a:pt x="391" y="746"/>
                  </a:lnTo>
                  <a:lnTo>
                    <a:pt x="366" y="736"/>
                  </a:lnTo>
                  <a:lnTo>
                    <a:pt x="338" y="723"/>
                  </a:lnTo>
                  <a:lnTo>
                    <a:pt x="310" y="706"/>
                  </a:lnTo>
                  <a:lnTo>
                    <a:pt x="278" y="686"/>
                  </a:lnTo>
                  <a:lnTo>
                    <a:pt x="246" y="661"/>
                  </a:lnTo>
                  <a:lnTo>
                    <a:pt x="215" y="633"/>
                  </a:lnTo>
                  <a:lnTo>
                    <a:pt x="182" y="600"/>
                  </a:lnTo>
                  <a:lnTo>
                    <a:pt x="150" y="563"/>
                  </a:lnTo>
                  <a:lnTo>
                    <a:pt x="120" y="520"/>
                  </a:lnTo>
                  <a:lnTo>
                    <a:pt x="90" y="473"/>
                  </a:lnTo>
                  <a:lnTo>
                    <a:pt x="48" y="388"/>
                  </a:lnTo>
                  <a:lnTo>
                    <a:pt x="20" y="311"/>
                  </a:lnTo>
                  <a:lnTo>
                    <a:pt x="5" y="241"/>
                  </a:lnTo>
                  <a:lnTo>
                    <a:pt x="0" y="179"/>
                  </a:lnTo>
                  <a:lnTo>
                    <a:pt x="0" y="125"/>
                  </a:lnTo>
                  <a:lnTo>
                    <a:pt x="3" y="76"/>
                  </a:lnTo>
                  <a:lnTo>
                    <a:pt x="7" y="36"/>
                  </a:lnTo>
                  <a:lnTo>
                    <a:pt x="7" y="0"/>
                  </a:lnTo>
                  <a:close/>
                </a:path>
              </a:pathLst>
            </a:custGeom>
            <a:solidFill>
              <a:srgbClr val="56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3" name="Freeform 8"/>
            <p:cNvSpPr>
              <a:spLocks/>
            </p:cNvSpPr>
            <p:nvPr/>
          </p:nvSpPr>
          <p:spPr bwMode="auto">
            <a:xfrm>
              <a:off x="4094" y="1771"/>
              <a:ext cx="64" cy="138"/>
            </a:xfrm>
            <a:custGeom>
              <a:avLst/>
              <a:gdLst>
                <a:gd name="T0" fmla="*/ 2 w 128"/>
                <a:gd name="T1" fmla="*/ 0 h 277"/>
                <a:gd name="T2" fmla="*/ 2 w 128"/>
                <a:gd name="T3" fmla="*/ 0 h 277"/>
                <a:gd name="T4" fmla="*/ 2 w 128"/>
                <a:gd name="T5" fmla="*/ 0 h 277"/>
                <a:gd name="T6" fmla="*/ 1 w 128"/>
                <a:gd name="T7" fmla="*/ 0 h 277"/>
                <a:gd name="T8" fmla="*/ 1 w 128"/>
                <a:gd name="T9" fmla="*/ 0 h 277"/>
                <a:gd name="T10" fmla="*/ 1 w 128"/>
                <a:gd name="T11" fmla="*/ 0 h 277"/>
                <a:gd name="T12" fmla="*/ 1 w 128"/>
                <a:gd name="T13" fmla="*/ 0 h 277"/>
                <a:gd name="T14" fmla="*/ 0 w 128"/>
                <a:gd name="T15" fmla="*/ 1 h 277"/>
                <a:gd name="T16" fmla="*/ 1 w 128"/>
                <a:gd name="T17" fmla="*/ 1 h 277"/>
                <a:gd name="T18" fmla="*/ 1 w 128"/>
                <a:gd name="T19" fmla="*/ 2 h 277"/>
                <a:gd name="T20" fmla="*/ 1 w 128"/>
                <a:gd name="T21" fmla="*/ 2 h 277"/>
                <a:gd name="T22" fmla="*/ 1 w 128"/>
                <a:gd name="T23" fmla="*/ 2 h 277"/>
                <a:gd name="T24" fmla="*/ 1 w 128"/>
                <a:gd name="T25" fmla="*/ 2 h 277"/>
                <a:gd name="T26" fmla="*/ 1 w 128"/>
                <a:gd name="T27" fmla="*/ 2 h 277"/>
                <a:gd name="T28" fmla="*/ 1 w 128"/>
                <a:gd name="T29" fmla="*/ 2 h 277"/>
                <a:gd name="T30" fmla="*/ 1 w 128"/>
                <a:gd name="T31" fmla="*/ 2 h 277"/>
                <a:gd name="T32" fmla="*/ 2 w 128"/>
                <a:gd name="T33" fmla="*/ 2 h 277"/>
                <a:gd name="T34" fmla="*/ 2 w 128"/>
                <a:gd name="T35" fmla="*/ 3 h 277"/>
                <a:gd name="T36" fmla="*/ 2 w 128"/>
                <a:gd name="T37" fmla="*/ 3 h 277"/>
                <a:gd name="T38" fmla="*/ 2 w 128"/>
                <a:gd name="T39" fmla="*/ 3 h 277"/>
                <a:gd name="T40" fmla="*/ 2 w 128"/>
                <a:gd name="T41" fmla="*/ 4 h 277"/>
                <a:gd name="T42" fmla="*/ 2 w 128"/>
                <a:gd name="T43" fmla="*/ 4 h 277"/>
                <a:gd name="T44" fmla="*/ 2 w 128"/>
                <a:gd name="T45" fmla="*/ 4 h 277"/>
                <a:gd name="T46" fmla="*/ 2 w 128"/>
                <a:gd name="T47" fmla="*/ 3 h 277"/>
                <a:gd name="T48" fmla="*/ 2 w 128"/>
                <a:gd name="T49" fmla="*/ 2 h 277"/>
                <a:gd name="T50" fmla="*/ 2 w 128"/>
                <a:gd name="T51" fmla="*/ 2 h 277"/>
                <a:gd name="T52" fmla="*/ 2 w 128"/>
                <a:gd name="T53" fmla="*/ 2 h 277"/>
                <a:gd name="T54" fmla="*/ 2 w 128"/>
                <a:gd name="T55" fmla="*/ 2 h 277"/>
                <a:gd name="T56" fmla="*/ 2 w 128"/>
                <a:gd name="T57" fmla="*/ 1 h 277"/>
                <a:gd name="T58" fmla="*/ 2 w 128"/>
                <a:gd name="T59" fmla="*/ 1 h 277"/>
                <a:gd name="T60" fmla="*/ 2 w 128"/>
                <a:gd name="T61" fmla="*/ 0 h 277"/>
                <a:gd name="T62" fmla="*/ 2 w 128"/>
                <a:gd name="T63" fmla="*/ 0 h 277"/>
                <a:gd name="T64" fmla="*/ 2 w 128"/>
                <a:gd name="T65" fmla="*/ 0 h 2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8" h="277">
                  <a:moveTo>
                    <a:pt x="90" y="3"/>
                  </a:moveTo>
                  <a:lnTo>
                    <a:pt x="86" y="2"/>
                  </a:lnTo>
                  <a:lnTo>
                    <a:pt x="73" y="0"/>
                  </a:lnTo>
                  <a:lnTo>
                    <a:pt x="57" y="2"/>
                  </a:lnTo>
                  <a:lnTo>
                    <a:pt x="39" y="7"/>
                  </a:lnTo>
                  <a:lnTo>
                    <a:pt x="21" y="20"/>
                  </a:lnTo>
                  <a:lnTo>
                    <a:pt x="8" y="42"/>
                  </a:lnTo>
                  <a:lnTo>
                    <a:pt x="0" y="78"/>
                  </a:lnTo>
                  <a:lnTo>
                    <a:pt x="3" y="127"/>
                  </a:lnTo>
                  <a:lnTo>
                    <a:pt x="4" y="129"/>
                  </a:lnTo>
                  <a:lnTo>
                    <a:pt x="7" y="136"/>
                  </a:lnTo>
                  <a:lnTo>
                    <a:pt x="12" y="146"/>
                  </a:lnTo>
                  <a:lnTo>
                    <a:pt x="20" y="158"/>
                  </a:lnTo>
                  <a:lnTo>
                    <a:pt x="29" y="170"/>
                  </a:lnTo>
                  <a:lnTo>
                    <a:pt x="41" y="179"/>
                  </a:lnTo>
                  <a:lnTo>
                    <a:pt x="56" y="187"/>
                  </a:lnTo>
                  <a:lnTo>
                    <a:pt x="73" y="190"/>
                  </a:lnTo>
                  <a:lnTo>
                    <a:pt x="73" y="199"/>
                  </a:lnTo>
                  <a:lnTo>
                    <a:pt x="75" y="219"/>
                  </a:lnTo>
                  <a:lnTo>
                    <a:pt x="79" y="244"/>
                  </a:lnTo>
                  <a:lnTo>
                    <a:pt x="85" y="266"/>
                  </a:lnTo>
                  <a:lnTo>
                    <a:pt x="91" y="277"/>
                  </a:lnTo>
                  <a:lnTo>
                    <a:pt x="100" y="269"/>
                  </a:lnTo>
                  <a:lnTo>
                    <a:pt x="112" y="236"/>
                  </a:lnTo>
                  <a:lnTo>
                    <a:pt x="127" y="167"/>
                  </a:lnTo>
                  <a:lnTo>
                    <a:pt x="127" y="162"/>
                  </a:lnTo>
                  <a:lnTo>
                    <a:pt x="128" y="150"/>
                  </a:lnTo>
                  <a:lnTo>
                    <a:pt x="128" y="131"/>
                  </a:lnTo>
                  <a:lnTo>
                    <a:pt x="127" y="107"/>
                  </a:lnTo>
                  <a:lnTo>
                    <a:pt x="123" y="81"/>
                  </a:lnTo>
                  <a:lnTo>
                    <a:pt x="116" y="54"/>
                  </a:lnTo>
                  <a:lnTo>
                    <a:pt x="106" y="27"/>
                  </a:lnTo>
                  <a:lnTo>
                    <a:pt x="9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4" name="Freeform 9"/>
            <p:cNvSpPr>
              <a:spLocks/>
            </p:cNvSpPr>
            <p:nvPr/>
          </p:nvSpPr>
          <p:spPr bwMode="auto">
            <a:xfrm>
              <a:off x="3981" y="1799"/>
              <a:ext cx="45" cy="37"/>
            </a:xfrm>
            <a:custGeom>
              <a:avLst/>
              <a:gdLst>
                <a:gd name="T0" fmla="*/ 0 w 91"/>
                <a:gd name="T1" fmla="*/ 1 h 74"/>
                <a:gd name="T2" fmla="*/ 0 w 91"/>
                <a:gd name="T3" fmla="*/ 1 h 74"/>
                <a:gd name="T4" fmla="*/ 0 w 91"/>
                <a:gd name="T5" fmla="*/ 1 h 74"/>
                <a:gd name="T6" fmla="*/ 0 w 91"/>
                <a:gd name="T7" fmla="*/ 1 h 74"/>
                <a:gd name="T8" fmla="*/ 0 w 91"/>
                <a:gd name="T9" fmla="*/ 1 h 74"/>
                <a:gd name="T10" fmla="*/ 0 w 91"/>
                <a:gd name="T11" fmla="*/ 1 h 74"/>
                <a:gd name="T12" fmla="*/ 0 w 91"/>
                <a:gd name="T13" fmla="*/ 2 h 74"/>
                <a:gd name="T14" fmla="*/ 0 w 91"/>
                <a:gd name="T15" fmla="*/ 2 h 74"/>
                <a:gd name="T16" fmla="*/ 0 w 91"/>
                <a:gd name="T17" fmla="*/ 2 h 74"/>
                <a:gd name="T18" fmla="*/ 1 w 91"/>
                <a:gd name="T19" fmla="*/ 1 h 74"/>
                <a:gd name="T20" fmla="*/ 1 w 91"/>
                <a:gd name="T21" fmla="*/ 1 h 74"/>
                <a:gd name="T22" fmla="*/ 1 w 91"/>
                <a:gd name="T23" fmla="*/ 1 h 74"/>
                <a:gd name="T24" fmla="*/ 1 w 91"/>
                <a:gd name="T25" fmla="*/ 1 h 74"/>
                <a:gd name="T26" fmla="*/ 1 w 91"/>
                <a:gd name="T27" fmla="*/ 1 h 74"/>
                <a:gd name="T28" fmla="*/ 0 w 91"/>
                <a:gd name="T29" fmla="*/ 1 h 74"/>
                <a:gd name="T30" fmla="*/ 0 w 91"/>
                <a:gd name="T31" fmla="*/ 0 h 74"/>
                <a:gd name="T32" fmla="*/ 0 w 91"/>
                <a:gd name="T33" fmla="*/ 1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1" h="74">
                  <a:moveTo>
                    <a:pt x="1" y="6"/>
                  </a:moveTo>
                  <a:lnTo>
                    <a:pt x="1" y="10"/>
                  </a:lnTo>
                  <a:lnTo>
                    <a:pt x="0" y="21"/>
                  </a:lnTo>
                  <a:lnTo>
                    <a:pt x="0" y="34"/>
                  </a:lnTo>
                  <a:lnTo>
                    <a:pt x="3" y="49"/>
                  </a:lnTo>
                  <a:lnTo>
                    <a:pt x="9" y="62"/>
                  </a:lnTo>
                  <a:lnTo>
                    <a:pt x="20" y="71"/>
                  </a:lnTo>
                  <a:lnTo>
                    <a:pt x="36" y="74"/>
                  </a:lnTo>
                  <a:lnTo>
                    <a:pt x="59" y="67"/>
                  </a:lnTo>
                  <a:lnTo>
                    <a:pt x="80" y="54"/>
                  </a:lnTo>
                  <a:lnTo>
                    <a:pt x="91" y="41"/>
                  </a:lnTo>
                  <a:lnTo>
                    <a:pt x="91" y="26"/>
                  </a:lnTo>
                  <a:lnTo>
                    <a:pt x="83" y="14"/>
                  </a:lnTo>
                  <a:lnTo>
                    <a:pt x="68" y="6"/>
                  </a:lnTo>
                  <a:lnTo>
                    <a:pt x="50" y="1"/>
                  </a:lnTo>
                  <a:lnTo>
                    <a:pt x="26" y="0"/>
                  </a:lnTo>
                  <a:lnTo>
                    <a:pt x="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5" name="Freeform 10"/>
            <p:cNvSpPr>
              <a:spLocks/>
            </p:cNvSpPr>
            <p:nvPr/>
          </p:nvSpPr>
          <p:spPr bwMode="auto">
            <a:xfrm>
              <a:off x="4060" y="1771"/>
              <a:ext cx="24" cy="43"/>
            </a:xfrm>
            <a:custGeom>
              <a:avLst/>
              <a:gdLst>
                <a:gd name="T0" fmla="*/ 1 w 48"/>
                <a:gd name="T1" fmla="*/ 1 h 86"/>
                <a:gd name="T2" fmla="*/ 1 w 48"/>
                <a:gd name="T3" fmla="*/ 1 h 86"/>
                <a:gd name="T4" fmla="*/ 1 w 48"/>
                <a:gd name="T5" fmla="*/ 1 h 86"/>
                <a:gd name="T6" fmla="*/ 1 w 48"/>
                <a:gd name="T7" fmla="*/ 2 h 86"/>
                <a:gd name="T8" fmla="*/ 1 w 48"/>
                <a:gd name="T9" fmla="*/ 2 h 86"/>
                <a:gd name="T10" fmla="*/ 1 w 48"/>
                <a:gd name="T11" fmla="*/ 2 h 86"/>
                <a:gd name="T12" fmla="*/ 1 w 48"/>
                <a:gd name="T13" fmla="*/ 2 h 86"/>
                <a:gd name="T14" fmla="*/ 0 w 48"/>
                <a:gd name="T15" fmla="*/ 1 h 86"/>
                <a:gd name="T16" fmla="*/ 1 w 48"/>
                <a:gd name="T17" fmla="*/ 1 h 86"/>
                <a:gd name="T18" fmla="*/ 1 w 48"/>
                <a:gd name="T19" fmla="*/ 1 h 86"/>
                <a:gd name="T20" fmla="*/ 1 w 48"/>
                <a:gd name="T21" fmla="*/ 1 h 86"/>
                <a:gd name="T22" fmla="*/ 1 w 48"/>
                <a:gd name="T23" fmla="*/ 1 h 86"/>
                <a:gd name="T24" fmla="*/ 1 w 48"/>
                <a:gd name="T25" fmla="*/ 1 h 86"/>
                <a:gd name="T26" fmla="*/ 1 w 48"/>
                <a:gd name="T27" fmla="*/ 1 h 86"/>
                <a:gd name="T28" fmla="*/ 1 w 48"/>
                <a:gd name="T29" fmla="*/ 0 h 86"/>
                <a:gd name="T30" fmla="*/ 1 w 48"/>
                <a:gd name="T31" fmla="*/ 1 h 86"/>
                <a:gd name="T32" fmla="*/ 1 w 48"/>
                <a:gd name="T33" fmla="*/ 1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86">
                  <a:moveTo>
                    <a:pt x="42" y="8"/>
                  </a:moveTo>
                  <a:lnTo>
                    <a:pt x="45" y="21"/>
                  </a:lnTo>
                  <a:lnTo>
                    <a:pt x="48" y="50"/>
                  </a:lnTo>
                  <a:lnTo>
                    <a:pt x="45" y="77"/>
                  </a:lnTo>
                  <a:lnTo>
                    <a:pt x="29" y="86"/>
                  </a:lnTo>
                  <a:lnTo>
                    <a:pt x="12" y="79"/>
                  </a:lnTo>
                  <a:lnTo>
                    <a:pt x="3" y="70"/>
                  </a:lnTo>
                  <a:lnTo>
                    <a:pt x="0" y="59"/>
                  </a:lnTo>
                  <a:lnTo>
                    <a:pt x="2" y="48"/>
                  </a:lnTo>
                  <a:lnTo>
                    <a:pt x="4" y="40"/>
                  </a:lnTo>
                  <a:lnTo>
                    <a:pt x="7" y="31"/>
                  </a:lnTo>
                  <a:lnTo>
                    <a:pt x="12" y="21"/>
                  </a:lnTo>
                  <a:lnTo>
                    <a:pt x="17" y="12"/>
                  </a:lnTo>
                  <a:lnTo>
                    <a:pt x="23" y="4"/>
                  </a:lnTo>
                  <a:lnTo>
                    <a:pt x="29" y="0"/>
                  </a:lnTo>
                  <a:lnTo>
                    <a:pt x="36" y="2"/>
                  </a:lnTo>
                  <a:lnTo>
                    <a:pt x="4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6" name="Freeform 11"/>
            <p:cNvSpPr>
              <a:spLocks/>
            </p:cNvSpPr>
            <p:nvPr/>
          </p:nvSpPr>
          <p:spPr bwMode="auto">
            <a:xfrm>
              <a:off x="4067" y="1859"/>
              <a:ext cx="36" cy="44"/>
            </a:xfrm>
            <a:custGeom>
              <a:avLst/>
              <a:gdLst>
                <a:gd name="T0" fmla="*/ 0 w 73"/>
                <a:gd name="T1" fmla="*/ 0 h 89"/>
                <a:gd name="T2" fmla="*/ 0 w 73"/>
                <a:gd name="T3" fmla="*/ 0 h 89"/>
                <a:gd name="T4" fmla="*/ 0 w 73"/>
                <a:gd name="T5" fmla="*/ 0 h 89"/>
                <a:gd name="T6" fmla="*/ 0 w 73"/>
                <a:gd name="T7" fmla="*/ 0 h 89"/>
                <a:gd name="T8" fmla="*/ 0 w 73"/>
                <a:gd name="T9" fmla="*/ 0 h 89"/>
                <a:gd name="T10" fmla="*/ 0 w 73"/>
                <a:gd name="T11" fmla="*/ 1 h 89"/>
                <a:gd name="T12" fmla="*/ 0 w 73"/>
                <a:gd name="T13" fmla="*/ 1 h 89"/>
                <a:gd name="T14" fmla="*/ 0 w 73"/>
                <a:gd name="T15" fmla="*/ 1 h 89"/>
                <a:gd name="T16" fmla="*/ 0 w 73"/>
                <a:gd name="T17" fmla="*/ 1 h 89"/>
                <a:gd name="T18" fmla="*/ 1 w 73"/>
                <a:gd name="T19" fmla="*/ 1 h 89"/>
                <a:gd name="T20" fmla="*/ 1 w 73"/>
                <a:gd name="T21" fmla="*/ 0 h 89"/>
                <a:gd name="T22" fmla="*/ 1 w 73"/>
                <a:gd name="T23" fmla="*/ 0 h 89"/>
                <a:gd name="T24" fmla="*/ 0 w 73"/>
                <a:gd name="T25" fmla="*/ 0 h 89"/>
                <a:gd name="T26" fmla="*/ 0 w 73"/>
                <a:gd name="T27" fmla="*/ 0 h 89"/>
                <a:gd name="T28" fmla="*/ 0 w 73"/>
                <a:gd name="T29" fmla="*/ 0 h 89"/>
                <a:gd name="T30" fmla="*/ 0 w 73"/>
                <a:gd name="T31" fmla="*/ 0 h 89"/>
                <a:gd name="T32" fmla="*/ 0 w 73"/>
                <a:gd name="T33" fmla="*/ 0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89">
                  <a:moveTo>
                    <a:pt x="6" y="4"/>
                  </a:moveTo>
                  <a:lnTo>
                    <a:pt x="4" y="8"/>
                  </a:lnTo>
                  <a:lnTo>
                    <a:pt x="2" y="20"/>
                  </a:lnTo>
                  <a:lnTo>
                    <a:pt x="0" y="36"/>
                  </a:lnTo>
                  <a:lnTo>
                    <a:pt x="0" y="53"/>
                  </a:lnTo>
                  <a:lnTo>
                    <a:pt x="3" y="69"/>
                  </a:lnTo>
                  <a:lnTo>
                    <a:pt x="12" y="82"/>
                  </a:lnTo>
                  <a:lnTo>
                    <a:pt x="28" y="89"/>
                  </a:lnTo>
                  <a:lnTo>
                    <a:pt x="52" y="86"/>
                  </a:lnTo>
                  <a:lnTo>
                    <a:pt x="68" y="77"/>
                  </a:lnTo>
                  <a:lnTo>
                    <a:pt x="73" y="62"/>
                  </a:lnTo>
                  <a:lnTo>
                    <a:pt x="70" y="46"/>
                  </a:lnTo>
                  <a:lnTo>
                    <a:pt x="61" y="29"/>
                  </a:lnTo>
                  <a:lnTo>
                    <a:pt x="48" y="15"/>
                  </a:lnTo>
                  <a:lnTo>
                    <a:pt x="32" y="4"/>
                  </a:lnTo>
                  <a:lnTo>
                    <a:pt x="18" y="0"/>
                  </a:lnTo>
                  <a:lnTo>
                    <a:pt x="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7" name="Freeform 12"/>
            <p:cNvSpPr>
              <a:spLocks/>
            </p:cNvSpPr>
            <p:nvPr/>
          </p:nvSpPr>
          <p:spPr bwMode="auto">
            <a:xfrm>
              <a:off x="4021" y="2139"/>
              <a:ext cx="65" cy="34"/>
            </a:xfrm>
            <a:custGeom>
              <a:avLst/>
              <a:gdLst>
                <a:gd name="T0" fmla="*/ 1 w 130"/>
                <a:gd name="T1" fmla="*/ 0 h 69"/>
                <a:gd name="T2" fmla="*/ 1 w 130"/>
                <a:gd name="T3" fmla="*/ 0 h 69"/>
                <a:gd name="T4" fmla="*/ 0 w 130"/>
                <a:gd name="T5" fmla="*/ 0 h 69"/>
                <a:gd name="T6" fmla="*/ 0 w 130"/>
                <a:gd name="T7" fmla="*/ 0 h 69"/>
                <a:gd name="T8" fmla="*/ 1 w 130"/>
                <a:gd name="T9" fmla="*/ 0 h 69"/>
                <a:gd name="T10" fmla="*/ 1 w 130"/>
                <a:gd name="T11" fmla="*/ 0 h 69"/>
                <a:gd name="T12" fmla="*/ 1 w 130"/>
                <a:gd name="T13" fmla="*/ 0 h 69"/>
                <a:gd name="T14" fmla="*/ 1 w 130"/>
                <a:gd name="T15" fmla="*/ 0 h 69"/>
                <a:gd name="T16" fmla="*/ 1 w 130"/>
                <a:gd name="T17" fmla="*/ 0 h 69"/>
                <a:gd name="T18" fmla="*/ 1 w 130"/>
                <a:gd name="T19" fmla="*/ 0 h 69"/>
                <a:gd name="T20" fmla="*/ 1 w 130"/>
                <a:gd name="T21" fmla="*/ 0 h 69"/>
                <a:gd name="T22" fmla="*/ 1 w 130"/>
                <a:gd name="T23" fmla="*/ 0 h 69"/>
                <a:gd name="T24" fmla="*/ 1 w 130"/>
                <a:gd name="T25" fmla="*/ 0 h 69"/>
                <a:gd name="T26" fmla="*/ 1 w 130"/>
                <a:gd name="T27" fmla="*/ 0 h 69"/>
                <a:gd name="T28" fmla="*/ 1 w 130"/>
                <a:gd name="T29" fmla="*/ 0 h 69"/>
                <a:gd name="T30" fmla="*/ 2 w 130"/>
                <a:gd name="T31" fmla="*/ 0 h 69"/>
                <a:gd name="T32" fmla="*/ 2 w 130"/>
                <a:gd name="T33" fmla="*/ 0 h 69"/>
                <a:gd name="T34" fmla="*/ 2 w 130"/>
                <a:gd name="T35" fmla="*/ 0 h 69"/>
                <a:gd name="T36" fmla="*/ 2 w 130"/>
                <a:gd name="T37" fmla="*/ 0 h 69"/>
                <a:gd name="T38" fmla="*/ 2 w 130"/>
                <a:gd name="T39" fmla="*/ 0 h 69"/>
                <a:gd name="T40" fmla="*/ 2 w 130"/>
                <a:gd name="T41" fmla="*/ 1 h 69"/>
                <a:gd name="T42" fmla="*/ 2 w 130"/>
                <a:gd name="T43" fmla="*/ 1 h 69"/>
                <a:gd name="T44" fmla="*/ 2 w 130"/>
                <a:gd name="T45" fmla="*/ 1 h 69"/>
                <a:gd name="T46" fmla="*/ 2 w 130"/>
                <a:gd name="T47" fmla="*/ 1 h 69"/>
                <a:gd name="T48" fmla="*/ 3 w 130"/>
                <a:gd name="T49" fmla="*/ 0 h 69"/>
                <a:gd name="T50" fmla="*/ 3 w 130"/>
                <a:gd name="T51" fmla="*/ 0 h 69"/>
                <a:gd name="T52" fmla="*/ 3 w 130"/>
                <a:gd name="T53" fmla="*/ 0 h 69"/>
                <a:gd name="T54" fmla="*/ 3 w 130"/>
                <a:gd name="T55" fmla="*/ 0 h 69"/>
                <a:gd name="T56" fmla="*/ 2 w 130"/>
                <a:gd name="T57" fmla="*/ 0 h 69"/>
                <a:gd name="T58" fmla="*/ 2 w 130"/>
                <a:gd name="T59" fmla="*/ 0 h 69"/>
                <a:gd name="T60" fmla="*/ 2 w 130"/>
                <a:gd name="T61" fmla="*/ 0 h 69"/>
                <a:gd name="T62" fmla="*/ 2 w 130"/>
                <a:gd name="T63" fmla="*/ 0 h 69"/>
                <a:gd name="T64" fmla="*/ 2 w 130"/>
                <a:gd name="T65" fmla="*/ 0 h 69"/>
                <a:gd name="T66" fmla="*/ 2 w 130"/>
                <a:gd name="T67" fmla="*/ 0 h 69"/>
                <a:gd name="T68" fmla="*/ 2 w 130"/>
                <a:gd name="T69" fmla="*/ 0 h 69"/>
                <a:gd name="T70" fmla="*/ 1 w 130"/>
                <a:gd name="T71" fmla="*/ 0 h 69"/>
                <a:gd name="T72" fmla="*/ 1 w 130"/>
                <a:gd name="T73" fmla="*/ 0 h 69"/>
                <a:gd name="T74" fmla="*/ 1 w 130"/>
                <a:gd name="T75" fmla="*/ 0 h 69"/>
                <a:gd name="T76" fmla="*/ 1 w 130"/>
                <a:gd name="T77" fmla="*/ 0 h 69"/>
                <a:gd name="T78" fmla="*/ 1 w 130"/>
                <a:gd name="T79" fmla="*/ 0 h 69"/>
                <a:gd name="T80" fmla="*/ 1 w 130"/>
                <a:gd name="T81" fmla="*/ 0 h 69"/>
                <a:gd name="T82" fmla="*/ 1 w 130"/>
                <a:gd name="T83" fmla="*/ 0 h 69"/>
                <a:gd name="T84" fmla="*/ 1 w 130"/>
                <a:gd name="T85" fmla="*/ 0 h 69"/>
                <a:gd name="T86" fmla="*/ 1 w 130"/>
                <a:gd name="T87" fmla="*/ 0 h 69"/>
                <a:gd name="T88" fmla="*/ 1 w 130"/>
                <a:gd name="T89" fmla="*/ 0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30" h="69">
                  <a:moveTo>
                    <a:pt x="1" y="13"/>
                  </a:moveTo>
                  <a:lnTo>
                    <a:pt x="1" y="15"/>
                  </a:lnTo>
                  <a:lnTo>
                    <a:pt x="0" y="17"/>
                  </a:lnTo>
                  <a:lnTo>
                    <a:pt x="0" y="21"/>
                  </a:lnTo>
                  <a:lnTo>
                    <a:pt x="1" y="26"/>
                  </a:lnTo>
                  <a:lnTo>
                    <a:pt x="4" y="32"/>
                  </a:lnTo>
                  <a:lnTo>
                    <a:pt x="9" y="37"/>
                  </a:lnTo>
                  <a:lnTo>
                    <a:pt x="18" y="42"/>
                  </a:lnTo>
                  <a:lnTo>
                    <a:pt x="31" y="45"/>
                  </a:lnTo>
                  <a:lnTo>
                    <a:pt x="33" y="46"/>
                  </a:lnTo>
                  <a:lnTo>
                    <a:pt x="36" y="49"/>
                  </a:lnTo>
                  <a:lnTo>
                    <a:pt x="42" y="51"/>
                  </a:lnTo>
                  <a:lnTo>
                    <a:pt x="48" y="54"/>
                  </a:lnTo>
                  <a:lnTo>
                    <a:pt x="55" y="57"/>
                  </a:lnTo>
                  <a:lnTo>
                    <a:pt x="61" y="58"/>
                  </a:lnTo>
                  <a:lnTo>
                    <a:pt x="67" y="57"/>
                  </a:lnTo>
                  <a:lnTo>
                    <a:pt x="71" y="53"/>
                  </a:lnTo>
                  <a:lnTo>
                    <a:pt x="73" y="54"/>
                  </a:lnTo>
                  <a:lnTo>
                    <a:pt x="79" y="57"/>
                  </a:lnTo>
                  <a:lnTo>
                    <a:pt x="88" y="61"/>
                  </a:lnTo>
                  <a:lnTo>
                    <a:pt x="98" y="65"/>
                  </a:lnTo>
                  <a:lnTo>
                    <a:pt x="109" y="69"/>
                  </a:lnTo>
                  <a:lnTo>
                    <a:pt x="118" y="69"/>
                  </a:lnTo>
                  <a:lnTo>
                    <a:pt x="126" y="67"/>
                  </a:lnTo>
                  <a:lnTo>
                    <a:pt x="130" y="61"/>
                  </a:lnTo>
                  <a:lnTo>
                    <a:pt x="130" y="59"/>
                  </a:lnTo>
                  <a:lnTo>
                    <a:pt x="130" y="55"/>
                  </a:lnTo>
                  <a:lnTo>
                    <a:pt x="129" y="49"/>
                  </a:lnTo>
                  <a:lnTo>
                    <a:pt x="125" y="44"/>
                  </a:lnTo>
                  <a:lnTo>
                    <a:pt x="118" y="37"/>
                  </a:lnTo>
                  <a:lnTo>
                    <a:pt x="109" y="32"/>
                  </a:lnTo>
                  <a:lnTo>
                    <a:pt x="93" y="30"/>
                  </a:lnTo>
                  <a:lnTo>
                    <a:pt x="73" y="30"/>
                  </a:lnTo>
                  <a:lnTo>
                    <a:pt x="71" y="28"/>
                  </a:lnTo>
                  <a:lnTo>
                    <a:pt x="65" y="24"/>
                  </a:lnTo>
                  <a:lnTo>
                    <a:pt x="59" y="20"/>
                  </a:lnTo>
                  <a:lnTo>
                    <a:pt x="54" y="21"/>
                  </a:lnTo>
                  <a:lnTo>
                    <a:pt x="52" y="20"/>
                  </a:lnTo>
                  <a:lnTo>
                    <a:pt x="48" y="15"/>
                  </a:lnTo>
                  <a:lnTo>
                    <a:pt x="43" y="9"/>
                  </a:lnTo>
                  <a:lnTo>
                    <a:pt x="36" y="4"/>
                  </a:lnTo>
                  <a:lnTo>
                    <a:pt x="29" y="0"/>
                  </a:lnTo>
                  <a:lnTo>
                    <a:pt x="19" y="0"/>
                  </a:lnTo>
                  <a:lnTo>
                    <a:pt x="10" y="4"/>
                  </a:lnTo>
                  <a:lnTo>
                    <a:pt x="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8" name="Freeform 13"/>
            <p:cNvSpPr>
              <a:spLocks/>
            </p:cNvSpPr>
            <p:nvPr/>
          </p:nvSpPr>
          <p:spPr bwMode="auto">
            <a:xfrm>
              <a:off x="4110" y="2001"/>
              <a:ext cx="28" cy="29"/>
            </a:xfrm>
            <a:custGeom>
              <a:avLst/>
              <a:gdLst>
                <a:gd name="T0" fmla="*/ 0 w 57"/>
                <a:gd name="T1" fmla="*/ 1 h 58"/>
                <a:gd name="T2" fmla="*/ 0 w 57"/>
                <a:gd name="T3" fmla="*/ 1 h 58"/>
                <a:gd name="T4" fmla="*/ 0 w 57"/>
                <a:gd name="T5" fmla="*/ 1 h 58"/>
                <a:gd name="T6" fmla="*/ 0 w 57"/>
                <a:gd name="T7" fmla="*/ 1 h 58"/>
                <a:gd name="T8" fmla="*/ 0 w 57"/>
                <a:gd name="T9" fmla="*/ 1 h 58"/>
                <a:gd name="T10" fmla="*/ 0 w 57"/>
                <a:gd name="T11" fmla="*/ 1 h 58"/>
                <a:gd name="T12" fmla="*/ 0 w 57"/>
                <a:gd name="T13" fmla="*/ 1 h 58"/>
                <a:gd name="T14" fmla="*/ 0 w 57"/>
                <a:gd name="T15" fmla="*/ 1 h 58"/>
                <a:gd name="T16" fmla="*/ 0 w 57"/>
                <a:gd name="T17" fmla="*/ 1 h 58"/>
                <a:gd name="T18" fmla="*/ 0 w 57"/>
                <a:gd name="T19" fmla="*/ 1 h 58"/>
                <a:gd name="T20" fmla="*/ 0 w 57"/>
                <a:gd name="T21" fmla="*/ 1 h 58"/>
                <a:gd name="T22" fmla="*/ 0 w 57"/>
                <a:gd name="T23" fmla="*/ 1 h 58"/>
                <a:gd name="T24" fmla="*/ 0 w 57"/>
                <a:gd name="T25" fmla="*/ 1 h 58"/>
                <a:gd name="T26" fmla="*/ 0 w 57"/>
                <a:gd name="T27" fmla="*/ 0 h 58"/>
                <a:gd name="T28" fmla="*/ 0 w 57"/>
                <a:gd name="T29" fmla="*/ 0 h 58"/>
                <a:gd name="T30" fmla="*/ 0 w 57"/>
                <a:gd name="T31" fmla="*/ 1 h 58"/>
                <a:gd name="T32" fmla="*/ 0 w 57"/>
                <a:gd name="T33" fmla="*/ 1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58">
                  <a:moveTo>
                    <a:pt x="0" y="11"/>
                  </a:moveTo>
                  <a:lnTo>
                    <a:pt x="0" y="14"/>
                  </a:lnTo>
                  <a:lnTo>
                    <a:pt x="0" y="22"/>
                  </a:lnTo>
                  <a:lnTo>
                    <a:pt x="3" y="33"/>
                  </a:lnTo>
                  <a:lnTo>
                    <a:pt x="6" y="45"/>
                  </a:lnTo>
                  <a:lnTo>
                    <a:pt x="12" y="54"/>
                  </a:lnTo>
                  <a:lnTo>
                    <a:pt x="21" y="58"/>
                  </a:lnTo>
                  <a:lnTo>
                    <a:pt x="33" y="57"/>
                  </a:lnTo>
                  <a:lnTo>
                    <a:pt x="50" y="45"/>
                  </a:lnTo>
                  <a:lnTo>
                    <a:pt x="57" y="33"/>
                  </a:lnTo>
                  <a:lnTo>
                    <a:pt x="56" y="22"/>
                  </a:lnTo>
                  <a:lnTo>
                    <a:pt x="48" y="13"/>
                  </a:lnTo>
                  <a:lnTo>
                    <a:pt x="36" y="5"/>
                  </a:lnTo>
                  <a:lnTo>
                    <a:pt x="23" y="0"/>
                  </a:lnTo>
                  <a:lnTo>
                    <a:pt x="11" y="0"/>
                  </a:lnTo>
                  <a:lnTo>
                    <a:pt x="3" y="3"/>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9" name="Freeform 14"/>
            <p:cNvSpPr>
              <a:spLocks/>
            </p:cNvSpPr>
            <p:nvPr/>
          </p:nvSpPr>
          <p:spPr bwMode="auto">
            <a:xfrm>
              <a:off x="3838" y="1824"/>
              <a:ext cx="268" cy="397"/>
            </a:xfrm>
            <a:custGeom>
              <a:avLst/>
              <a:gdLst>
                <a:gd name="T0" fmla="*/ 4 w 535"/>
                <a:gd name="T1" fmla="*/ 0 h 795"/>
                <a:gd name="T2" fmla="*/ 3 w 535"/>
                <a:gd name="T3" fmla="*/ 0 h 795"/>
                <a:gd name="T4" fmla="*/ 2 w 535"/>
                <a:gd name="T5" fmla="*/ 1 h 795"/>
                <a:gd name="T6" fmla="*/ 2 w 535"/>
                <a:gd name="T7" fmla="*/ 2 h 795"/>
                <a:gd name="T8" fmla="*/ 1 w 535"/>
                <a:gd name="T9" fmla="*/ 4 h 795"/>
                <a:gd name="T10" fmla="*/ 1 w 535"/>
                <a:gd name="T11" fmla="*/ 5 h 795"/>
                <a:gd name="T12" fmla="*/ 1 w 535"/>
                <a:gd name="T13" fmla="*/ 6 h 795"/>
                <a:gd name="T14" fmla="*/ 1 w 535"/>
                <a:gd name="T15" fmla="*/ 7 h 795"/>
                <a:gd name="T16" fmla="*/ 1 w 535"/>
                <a:gd name="T17" fmla="*/ 8 h 795"/>
                <a:gd name="T18" fmla="*/ 2 w 535"/>
                <a:gd name="T19" fmla="*/ 8 h 795"/>
                <a:gd name="T20" fmla="*/ 2 w 535"/>
                <a:gd name="T21" fmla="*/ 9 h 795"/>
                <a:gd name="T22" fmla="*/ 3 w 535"/>
                <a:gd name="T23" fmla="*/ 10 h 795"/>
                <a:gd name="T24" fmla="*/ 3 w 535"/>
                <a:gd name="T25" fmla="*/ 10 h 795"/>
                <a:gd name="T26" fmla="*/ 3 w 535"/>
                <a:gd name="T27" fmla="*/ 10 h 795"/>
                <a:gd name="T28" fmla="*/ 4 w 535"/>
                <a:gd name="T29" fmla="*/ 10 h 795"/>
                <a:gd name="T30" fmla="*/ 4 w 535"/>
                <a:gd name="T31" fmla="*/ 10 h 795"/>
                <a:gd name="T32" fmla="*/ 5 w 535"/>
                <a:gd name="T33" fmla="*/ 11 h 795"/>
                <a:gd name="T34" fmla="*/ 5 w 535"/>
                <a:gd name="T35" fmla="*/ 11 h 795"/>
                <a:gd name="T36" fmla="*/ 6 w 535"/>
                <a:gd name="T37" fmla="*/ 11 h 795"/>
                <a:gd name="T38" fmla="*/ 6 w 535"/>
                <a:gd name="T39" fmla="*/ 12 h 795"/>
                <a:gd name="T40" fmla="*/ 6 w 535"/>
                <a:gd name="T41" fmla="*/ 12 h 795"/>
                <a:gd name="T42" fmla="*/ 6 w 535"/>
                <a:gd name="T43" fmla="*/ 11 h 795"/>
                <a:gd name="T44" fmla="*/ 5 w 535"/>
                <a:gd name="T45" fmla="*/ 11 h 795"/>
                <a:gd name="T46" fmla="*/ 5 w 535"/>
                <a:gd name="T47" fmla="*/ 10 h 795"/>
                <a:gd name="T48" fmla="*/ 4 w 535"/>
                <a:gd name="T49" fmla="*/ 9 h 795"/>
                <a:gd name="T50" fmla="*/ 4 w 535"/>
                <a:gd name="T51" fmla="*/ 9 h 795"/>
                <a:gd name="T52" fmla="*/ 4 w 535"/>
                <a:gd name="T53" fmla="*/ 8 h 795"/>
                <a:gd name="T54" fmla="*/ 5 w 535"/>
                <a:gd name="T55" fmla="*/ 8 h 795"/>
                <a:gd name="T56" fmla="*/ 6 w 535"/>
                <a:gd name="T57" fmla="*/ 7 h 795"/>
                <a:gd name="T58" fmla="*/ 7 w 535"/>
                <a:gd name="T59" fmla="*/ 7 h 795"/>
                <a:gd name="T60" fmla="*/ 7 w 535"/>
                <a:gd name="T61" fmla="*/ 6 h 795"/>
                <a:gd name="T62" fmla="*/ 8 w 535"/>
                <a:gd name="T63" fmla="*/ 5 h 795"/>
                <a:gd name="T64" fmla="*/ 8 w 535"/>
                <a:gd name="T65" fmla="*/ 5 h 795"/>
                <a:gd name="T66" fmla="*/ 8 w 535"/>
                <a:gd name="T67" fmla="*/ 4 h 795"/>
                <a:gd name="T68" fmla="*/ 9 w 535"/>
                <a:gd name="T69" fmla="*/ 4 h 795"/>
                <a:gd name="T70" fmla="*/ 9 w 535"/>
                <a:gd name="T71" fmla="*/ 4 h 795"/>
                <a:gd name="T72" fmla="*/ 8 w 535"/>
                <a:gd name="T73" fmla="*/ 4 h 795"/>
                <a:gd name="T74" fmla="*/ 8 w 535"/>
                <a:gd name="T75" fmla="*/ 3 h 795"/>
                <a:gd name="T76" fmla="*/ 8 w 535"/>
                <a:gd name="T77" fmla="*/ 3 h 795"/>
                <a:gd name="T78" fmla="*/ 7 w 535"/>
                <a:gd name="T79" fmla="*/ 4 h 795"/>
                <a:gd name="T80" fmla="*/ 6 w 535"/>
                <a:gd name="T81" fmla="*/ 4 h 795"/>
                <a:gd name="T82" fmla="*/ 6 w 535"/>
                <a:gd name="T83" fmla="*/ 3 h 795"/>
                <a:gd name="T84" fmla="*/ 6 w 535"/>
                <a:gd name="T85" fmla="*/ 2 h 795"/>
                <a:gd name="T86" fmla="*/ 6 w 535"/>
                <a:gd name="T87" fmla="*/ 1 h 795"/>
                <a:gd name="T88" fmla="*/ 5 w 535"/>
                <a:gd name="T89" fmla="*/ 1 h 795"/>
                <a:gd name="T90" fmla="*/ 5 w 535"/>
                <a:gd name="T91" fmla="*/ 0 h 795"/>
                <a:gd name="T92" fmla="*/ 4 w 535"/>
                <a:gd name="T93" fmla="*/ 0 h 7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35" h="795">
                  <a:moveTo>
                    <a:pt x="216" y="1"/>
                  </a:moveTo>
                  <a:lnTo>
                    <a:pt x="213" y="2"/>
                  </a:lnTo>
                  <a:lnTo>
                    <a:pt x="208" y="7"/>
                  </a:lnTo>
                  <a:lnTo>
                    <a:pt x="198" y="17"/>
                  </a:lnTo>
                  <a:lnTo>
                    <a:pt x="188" y="27"/>
                  </a:lnTo>
                  <a:lnTo>
                    <a:pt x="173" y="42"/>
                  </a:lnTo>
                  <a:lnTo>
                    <a:pt x="158" y="59"/>
                  </a:lnTo>
                  <a:lnTo>
                    <a:pt x="141" y="79"/>
                  </a:lnTo>
                  <a:lnTo>
                    <a:pt x="122" y="101"/>
                  </a:lnTo>
                  <a:lnTo>
                    <a:pt x="104" y="125"/>
                  </a:lnTo>
                  <a:lnTo>
                    <a:pt x="85" y="151"/>
                  </a:lnTo>
                  <a:lnTo>
                    <a:pt x="67" y="179"/>
                  </a:lnTo>
                  <a:lnTo>
                    <a:pt x="50" y="209"/>
                  </a:lnTo>
                  <a:lnTo>
                    <a:pt x="34" y="239"/>
                  </a:lnTo>
                  <a:lnTo>
                    <a:pt x="21" y="272"/>
                  </a:lnTo>
                  <a:lnTo>
                    <a:pt x="9" y="305"/>
                  </a:lnTo>
                  <a:lnTo>
                    <a:pt x="0" y="339"/>
                  </a:lnTo>
                  <a:lnTo>
                    <a:pt x="2" y="344"/>
                  </a:lnTo>
                  <a:lnTo>
                    <a:pt x="8" y="359"/>
                  </a:lnTo>
                  <a:lnTo>
                    <a:pt x="17" y="380"/>
                  </a:lnTo>
                  <a:lnTo>
                    <a:pt x="27" y="406"/>
                  </a:lnTo>
                  <a:lnTo>
                    <a:pt x="37" y="438"/>
                  </a:lnTo>
                  <a:lnTo>
                    <a:pt x="46" y="471"/>
                  </a:lnTo>
                  <a:lnTo>
                    <a:pt x="54" y="504"/>
                  </a:lnTo>
                  <a:lnTo>
                    <a:pt x="58" y="537"/>
                  </a:lnTo>
                  <a:lnTo>
                    <a:pt x="59" y="537"/>
                  </a:lnTo>
                  <a:lnTo>
                    <a:pt x="64" y="537"/>
                  </a:lnTo>
                  <a:lnTo>
                    <a:pt x="73" y="534"/>
                  </a:lnTo>
                  <a:lnTo>
                    <a:pt x="88" y="527"/>
                  </a:lnTo>
                  <a:lnTo>
                    <a:pt x="91" y="531"/>
                  </a:lnTo>
                  <a:lnTo>
                    <a:pt x="97" y="545"/>
                  </a:lnTo>
                  <a:lnTo>
                    <a:pt x="106" y="563"/>
                  </a:lnTo>
                  <a:lnTo>
                    <a:pt x="118" y="584"/>
                  </a:lnTo>
                  <a:lnTo>
                    <a:pt x="130" y="608"/>
                  </a:lnTo>
                  <a:lnTo>
                    <a:pt x="142" y="631"/>
                  </a:lnTo>
                  <a:lnTo>
                    <a:pt x="151" y="654"/>
                  </a:lnTo>
                  <a:lnTo>
                    <a:pt x="158" y="671"/>
                  </a:lnTo>
                  <a:lnTo>
                    <a:pt x="159" y="672"/>
                  </a:lnTo>
                  <a:lnTo>
                    <a:pt x="164" y="676"/>
                  </a:lnTo>
                  <a:lnTo>
                    <a:pt x="172" y="680"/>
                  </a:lnTo>
                  <a:lnTo>
                    <a:pt x="181" y="684"/>
                  </a:lnTo>
                  <a:lnTo>
                    <a:pt x="191" y="688"/>
                  </a:lnTo>
                  <a:lnTo>
                    <a:pt x="202" y="689"/>
                  </a:lnTo>
                  <a:lnTo>
                    <a:pt x="213" y="689"/>
                  </a:lnTo>
                  <a:lnTo>
                    <a:pt x="223" y="684"/>
                  </a:lnTo>
                  <a:lnTo>
                    <a:pt x="226" y="685"/>
                  </a:lnTo>
                  <a:lnTo>
                    <a:pt x="231" y="691"/>
                  </a:lnTo>
                  <a:lnTo>
                    <a:pt x="241" y="699"/>
                  </a:lnTo>
                  <a:lnTo>
                    <a:pt x="251" y="706"/>
                  </a:lnTo>
                  <a:lnTo>
                    <a:pt x="262" y="714"/>
                  </a:lnTo>
                  <a:lnTo>
                    <a:pt x="273" y="722"/>
                  </a:lnTo>
                  <a:lnTo>
                    <a:pt x="285" y="728"/>
                  </a:lnTo>
                  <a:lnTo>
                    <a:pt x="295" y="729"/>
                  </a:lnTo>
                  <a:lnTo>
                    <a:pt x="297" y="731"/>
                  </a:lnTo>
                  <a:lnTo>
                    <a:pt x="306" y="739"/>
                  </a:lnTo>
                  <a:lnTo>
                    <a:pt x="318" y="751"/>
                  </a:lnTo>
                  <a:lnTo>
                    <a:pt x="333" y="763"/>
                  </a:lnTo>
                  <a:lnTo>
                    <a:pt x="347" y="775"/>
                  </a:lnTo>
                  <a:lnTo>
                    <a:pt x="363" y="785"/>
                  </a:lnTo>
                  <a:lnTo>
                    <a:pt x="376" y="793"/>
                  </a:lnTo>
                  <a:lnTo>
                    <a:pt x="387" y="795"/>
                  </a:lnTo>
                  <a:lnTo>
                    <a:pt x="384" y="793"/>
                  </a:lnTo>
                  <a:lnTo>
                    <a:pt x="379" y="788"/>
                  </a:lnTo>
                  <a:lnTo>
                    <a:pt x="370" y="780"/>
                  </a:lnTo>
                  <a:lnTo>
                    <a:pt x="359" y="770"/>
                  </a:lnTo>
                  <a:lnTo>
                    <a:pt x="347" y="758"/>
                  </a:lnTo>
                  <a:lnTo>
                    <a:pt x="334" y="745"/>
                  </a:lnTo>
                  <a:lnTo>
                    <a:pt x="322" y="730"/>
                  </a:lnTo>
                  <a:lnTo>
                    <a:pt x="312" y="716"/>
                  </a:lnTo>
                  <a:lnTo>
                    <a:pt x="308" y="713"/>
                  </a:lnTo>
                  <a:lnTo>
                    <a:pt x="296" y="704"/>
                  </a:lnTo>
                  <a:lnTo>
                    <a:pt x="279" y="691"/>
                  </a:lnTo>
                  <a:lnTo>
                    <a:pt x="259" y="675"/>
                  </a:lnTo>
                  <a:lnTo>
                    <a:pt x="241" y="658"/>
                  </a:lnTo>
                  <a:lnTo>
                    <a:pt x="225" y="639"/>
                  </a:lnTo>
                  <a:lnTo>
                    <a:pt x="213" y="622"/>
                  </a:lnTo>
                  <a:lnTo>
                    <a:pt x="210" y="606"/>
                  </a:lnTo>
                  <a:lnTo>
                    <a:pt x="209" y="601"/>
                  </a:lnTo>
                  <a:lnTo>
                    <a:pt x="208" y="589"/>
                  </a:lnTo>
                  <a:lnTo>
                    <a:pt x="209" y="574"/>
                  </a:lnTo>
                  <a:lnTo>
                    <a:pt x="216" y="555"/>
                  </a:lnTo>
                  <a:lnTo>
                    <a:pt x="230" y="539"/>
                  </a:lnTo>
                  <a:lnTo>
                    <a:pt x="255" y="529"/>
                  </a:lnTo>
                  <a:lnTo>
                    <a:pt x="293" y="527"/>
                  </a:lnTo>
                  <a:lnTo>
                    <a:pt x="347" y="537"/>
                  </a:lnTo>
                  <a:lnTo>
                    <a:pt x="374" y="576"/>
                  </a:lnTo>
                  <a:lnTo>
                    <a:pt x="384" y="495"/>
                  </a:lnTo>
                  <a:lnTo>
                    <a:pt x="385" y="489"/>
                  </a:lnTo>
                  <a:lnTo>
                    <a:pt x="391" y="475"/>
                  </a:lnTo>
                  <a:lnTo>
                    <a:pt x="397" y="455"/>
                  </a:lnTo>
                  <a:lnTo>
                    <a:pt x="408" y="434"/>
                  </a:lnTo>
                  <a:lnTo>
                    <a:pt x="422" y="412"/>
                  </a:lnTo>
                  <a:lnTo>
                    <a:pt x="438" y="394"/>
                  </a:lnTo>
                  <a:lnTo>
                    <a:pt x="456" y="384"/>
                  </a:lnTo>
                  <a:lnTo>
                    <a:pt x="479" y="383"/>
                  </a:lnTo>
                  <a:lnTo>
                    <a:pt x="496" y="383"/>
                  </a:lnTo>
                  <a:lnTo>
                    <a:pt x="504" y="377"/>
                  </a:lnTo>
                  <a:lnTo>
                    <a:pt x="505" y="366"/>
                  </a:lnTo>
                  <a:lnTo>
                    <a:pt x="503" y="351"/>
                  </a:lnTo>
                  <a:lnTo>
                    <a:pt x="499" y="338"/>
                  </a:lnTo>
                  <a:lnTo>
                    <a:pt x="497" y="326"/>
                  </a:lnTo>
                  <a:lnTo>
                    <a:pt x="501" y="318"/>
                  </a:lnTo>
                  <a:lnTo>
                    <a:pt x="513" y="317"/>
                  </a:lnTo>
                  <a:lnTo>
                    <a:pt x="516" y="315"/>
                  </a:lnTo>
                  <a:lnTo>
                    <a:pt x="521" y="312"/>
                  </a:lnTo>
                  <a:lnTo>
                    <a:pt x="528" y="305"/>
                  </a:lnTo>
                  <a:lnTo>
                    <a:pt x="533" y="298"/>
                  </a:lnTo>
                  <a:lnTo>
                    <a:pt x="535" y="290"/>
                  </a:lnTo>
                  <a:lnTo>
                    <a:pt x="531" y="283"/>
                  </a:lnTo>
                  <a:lnTo>
                    <a:pt x="521" y="275"/>
                  </a:lnTo>
                  <a:lnTo>
                    <a:pt x="500" y="269"/>
                  </a:lnTo>
                  <a:lnTo>
                    <a:pt x="499" y="264"/>
                  </a:lnTo>
                  <a:lnTo>
                    <a:pt x="496" y="251"/>
                  </a:lnTo>
                  <a:lnTo>
                    <a:pt x="491" y="237"/>
                  </a:lnTo>
                  <a:lnTo>
                    <a:pt x="483" y="222"/>
                  </a:lnTo>
                  <a:lnTo>
                    <a:pt x="471" y="215"/>
                  </a:lnTo>
                  <a:lnTo>
                    <a:pt x="458" y="219"/>
                  </a:lnTo>
                  <a:lnTo>
                    <a:pt x="441" y="238"/>
                  </a:lnTo>
                  <a:lnTo>
                    <a:pt x="421" y="277"/>
                  </a:lnTo>
                  <a:lnTo>
                    <a:pt x="417" y="279"/>
                  </a:lnTo>
                  <a:lnTo>
                    <a:pt x="406" y="280"/>
                  </a:lnTo>
                  <a:lnTo>
                    <a:pt x="392" y="280"/>
                  </a:lnTo>
                  <a:lnTo>
                    <a:pt x="376" y="277"/>
                  </a:lnTo>
                  <a:lnTo>
                    <a:pt x="359" y="268"/>
                  </a:lnTo>
                  <a:lnTo>
                    <a:pt x="346" y="254"/>
                  </a:lnTo>
                  <a:lnTo>
                    <a:pt x="337" y="230"/>
                  </a:lnTo>
                  <a:lnTo>
                    <a:pt x="334" y="194"/>
                  </a:lnTo>
                  <a:lnTo>
                    <a:pt x="337" y="190"/>
                  </a:lnTo>
                  <a:lnTo>
                    <a:pt x="342" y="179"/>
                  </a:lnTo>
                  <a:lnTo>
                    <a:pt x="347" y="163"/>
                  </a:lnTo>
                  <a:lnTo>
                    <a:pt x="351" y="144"/>
                  </a:lnTo>
                  <a:lnTo>
                    <a:pt x="350" y="125"/>
                  </a:lnTo>
                  <a:lnTo>
                    <a:pt x="341" y="105"/>
                  </a:lnTo>
                  <a:lnTo>
                    <a:pt x="321" y="90"/>
                  </a:lnTo>
                  <a:lnTo>
                    <a:pt x="289" y="80"/>
                  </a:lnTo>
                  <a:lnTo>
                    <a:pt x="287" y="76"/>
                  </a:lnTo>
                  <a:lnTo>
                    <a:pt x="281" y="65"/>
                  </a:lnTo>
                  <a:lnTo>
                    <a:pt x="272" y="51"/>
                  </a:lnTo>
                  <a:lnTo>
                    <a:pt x="260" y="34"/>
                  </a:lnTo>
                  <a:lnTo>
                    <a:pt x="248" y="18"/>
                  </a:lnTo>
                  <a:lnTo>
                    <a:pt x="237" y="6"/>
                  </a:lnTo>
                  <a:lnTo>
                    <a:pt x="225" y="0"/>
                  </a:lnTo>
                  <a:lnTo>
                    <a:pt x="216" y="1"/>
                  </a:lnTo>
                  <a:close/>
                </a:path>
              </a:pathLst>
            </a:custGeom>
            <a:solidFill>
              <a:srgbClr val="008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0" name="Freeform 15"/>
            <p:cNvSpPr>
              <a:spLocks/>
            </p:cNvSpPr>
            <p:nvPr/>
          </p:nvSpPr>
          <p:spPr bwMode="auto">
            <a:xfrm>
              <a:off x="4025" y="2215"/>
              <a:ext cx="229" cy="210"/>
            </a:xfrm>
            <a:custGeom>
              <a:avLst/>
              <a:gdLst>
                <a:gd name="T0" fmla="*/ 1 w 458"/>
                <a:gd name="T1" fmla="*/ 0 h 422"/>
                <a:gd name="T2" fmla="*/ 1 w 458"/>
                <a:gd name="T3" fmla="*/ 0 h 422"/>
                <a:gd name="T4" fmla="*/ 1 w 458"/>
                <a:gd name="T5" fmla="*/ 1 h 422"/>
                <a:gd name="T6" fmla="*/ 1 w 458"/>
                <a:gd name="T7" fmla="*/ 1 h 422"/>
                <a:gd name="T8" fmla="*/ 1 w 458"/>
                <a:gd name="T9" fmla="*/ 2 h 422"/>
                <a:gd name="T10" fmla="*/ 1 w 458"/>
                <a:gd name="T11" fmla="*/ 3 h 422"/>
                <a:gd name="T12" fmla="*/ 1 w 458"/>
                <a:gd name="T13" fmla="*/ 3 h 422"/>
                <a:gd name="T14" fmla="*/ 1 w 458"/>
                <a:gd name="T15" fmla="*/ 3 h 422"/>
                <a:gd name="T16" fmla="*/ 1 w 458"/>
                <a:gd name="T17" fmla="*/ 4 h 422"/>
                <a:gd name="T18" fmla="*/ 1 w 458"/>
                <a:gd name="T19" fmla="*/ 4 h 422"/>
                <a:gd name="T20" fmla="*/ 2 w 458"/>
                <a:gd name="T21" fmla="*/ 4 h 422"/>
                <a:gd name="T22" fmla="*/ 2 w 458"/>
                <a:gd name="T23" fmla="*/ 4 h 422"/>
                <a:gd name="T24" fmla="*/ 2 w 458"/>
                <a:gd name="T25" fmla="*/ 5 h 422"/>
                <a:gd name="T26" fmla="*/ 2 w 458"/>
                <a:gd name="T27" fmla="*/ 5 h 422"/>
                <a:gd name="T28" fmla="*/ 2 w 458"/>
                <a:gd name="T29" fmla="*/ 5 h 422"/>
                <a:gd name="T30" fmla="*/ 3 w 458"/>
                <a:gd name="T31" fmla="*/ 6 h 422"/>
                <a:gd name="T32" fmla="*/ 3 w 458"/>
                <a:gd name="T33" fmla="*/ 6 h 422"/>
                <a:gd name="T34" fmla="*/ 5 w 458"/>
                <a:gd name="T35" fmla="*/ 6 h 422"/>
                <a:gd name="T36" fmla="*/ 5 w 458"/>
                <a:gd name="T37" fmla="*/ 6 h 422"/>
                <a:gd name="T38" fmla="*/ 5 w 458"/>
                <a:gd name="T39" fmla="*/ 6 h 422"/>
                <a:gd name="T40" fmla="*/ 6 w 458"/>
                <a:gd name="T41" fmla="*/ 5 h 422"/>
                <a:gd name="T42" fmla="*/ 6 w 458"/>
                <a:gd name="T43" fmla="*/ 5 h 422"/>
                <a:gd name="T44" fmla="*/ 6 w 458"/>
                <a:gd name="T45" fmla="*/ 5 h 422"/>
                <a:gd name="T46" fmla="*/ 7 w 458"/>
                <a:gd name="T47" fmla="*/ 5 h 422"/>
                <a:gd name="T48" fmla="*/ 7 w 458"/>
                <a:gd name="T49" fmla="*/ 5 h 422"/>
                <a:gd name="T50" fmla="*/ 7 w 458"/>
                <a:gd name="T51" fmla="*/ 4 h 422"/>
                <a:gd name="T52" fmla="*/ 7 w 458"/>
                <a:gd name="T53" fmla="*/ 4 h 422"/>
                <a:gd name="T54" fmla="*/ 7 w 458"/>
                <a:gd name="T55" fmla="*/ 4 h 422"/>
                <a:gd name="T56" fmla="*/ 8 w 458"/>
                <a:gd name="T57" fmla="*/ 3 h 422"/>
                <a:gd name="T58" fmla="*/ 7 w 458"/>
                <a:gd name="T59" fmla="*/ 2 h 422"/>
                <a:gd name="T60" fmla="*/ 7 w 458"/>
                <a:gd name="T61" fmla="*/ 2 h 422"/>
                <a:gd name="T62" fmla="*/ 7 w 458"/>
                <a:gd name="T63" fmla="*/ 2 h 422"/>
                <a:gd name="T64" fmla="*/ 6 w 458"/>
                <a:gd name="T65" fmla="*/ 1 h 422"/>
                <a:gd name="T66" fmla="*/ 6 w 458"/>
                <a:gd name="T67" fmla="*/ 1 h 422"/>
                <a:gd name="T68" fmla="*/ 5 w 458"/>
                <a:gd name="T69" fmla="*/ 1 h 422"/>
                <a:gd name="T70" fmla="*/ 5 w 458"/>
                <a:gd name="T71" fmla="*/ 1 h 422"/>
                <a:gd name="T72" fmla="*/ 5 w 458"/>
                <a:gd name="T73" fmla="*/ 1 h 422"/>
                <a:gd name="T74" fmla="*/ 4 w 458"/>
                <a:gd name="T75" fmla="*/ 0 h 422"/>
                <a:gd name="T76" fmla="*/ 4 w 458"/>
                <a:gd name="T77" fmla="*/ 0 h 422"/>
                <a:gd name="T78" fmla="*/ 3 w 458"/>
                <a:gd name="T79" fmla="*/ 0 h 422"/>
                <a:gd name="T80" fmla="*/ 2 w 458"/>
                <a:gd name="T81" fmla="*/ 0 h 422"/>
                <a:gd name="T82" fmla="*/ 2 w 458"/>
                <a:gd name="T83" fmla="*/ 0 h 4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8" h="422">
                  <a:moveTo>
                    <a:pt x="60" y="18"/>
                  </a:moveTo>
                  <a:lnTo>
                    <a:pt x="57" y="20"/>
                  </a:lnTo>
                  <a:lnTo>
                    <a:pt x="51" y="29"/>
                  </a:lnTo>
                  <a:lnTo>
                    <a:pt x="42" y="43"/>
                  </a:lnTo>
                  <a:lnTo>
                    <a:pt x="31" y="58"/>
                  </a:lnTo>
                  <a:lnTo>
                    <a:pt x="21" y="77"/>
                  </a:lnTo>
                  <a:lnTo>
                    <a:pt x="10" y="94"/>
                  </a:lnTo>
                  <a:lnTo>
                    <a:pt x="3" y="110"/>
                  </a:lnTo>
                  <a:lnTo>
                    <a:pt x="0" y="123"/>
                  </a:lnTo>
                  <a:lnTo>
                    <a:pt x="1" y="136"/>
                  </a:lnTo>
                  <a:lnTo>
                    <a:pt x="5" y="165"/>
                  </a:lnTo>
                  <a:lnTo>
                    <a:pt x="11" y="197"/>
                  </a:lnTo>
                  <a:lnTo>
                    <a:pt x="21" y="215"/>
                  </a:lnTo>
                  <a:lnTo>
                    <a:pt x="21" y="218"/>
                  </a:lnTo>
                  <a:lnTo>
                    <a:pt x="21" y="224"/>
                  </a:lnTo>
                  <a:lnTo>
                    <a:pt x="21" y="233"/>
                  </a:lnTo>
                  <a:lnTo>
                    <a:pt x="23" y="245"/>
                  </a:lnTo>
                  <a:lnTo>
                    <a:pt x="28" y="257"/>
                  </a:lnTo>
                  <a:lnTo>
                    <a:pt x="38" y="268"/>
                  </a:lnTo>
                  <a:lnTo>
                    <a:pt x="51" y="278"/>
                  </a:lnTo>
                  <a:lnTo>
                    <a:pt x="69" y="285"/>
                  </a:lnTo>
                  <a:lnTo>
                    <a:pt x="72" y="287"/>
                  </a:lnTo>
                  <a:lnTo>
                    <a:pt x="77" y="294"/>
                  </a:lnTo>
                  <a:lnTo>
                    <a:pt x="85" y="303"/>
                  </a:lnTo>
                  <a:lnTo>
                    <a:pt x="96" y="316"/>
                  </a:lnTo>
                  <a:lnTo>
                    <a:pt x="105" y="331"/>
                  </a:lnTo>
                  <a:lnTo>
                    <a:pt x="111" y="345"/>
                  </a:lnTo>
                  <a:lnTo>
                    <a:pt x="117" y="361"/>
                  </a:lnTo>
                  <a:lnTo>
                    <a:pt x="118" y="377"/>
                  </a:lnTo>
                  <a:lnTo>
                    <a:pt x="121" y="378"/>
                  </a:lnTo>
                  <a:lnTo>
                    <a:pt x="130" y="384"/>
                  </a:lnTo>
                  <a:lnTo>
                    <a:pt x="144" y="390"/>
                  </a:lnTo>
                  <a:lnTo>
                    <a:pt x="164" y="397"/>
                  </a:lnTo>
                  <a:lnTo>
                    <a:pt x="189" y="405"/>
                  </a:lnTo>
                  <a:lnTo>
                    <a:pt x="221" y="413"/>
                  </a:lnTo>
                  <a:lnTo>
                    <a:pt x="259" y="418"/>
                  </a:lnTo>
                  <a:lnTo>
                    <a:pt x="302" y="422"/>
                  </a:lnTo>
                  <a:lnTo>
                    <a:pt x="304" y="418"/>
                  </a:lnTo>
                  <a:lnTo>
                    <a:pt x="305" y="406"/>
                  </a:lnTo>
                  <a:lnTo>
                    <a:pt x="310" y="389"/>
                  </a:lnTo>
                  <a:lnTo>
                    <a:pt x="317" y="372"/>
                  </a:lnTo>
                  <a:lnTo>
                    <a:pt x="327" y="353"/>
                  </a:lnTo>
                  <a:lnTo>
                    <a:pt x="340" y="340"/>
                  </a:lnTo>
                  <a:lnTo>
                    <a:pt x="358" y="332"/>
                  </a:lnTo>
                  <a:lnTo>
                    <a:pt x="380" y="334"/>
                  </a:lnTo>
                  <a:lnTo>
                    <a:pt x="381" y="334"/>
                  </a:lnTo>
                  <a:lnTo>
                    <a:pt x="387" y="335"/>
                  </a:lnTo>
                  <a:lnTo>
                    <a:pt x="392" y="335"/>
                  </a:lnTo>
                  <a:lnTo>
                    <a:pt x="398" y="334"/>
                  </a:lnTo>
                  <a:lnTo>
                    <a:pt x="404" y="328"/>
                  </a:lnTo>
                  <a:lnTo>
                    <a:pt x="408" y="320"/>
                  </a:lnTo>
                  <a:lnTo>
                    <a:pt x="409" y="309"/>
                  </a:lnTo>
                  <a:lnTo>
                    <a:pt x="406" y="290"/>
                  </a:lnTo>
                  <a:lnTo>
                    <a:pt x="412" y="287"/>
                  </a:lnTo>
                  <a:lnTo>
                    <a:pt x="423" y="278"/>
                  </a:lnTo>
                  <a:lnTo>
                    <a:pt x="438" y="265"/>
                  </a:lnTo>
                  <a:lnTo>
                    <a:pt x="450" y="248"/>
                  </a:lnTo>
                  <a:lnTo>
                    <a:pt x="458" y="228"/>
                  </a:lnTo>
                  <a:lnTo>
                    <a:pt x="454" y="208"/>
                  </a:lnTo>
                  <a:lnTo>
                    <a:pt x="437" y="187"/>
                  </a:lnTo>
                  <a:lnTo>
                    <a:pt x="401" y="166"/>
                  </a:lnTo>
                  <a:lnTo>
                    <a:pt x="400" y="164"/>
                  </a:lnTo>
                  <a:lnTo>
                    <a:pt x="394" y="156"/>
                  </a:lnTo>
                  <a:lnTo>
                    <a:pt x="387" y="144"/>
                  </a:lnTo>
                  <a:lnTo>
                    <a:pt x="376" y="131"/>
                  </a:lnTo>
                  <a:lnTo>
                    <a:pt x="363" y="119"/>
                  </a:lnTo>
                  <a:lnTo>
                    <a:pt x="347" y="107"/>
                  </a:lnTo>
                  <a:lnTo>
                    <a:pt x="327" y="99"/>
                  </a:lnTo>
                  <a:lnTo>
                    <a:pt x="306" y="97"/>
                  </a:lnTo>
                  <a:lnTo>
                    <a:pt x="305" y="95"/>
                  </a:lnTo>
                  <a:lnTo>
                    <a:pt x="301" y="90"/>
                  </a:lnTo>
                  <a:lnTo>
                    <a:pt x="293" y="83"/>
                  </a:lnTo>
                  <a:lnTo>
                    <a:pt x="284" y="76"/>
                  </a:lnTo>
                  <a:lnTo>
                    <a:pt x="272" y="65"/>
                  </a:lnTo>
                  <a:lnTo>
                    <a:pt x="259" y="54"/>
                  </a:lnTo>
                  <a:lnTo>
                    <a:pt x="243" y="43"/>
                  </a:lnTo>
                  <a:lnTo>
                    <a:pt x="226" y="32"/>
                  </a:lnTo>
                  <a:lnTo>
                    <a:pt x="207" y="23"/>
                  </a:lnTo>
                  <a:lnTo>
                    <a:pt x="188" y="14"/>
                  </a:lnTo>
                  <a:lnTo>
                    <a:pt x="168" y="7"/>
                  </a:lnTo>
                  <a:lnTo>
                    <a:pt x="147" y="2"/>
                  </a:lnTo>
                  <a:lnTo>
                    <a:pt x="126" y="0"/>
                  </a:lnTo>
                  <a:lnTo>
                    <a:pt x="104" y="2"/>
                  </a:lnTo>
                  <a:lnTo>
                    <a:pt x="81" y="7"/>
                  </a:lnTo>
                  <a:lnTo>
                    <a:pt x="60" y="18"/>
                  </a:lnTo>
                  <a:close/>
                </a:path>
              </a:pathLst>
            </a:custGeom>
            <a:solidFill>
              <a:srgbClr val="008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1" name="Freeform 16"/>
            <p:cNvSpPr>
              <a:spLocks/>
            </p:cNvSpPr>
            <p:nvPr/>
          </p:nvSpPr>
          <p:spPr bwMode="auto">
            <a:xfrm>
              <a:off x="4244" y="1745"/>
              <a:ext cx="285" cy="459"/>
            </a:xfrm>
            <a:custGeom>
              <a:avLst/>
              <a:gdLst>
                <a:gd name="T0" fmla="*/ 4 w 571"/>
                <a:gd name="T1" fmla="*/ 6 h 916"/>
                <a:gd name="T2" fmla="*/ 4 w 571"/>
                <a:gd name="T3" fmla="*/ 5 h 916"/>
                <a:gd name="T4" fmla="*/ 4 w 571"/>
                <a:gd name="T5" fmla="*/ 5 h 916"/>
                <a:gd name="T6" fmla="*/ 5 w 571"/>
                <a:gd name="T7" fmla="*/ 4 h 916"/>
                <a:gd name="T8" fmla="*/ 5 w 571"/>
                <a:gd name="T9" fmla="*/ 5 h 916"/>
                <a:gd name="T10" fmla="*/ 5 w 571"/>
                <a:gd name="T11" fmla="*/ 5 h 916"/>
                <a:gd name="T12" fmla="*/ 5 w 571"/>
                <a:gd name="T13" fmla="*/ 6 h 916"/>
                <a:gd name="T14" fmla="*/ 6 w 571"/>
                <a:gd name="T15" fmla="*/ 6 h 916"/>
                <a:gd name="T16" fmla="*/ 6 w 571"/>
                <a:gd name="T17" fmla="*/ 7 h 916"/>
                <a:gd name="T18" fmla="*/ 6 w 571"/>
                <a:gd name="T19" fmla="*/ 7 h 916"/>
                <a:gd name="T20" fmla="*/ 5 w 571"/>
                <a:gd name="T21" fmla="*/ 8 h 916"/>
                <a:gd name="T22" fmla="*/ 4 w 571"/>
                <a:gd name="T23" fmla="*/ 8 h 916"/>
                <a:gd name="T24" fmla="*/ 3 w 571"/>
                <a:gd name="T25" fmla="*/ 8 h 916"/>
                <a:gd name="T26" fmla="*/ 2 w 571"/>
                <a:gd name="T27" fmla="*/ 9 h 916"/>
                <a:gd name="T28" fmla="*/ 2 w 571"/>
                <a:gd name="T29" fmla="*/ 11 h 916"/>
                <a:gd name="T30" fmla="*/ 2 w 571"/>
                <a:gd name="T31" fmla="*/ 13 h 916"/>
                <a:gd name="T32" fmla="*/ 3 w 571"/>
                <a:gd name="T33" fmla="*/ 14 h 916"/>
                <a:gd name="T34" fmla="*/ 4 w 571"/>
                <a:gd name="T35" fmla="*/ 14 h 916"/>
                <a:gd name="T36" fmla="*/ 6 w 571"/>
                <a:gd name="T37" fmla="*/ 14 h 916"/>
                <a:gd name="T38" fmla="*/ 7 w 571"/>
                <a:gd name="T39" fmla="*/ 14 h 916"/>
                <a:gd name="T40" fmla="*/ 7 w 571"/>
                <a:gd name="T41" fmla="*/ 15 h 916"/>
                <a:gd name="T42" fmla="*/ 8 w 571"/>
                <a:gd name="T43" fmla="*/ 14 h 916"/>
                <a:gd name="T44" fmla="*/ 8 w 571"/>
                <a:gd name="T45" fmla="*/ 12 h 916"/>
                <a:gd name="T46" fmla="*/ 8 w 571"/>
                <a:gd name="T47" fmla="*/ 7 h 916"/>
                <a:gd name="T48" fmla="*/ 6 w 571"/>
                <a:gd name="T49" fmla="*/ 5 h 916"/>
                <a:gd name="T50" fmla="*/ 5 w 571"/>
                <a:gd name="T51" fmla="*/ 3 h 916"/>
                <a:gd name="T52" fmla="*/ 3 w 571"/>
                <a:gd name="T53" fmla="*/ 2 h 916"/>
                <a:gd name="T54" fmla="*/ 2 w 571"/>
                <a:gd name="T55" fmla="*/ 1 h 916"/>
                <a:gd name="T56" fmla="*/ 1 w 571"/>
                <a:gd name="T57" fmla="*/ 1 h 916"/>
                <a:gd name="T58" fmla="*/ 1 w 571"/>
                <a:gd name="T59" fmla="*/ 1 h 916"/>
                <a:gd name="T60" fmla="*/ 1 w 571"/>
                <a:gd name="T61" fmla="*/ 2 h 916"/>
                <a:gd name="T62" fmla="*/ 1 w 571"/>
                <a:gd name="T63" fmla="*/ 2 h 916"/>
                <a:gd name="T64" fmla="*/ 0 w 571"/>
                <a:gd name="T65" fmla="*/ 1 h 916"/>
                <a:gd name="T66" fmla="*/ 0 w 571"/>
                <a:gd name="T67" fmla="*/ 2 h 916"/>
                <a:gd name="T68" fmla="*/ 0 w 571"/>
                <a:gd name="T69" fmla="*/ 3 h 916"/>
                <a:gd name="T70" fmla="*/ 1 w 571"/>
                <a:gd name="T71" fmla="*/ 3 h 916"/>
                <a:gd name="T72" fmla="*/ 1 w 571"/>
                <a:gd name="T73" fmla="*/ 3 h 916"/>
                <a:gd name="T74" fmla="*/ 2 w 571"/>
                <a:gd name="T75" fmla="*/ 4 h 916"/>
                <a:gd name="T76" fmla="*/ 2 w 571"/>
                <a:gd name="T77" fmla="*/ 4 h 916"/>
                <a:gd name="T78" fmla="*/ 1 w 571"/>
                <a:gd name="T79" fmla="*/ 5 h 916"/>
                <a:gd name="T80" fmla="*/ 1 w 571"/>
                <a:gd name="T81" fmla="*/ 6 h 916"/>
                <a:gd name="T82" fmla="*/ 1 w 571"/>
                <a:gd name="T83" fmla="*/ 6 h 916"/>
                <a:gd name="T84" fmla="*/ 1 w 571"/>
                <a:gd name="T85" fmla="*/ 6 h 916"/>
                <a:gd name="T86" fmla="*/ 1 w 571"/>
                <a:gd name="T87" fmla="*/ 7 h 916"/>
                <a:gd name="T88" fmla="*/ 1 w 571"/>
                <a:gd name="T89" fmla="*/ 7 h 916"/>
                <a:gd name="T90" fmla="*/ 1 w 571"/>
                <a:gd name="T91" fmla="*/ 8 h 916"/>
                <a:gd name="T92" fmla="*/ 1 w 571"/>
                <a:gd name="T93" fmla="*/ 8 h 916"/>
                <a:gd name="T94" fmla="*/ 1 w 571"/>
                <a:gd name="T95" fmla="*/ 8 h 916"/>
                <a:gd name="T96" fmla="*/ 2 w 571"/>
                <a:gd name="T97" fmla="*/ 8 h 916"/>
                <a:gd name="T98" fmla="*/ 2 w 571"/>
                <a:gd name="T99" fmla="*/ 7 h 916"/>
                <a:gd name="T100" fmla="*/ 2 w 571"/>
                <a:gd name="T101" fmla="*/ 7 h 916"/>
                <a:gd name="T102" fmla="*/ 2 w 571"/>
                <a:gd name="T103" fmla="*/ 6 h 9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1" h="916">
                  <a:moveTo>
                    <a:pt x="180" y="382"/>
                  </a:moveTo>
                  <a:lnTo>
                    <a:pt x="230" y="363"/>
                  </a:lnTo>
                  <a:lnTo>
                    <a:pt x="264" y="347"/>
                  </a:lnTo>
                  <a:lnTo>
                    <a:pt x="286" y="333"/>
                  </a:lnTo>
                  <a:lnTo>
                    <a:pt x="298" y="321"/>
                  </a:lnTo>
                  <a:lnTo>
                    <a:pt x="304" y="312"/>
                  </a:lnTo>
                  <a:lnTo>
                    <a:pt x="305" y="304"/>
                  </a:lnTo>
                  <a:lnTo>
                    <a:pt x="304" y="300"/>
                  </a:lnTo>
                  <a:lnTo>
                    <a:pt x="302" y="299"/>
                  </a:lnTo>
                  <a:lnTo>
                    <a:pt x="318" y="261"/>
                  </a:lnTo>
                  <a:lnTo>
                    <a:pt x="331" y="241"/>
                  </a:lnTo>
                  <a:lnTo>
                    <a:pt x="342" y="236"/>
                  </a:lnTo>
                  <a:lnTo>
                    <a:pt x="351" y="239"/>
                  </a:lnTo>
                  <a:lnTo>
                    <a:pt x="359" y="250"/>
                  </a:lnTo>
                  <a:lnTo>
                    <a:pt x="364" y="262"/>
                  </a:lnTo>
                  <a:lnTo>
                    <a:pt x="367" y="272"/>
                  </a:lnTo>
                  <a:lnTo>
                    <a:pt x="368" y="276"/>
                  </a:lnTo>
                  <a:lnTo>
                    <a:pt x="363" y="299"/>
                  </a:lnTo>
                  <a:lnTo>
                    <a:pt x="362" y="311"/>
                  </a:lnTo>
                  <a:lnTo>
                    <a:pt x="364" y="317"/>
                  </a:lnTo>
                  <a:lnTo>
                    <a:pt x="372" y="321"/>
                  </a:lnTo>
                  <a:lnTo>
                    <a:pt x="383" y="325"/>
                  </a:lnTo>
                  <a:lnTo>
                    <a:pt x="397" y="333"/>
                  </a:lnTo>
                  <a:lnTo>
                    <a:pt x="414" y="350"/>
                  </a:lnTo>
                  <a:lnTo>
                    <a:pt x="434" y="378"/>
                  </a:lnTo>
                  <a:lnTo>
                    <a:pt x="440" y="395"/>
                  </a:lnTo>
                  <a:lnTo>
                    <a:pt x="442" y="409"/>
                  </a:lnTo>
                  <a:lnTo>
                    <a:pt x="437" y="424"/>
                  </a:lnTo>
                  <a:lnTo>
                    <a:pt x="427" y="436"/>
                  </a:lnTo>
                  <a:lnTo>
                    <a:pt x="413" y="447"/>
                  </a:lnTo>
                  <a:lnTo>
                    <a:pt x="396" y="457"/>
                  </a:lnTo>
                  <a:lnTo>
                    <a:pt x="377" y="466"/>
                  </a:lnTo>
                  <a:lnTo>
                    <a:pt x="356" y="474"/>
                  </a:lnTo>
                  <a:lnTo>
                    <a:pt x="335" y="480"/>
                  </a:lnTo>
                  <a:lnTo>
                    <a:pt x="314" y="486"/>
                  </a:lnTo>
                  <a:lnTo>
                    <a:pt x="293" y="491"/>
                  </a:lnTo>
                  <a:lnTo>
                    <a:pt x="275" y="494"/>
                  </a:lnTo>
                  <a:lnTo>
                    <a:pt x="260" y="496"/>
                  </a:lnTo>
                  <a:lnTo>
                    <a:pt x="247" y="499"/>
                  </a:lnTo>
                  <a:lnTo>
                    <a:pt x="239" y="500"/>
                  </a:lnTo>
                  <a:lnTo>
                    <a:pt x="236" y="500"/>
                  </a:lnTo>
                  <a:lnTo>
                    <a:pt x="188" y="566"/>
                  </a:lnTo>
                  <a:lnTo>
                    <a:pt x="159" y="620"/>
                  </a:lnTo>
                  <a:lnTo>
                    <a:pt x="146" y="665"/>
                  </a:lnTo>
                  <a:lnTo>
                    <a:pt x="144" y="703"/>
                  </a:lnTo>
                  <a:lnTo>
                    <a:pt x="151" y="736"/>
                  </a:lnTo>
                  <a:lnTo>
                    <a:pt x="163" y="766"/>
                  </a:lnTo>
                  <a:lnTo>
                    <a:pt x="175" y="796"/>
                  </a:lnTo>
                  <a:lnTo>
                    <a:pt x="184" y="828"/>
                  </a:lnTo>
                  <a:lnTo>
                    <a:pt x="196" y="856"/>
                  </a:lnTo>
                  <a:lnTo>
                    <a:pt x="214" y="871"/>
                  </a:lnTo>
                  <a:lnTo>
                    <a:pt x="240" y="878"/>
                  </a:lnTo>
                  <a:lnTo>
                    <a:pt x="271" y="877"/>
                  </a:lnTo>
                  <a:lnTo>
                    <a:pt x="302" y="870"/>
                  </a:lnTo>
                  <a:lnTo>
                    <a:pt x="334" y="860"/>
                  </a:lnTo>
                  <a:lnTo>
                    <a:pt x="364" y="848"/>
                  </a:lnTo>
                  <a:lnTo>
                    <a:pt x="390" y="837"/>
                  </a:lnTo>
                  <a:lnTo>
                    <a:pt x="413" y="833"/>
                  </a:lnTo>
                  <a:lnTo>
                    <a:pt x="435" y="838"/>
                  </a:lnTo>
                  <a:lnTo>
                    <a:pt x="458" y="850"/>
                  </a:lnTo>
                  <a:lnTo>
                    <a:pt x="476" y="866"/>
                  </a:lnTo>
                  <a:lnTo>
                    <a:pt x="493" y="885"/>
                  </a:lnTo>
                  <a:lnTo>
                    <a:pt x="505" y="900"/>
                  </a:lnTo>
                  <a:lnTo>
                    <a:pt x="514" y="912"/>
                  </a:lnTo>
                  <a:lnTo>
                    <a:pt x="517" y="916"/>
                  </a:lnTo>
                  <a:lnTo>
                    <a:pt x="526" y="894"/>
                  </a:lnTo>
                  <a:lnTo>
                    <a:pt x="539" y="850"/>
                  </a:lnTo>
                  <a:lnTo>
                    <a:pt x="554" y="791"/>
                  </a:lnTo>
                  <a:lnTo>
                    <a:pt x="566" y="717"/>
                  </a:lnTo>
                  <a:lnTo>
                    <a:pt x="571" y="633"/>
                  </a:lnTo>
                  <a:lnTo>
                    <a:pt x="564" y="542"/>
                  </a:lnTo>
                  <a:lnTo>
                    <a:pt x="542" y="447"/>
                  </a:lnTo>
                  <a:lnTo>
                    <a:pt x="500" y="351"/>
                  </a:lnTo>
                  <a:lnTo>
                    <a:pt x="472" y="305"/>
                  </a:lnTo>
                  <a:lnTo>
                    <a:pt x="442" y="263"/>
                  </a:lnTo>
                  <a:lnTo>
                    <a:pt x="409" y="225"/>
                  </a:lnTo>
                  <a:lnTo>
                    <a:pt x="375" y="189"/>
                  </a:lnTo>
                  <a:lnTo>
                    <a:pt x="340" y="158"/>
                  </a:lnTo>
                  <a:lnTo>
                    <a:pt x="306" y="129"/>
                  </a:lnTo>
                  <a:lnTo>
                    <a:pt x="272" y="103"/>
                  </a:lnTo>
                  <a:lnTo>
                    <a:pt x="238" y="80"/>
                  </a:lnTo>
                  <a:lnTo>
                    <a:pt x="206" y="60"/>
                  </a:lnTo>
                  <a:lnTo>
                    <a:pt x="177" y="45"/>
                  </a:lnTo>
                  <a:lnTo>
                    <a:pt x="151" y="30"/>
                  </a:lnTo>
                  <a:lnTo>
                    <a:pt x="127" y="20"/>
                  </a:lnTo>
                  <a:lnTo>
                    <a:pt x="109" y="10"/>
                  </a:lnTo>
                  <a:lnTo>
                    <a:pt x="94" y="5"/>
                  </a:lnTo>
                  <a:lnTo>
                    <a:pt x="85" y="1"/>
                  </a:lnTo>
                  <a:lnTo>
                    <a:pt x="82" y="0"/>
                  </a:lnTo>
                  <a:lnTo>
                    <a:pt x="93" y="38"/>
                  </a:lnTo>
                  <a:lnTo>
                    <a:pt x="93" y="74"/>
                  </a:lnTo>
                  <a:lnTo>
                    <a:pt x="86" y="100"/>
                  </a:lnTo>
                  <a:lnTo>
                    <a:pt x="82" y="110"/>
                  </a:lnTo>
                  <a:lnTo>
                    <a:pt x="77" y="103"/>
                  </a:lnTo>
                  <a:lnTo>
                    <a:pt x="73" y="92"/>
                  </a:lnTo>
                  <a:lnTo>
                    <a:pt x="68" y="80"/>
                  </a:lnTo>
                  <a:lnTo>
                    <a:pt x="63" y="71"/>
                  </a:lnTo>
                  <a:lnTo>
                    <a:pt x="55" y="63"/>
                  </a:lnTo>
                  <a:lnTo>
                    <a:pt x="44" y="59"/>
                  </a:lnTo>
                  <a:lnTo>
                    <a:pt x="30" y="62"/>
                  </a:lnTo>
                  <a:lnTo>
                    <a:pt x="13" y="71"/>
                  </a:lnTo>
                  <a:lnTo>
                    <a:pt x="1" y="85"/>
                  </a:lnTo>
                  <a:lnTo>
                    <a:pt x="0" y="104"/>
                  </a:lnTo>
                  <a:lnTo>
                    <a:pt x="9" y="124"/>
                  </a:lnTo>
                  <a:lnTo>
                    <a:pt x="25" y="143"/>
                  </a:lnTo>
                  <a:lnTo>
                    <a:pt x="42" y="161"/>
                  </a:lnTo>
                  <a:lnTo>
                    <a:pt x="57" y="176"/>
                  </a:lnTo>
                  <a:lnTo>
                    <a:pt x="69" y="186"/>
                  </a:lnTo>
                  <a:lnTo>
                    <a:pt x="75" y="189"/>
                  </a:lnTo>
                  <a:lnTo>
                    <a:pt x="96" y="176"/>
                  </a:lnTo>
                  <a:lnTo>
                    <a:pt x="111" y="175"/>
                  </a:lnTo>
                  <a:lnTo>
                    <a:pt x="122" y="183"/>
                  </a:lnTo>
                  <a:lnTo>
                    <a:pt x="127" y="196"/>
                  </a:lnTo>
                  <a:lnTo>
                    <a:pt x="131" y="212"/>
                  </a:lnTo>
                  <a:lnTo>
                    <a:pt x="131" y="226"/>
                  </a:lnTo>
                  <a:lnTo>
                    <a:pt x="131" y="238"/>
                  </a:lnTo>
                  <a:lnTo>
                    <a:pt x="131" y="242"/>
                  </a:lnTo>
                  <a:lnTo>
                    <a:pt x="119" y="243"/>
                  </a:lnTo>
                  <a:lnTo>
                    <a:pt x="110" y="255"/>
                  </a:lnTo>
                  <a:lnTo>
                    <a:pt x="105" y="271"/>
                  </a:lnTo>
                  <a:lnTo>
                    <a:pt x="104" y="291"/>
                  </a:lnTo>
                  <a:lnTo>
                    <a:pt x="102" y="312"/>
                  </a:lnTo>
                  <a:lnTo>
                    <a:pt x="104" y="330"/>
                  </a:lnTo>
                  <a:lnTo>
                    <a:pt x="105" y="342"/>
                  </a:lnTo>
                  <a:lnTo>
                    <a:pt x="105" y="347"/>
                  </a:lnTo>
                  <a:lnTo>
                    <a:pt x="102" y="347"/>
                  </a:lnTo>
                  <a:lnTo>
                    <a:pt x="96" y="349"/>
                  </a:lnTo>
                  <a:lnTo>
                    <a:pt x="86" y="351"/>
                  </a:lnTo>
                  <a:lnTo>
                    <a:pt x="79" y="355"/>
                  </a:lnTo>
                  <a:lnTo>
                    <a:pt x="72" y="363"/>
                  </a:lnTo>
                  <a:lnTo>
                    <a:pt x="69" y="372"/>
                  </a:lnTo>
                  <a:lnTo>
                    <a:pt x="75" y="387"/>
                  </a:lnTo>
                  <a:lnTo>
                    <a:pt x="88" y="404"/>
                  </a:lnTo>
                  <a:lnTo>
                    <a:pt x="102" y="422"/>
                  </a:lnTo>
                  <a:lnTo>
                    <a:pt x="113" y="436"/>
                  </a:lnTo>
                  <a:lnTo>
                    <a:pt x="117" y="447"/>
                  </a:lnTo>
                  <a:lnTo>
                    <a:pt x="118" y="457"/>
                  </a:lnTo>
                  <a:lnTo>
                    <a:pt x="117" y="466"/>
                  </a:lnTo>
                  <a:lnTo>
                    <a:pt x="113" y="472"/>
                  </a:lnTo>
                  <a:lnTo>
                    <a:pt x="107" y="479"/>
                  </a:lnTo>
                  <a:lnTo>
                    <a:pt x="101" y="487"/>
                  </a:lnTo>
                  <a:lnTo>
                    <a:pt x="102" y="490"/>
                  </a:lnTo>
                  <a:lnTo>
                    <a:pt x="106" y="496"/>
                  </a:lnTo>
                  <a:lnTo>
                    <a:pt x="111" y="501"/>
                  </a:lnTo>
                  <a:lnTo>
                    <a:pt x="117" y="504"/>
                  </a:lnTo>
                  <a:lnTo>
                    <a:pt x="123" y="499"/>
                  </a:lnTo>
                  <a:lnTo>
                    <a:pt x="130" y="483"/>
                  </a:lnTo>
                  <a:lnTo>
                    <a:pt x="136" y="454"/>
                  </a:lnTo>
                  <a:lnTo>
                    <a:pt x="140" y="408"/>
                  </a:lnTo>
                  <a:lnTo>
                    <a:pt x="142" y="407"/>
                  </a:lnTo>
                  <a:lnTo>
                    <a:pt x="144" y="404"/>
                  </a:lnTo>
                  <a:lnTo>
                    <a:pt x="150" y="401"/>
                  </a:lnTo>
                  <a:lnTo>
                    <a:pt x="155" y="396"/>
                  </a:lnTo>
                  <a:lnTo>
                    <a:pt x="161" y="392"/>
                  </a:lnTo>
                  <a:lnTo>
                    <a:pt x="168" y="388"/>
                  </a:lnTo>
                  <a:lnTo>
                    <a:pt x="175" y="384"/>
                  </a:lnTo>
                  <a:lnTo>
                    <a:pt x="180" y="382"/>
                  </a:lnTo>
                  <a:close/>
                </a:path>
              </a:pathLst>
            </a:custGeom>
            <a:solidFill>
              <a:srgbClr val="008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2" name="Freeform 17"/>
            <p:cNvSpPr>
              <a:spLocks/>
            </p:cNvSpPr>
            <p:nvPr/>
          </p:nvSpPr>
          <p:spPr bwMode="auto">
            <a:xfrm>
              <a:off x="4101" y="1784"/>
              <a:ext cx="52" cy="110"/>
            </a:xfrm>
            <a:custGeom>
              <a:avLst/>
              <a:gdLst>
                <a:gd name="T0" fmla="*/ 2 w 104"/>
                <a:gd name="T1" fmla="*/ 1 h 219"/>
                <a:gd name="T2" fmla="*/ 2 w 104"/>
                <a:gd name="T3" fmla="*/ 0 h 219"/>
                <a:gd name="T4" fmla="*/ 1 w 104"/>
                <a:gd name="T5" fmla="*/ 0 h 219"/>
                <a:gd name="T6" fmla="*/ 1 w 104"/>
                <a:gd name="T7" fmla="*/ 0 h 219"/>
                <a:gd name="T8" fmla="*/ 1 w 104"/>
                <a:gd name="T9" fmla="*/ 1 h 219"/>
                <a:gd name="T10" fmla="*/ 1 w 104"/>
                <a:gd name="T11" fmla="*/ 1 h 219"/>
                <a:gd name="T12" fmla="*/ 1 w 104"/>
                <a:gd name="T13" fmla="*/ 1 h 219"/>
                <a:gd name="T14" fmla="*/ 0 w 104"/>
                <a:gd name="T15" fmla="*/ 1 h 219"/>
                <a:gd name="T16" fmla="*/ 1 w 104"/>
                <a:gd name="T17" fmla="*/ 2 h 219"/>
                <a:gd name="T18" fmla="*/ 1 w 104"/>
                <a:gd name="T19" fmla="*/ 2 h 219"/>
                <a:gd name="T20" fmla="*/ 1 w 104"/>
                <a:gd name="T21" fmla="*/ 2 h 219"/>
                <a:gd name="T22" fmla="*/ 1 w 104"/>
                <a:gd name="T23" fmla="*/ 2 h 219"/>
                <a:gd name="T24" fmla="*/ 1 w 104"/>
                <a:gd name="T25" fmla="*/ 2 h 219"/>
                <a:gd name="T26" fmla="*/ 1 w 104"/>
                <a:gd name="T27" fmla="*/ 3 h 219"/>
                <a:gd name="T28" fmla="*/ 1 w 104"/>
                <a:gd name="T29" fmla="*/ 3 h 219"/>
                <a:gd name="T30" fmla="*/ 1 w 104"/>
                <a:gd name="T31" fmla="*/ 3 h 219"/>
                <a:gd name="T32" fmla="*/ 2 w 104"/>
                <a:gd name="T33" fmla="*/ 3 h 219"/>
                <a:gd name="T34" fmla="*/ 2 w 104"/>
                <a:gd name="T35" fmla="*/ 3 h 219"/>
                <a:gd name="T36" fmla="*/ 2 w 104"/>
                <a:gd name="T37" fmla="*/ 4 h 219"/>
                <a:gd name="T38" fmla="*/ 2 w 104"/>
                <a:gd name="T39" fmla="*/ 4 h 219"/>
                <a:gd name="T40" fmla="*/ 2 w 104"/>
                <a:gd name="T41" fmla="*/ 2 h 219"/>
                <a:gd name="T42" fmla="*/ 2 w 104"/>
                <a:gd name="T43" fmla="*/ 2 h 219"/>
                <a:gd name="T44" fmla="*/ 2 w 104"/>
                <a:gd name="T45" fmla="*/ 2 h 219"/>
                <a:gd name="T46" fmla="*/ 2 w 104"/>
                <a:gd name="T47" fmla="*/ 2 h 219"/>
                <a:gd name="T48" fmla="*/ 2 w 104"/>
                <a:gd name="T49" fmla="*/ 2 h 219"/>
                <a:gd name="T50" fmla="*/ 2 w 104"/>
                <a:gd name="T51" fmla="*/ 1 h 219"/>
                <a:gd name="T52" fmla="*/ 2 w 104"/>
                <a:gd name="T53" fmla="*/ 1 h 219"/>
                <a:gd name="T54" fmla="*/ 2 w 104"/>
                <a:gd name="T55" fmla="*/ 1 h 219"/>
                <a:gd name="T56" fmla="*/ 2 w 104"/>
                <a:gd name="T57" fmla="*/ 1 h 2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4" h="219">
                  <a:moveTo>
                    <a:pt x="72" y="1"/>
                  </a:moveTo>
                  <a:lnTo>
                    <a:pt x="68" y="0"/>
                  </a:lnTo>
                  <a:lnTo>
                    <a:pt x="59" y="0"/>
                  </a:lnTo>
                  <a:lnTo>
                    <a:pt x="45" y="0"/>
                  </a:lnTo>
                  <a:lnTo>
                    <a:pt x="30" y="5"/>
                  </a:lnTo>
                  <a:lnTo>
                    <a:pt x="16" y="14"/>
                  </a:lnTo>
                  <a:lnTo>
                    <a:pt x="5" y="31"/>
                  </a:lnTo>
                  <a:lnTo>
                    <a:pt x="0" y="56"/>
                  </a:lnTo>
                  <a:lnTo>
                    <a:pt x="1" y="93"/>
                  </a:lnTo>
                  <a:lnTo>
                    <a:pt x="3" y="96"/>
                  </a:lnTo>
                  <a:lnTo>
                    <a:pt x="5" y="102"/>
                  </a:lnTo>
                  <a:lnTo>
                    <a:pt x="12" y="111"/>
                  </a:lnTo>
                  <a:lnTo>
                    <a:pt x="18" y="121"/>
                  </a:lnTo>
                  <a:lnTo>
                    <a:pt x="28" y="131"/>
                  </a:lnTo>
                  <a:lnTo>
                    <a:pt x="39" y="140"/>
                  </a:lnTo>
                  <a:lnTo>
                    <a:pt x="51" y="147"/>
                  </a:lnTo>
                  <a:lnTo>
                    <a:pt x="66" y="150"/>
                  </a:lnTo>
                  <a:lnTo>
                    <a:pt x="67" y="176"/>
                  </a:lnTo>
                  <a:lnTo>
                    <a:pt x="74" y="218"/>
                  </a:lnTo>
                  <a:lnTo>
                    <a:pt x="85" y="219"/>
                  </a:lnTo>
                  <a:lnTo>
                    <a:pt x="103" y="125"/>
                  </a:lnTo>
                  <a:lnTo>
                    <a:pt x="103" y="121"/>
                  </a:lnTo>
                  <a:lnTo>
                    <a:pt x="104" y="111"/>
                  </a:lnTo>
                  <a:lnTo>
                    <a:pt x="104" y="97"/>
                  </a:lnTo>
                  <a:lnTo>
                    <a:pt x="103" y="80"/>
                  </a:lnTo>
                  <a:lnTo>
                    <a:pt x="99" y="60"/>
                  </a:lnTo>
                  <a:lnTo>
                    <a:pt x="93" y="39"/>
                  </a:lnTo>
                  <a:lnTo>
                    <a:pt x="85" y="19"/>
                  </a:lnTo>
                  <a:lnTo>
                    <a:pt x="72" y="1"/>
                  </a:lnTo>
                  <a:close/>
                </a:path>
              </a:pathLst>
            </a:custGeom>
            <a:solidFill>
              <a:srgbClr val="00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3" name="Freeform 18"/>
            <p:cNvSpPr>
              <a:spLocks/>
            </p:cNvSpPr>
            <p:nvPr/>
          </p:nvSpPr>
          <p:spPr bwMode="auto">
            <a:xfrm>
              <a:off x="4066" y="1776"/>
              <a:ext cx="14" cy="33"/>
            </a:xfrm>
            <a:custGeom>
              <a:avLst/>
              <a:gdLst>
                <a:gd name="T0" fmla="*/ 1 w 28"/>
                <a:gd name="T1" fmla="*/ 0 h 66"/>
                <a:gd name="T2" fmla="*/ 1 w 28"/>
                <a:gd name="T3" fmla="*/ 1 h 66"/>
                <a:gd name="T4" fmla="*/ 1 w 28"/>
                <a:gd name="T5" fmla="*/ 1 h 66"/>
                <a:gd name="T6" fmla="*/ 1 w 28"/>
                <a:gd name="T7" fmla="*/ 1 h 66"/>
                <a:gd name="T8" fmla="*/ 1 w 28"/>
                <a:gd name="T9" fmla="*/ 1 h 66"/>
                <a:gd name="T10" fmla="*/ 1 w 28"/>
                <a:gd name="T11" fmla="*/ 1 h 66"/>
                <a:gd name="T12" fmla="*/ 0 w 28"/>
                <a:gd name="T13" fmla="*/ 1 h 66"/>
                <a:gd name="T14" fmla="*/ 1 w 28"/>
                <a:gd name="T15" fmla="*/ 1 h 66"/>
                <a:gd name="T16" fmla="*/ 1 w 28"/>
                <a:gd name="T17" fmla="*/ 2 h 66"/>
                <a:gd name="T18" fmla="*/ 1 w 28"/>
                <a:gd name="T19" fmla="*/ 1 h 66"/>
                <a:gd name="T20" fmla="*/ 1 w 28"/>
                <a:gd name="T21" fmla="*/ 1 h 66"/>
                <a:gd name="T22" fmla="*/ 1 w 28"/>
                <a:gd name="T23" fmla="*/ 1 h 66"/>
                <a:gd name="T24" fmla="*/ 1 w 28"/>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66">
                  <a:moveTo>
                    <a:pt x="24" y="0"/>
                  </a:moveTo>
                  <a:lnTo>
                    <a:pt x="20" y="1"/>
                  </a:lnTo>
                  <a:lnTo>
                    <a:pt x="11" y="5"/>
                  </a:lnTo>
                  <a:lnTo>
                    <a:pt x="3" y="14"/>
                  </a:lnTo>
                  <a:lnTo>
                    <a:pt x="1" y="30"/>
                  </a:lnTo>
                  <a:lnTo>
                    <a:pt x="1" y="46"/>
                  </a:lnTo>
                  <a:lnTo>
                    <a:pt x="0" y="54"/>
                  </a:lnTo>
                  <a:lnTo>
                    <a:pt x="1" y="60"/>
                  </a:lnTo>
                  <a:lnTo>
                    <a:pt x="15" y="66"/>
                  </a:lnTo>
                  <a:lnTo>
                    <a:pt x="26" y="64"/>
                  </a:lnTo>
                  <a:lnTo>
                    <a:pt x="28" y="50"/>
                  </a:lnTo>
                  <a:lnTo>
                    <a:pt x="24" y="26"/>
                  </a:lnTo>
                  <a:lnTo>
                    <a:pt x="24" y="0"/>
                  </a:lnTo>
                  <a:close/>
                </a:path>
              </a:pathLst>
            </a:custGeom>
            <a:solidFill>
              <a:srgbClr val="00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4" name="Freeform 19"/>
            <p:cNvSpPr>
              <a:spLocks/>
            </p:cNvSpPr>
            <p:nvPr/>
          </p:nvSpPr>
          <p:spPr bwMode="auto">
            <a:xfrm>
              <a:off x="4070" y="1864"/>
              <a:ext cx="26" cy="33"/>
            </a:xfrm>
            <a:custGeom>
              <a:avLst/>
              <a:gdLst>
                <a:gd name="T0" fmla="*/ 0 w 53"/>
                <a:gd name="T1" fmla="*/ 0 h 66"/>
                <a:gd name="T2" fmla="*/ 0 w 53"/>
                <a:gd name="T3" fmla="*/ 1 h 66"/>
                <a:gd name="T4" fmla="*/ 0 w 53"/>
                <a:gd name="T5" fmla="*/ 1 h 66"/>
                <a:gd name="T6" fmla="*/ 0 w 53"/>
                <a:gd name="T7" fmla="*/ 1 h 66"/>
                <a:gd name="T8" fmla="*/ 0 w 53"/>
                <a:gd name="T9" fmla="*/ 1 h 66"/>
                <a:gd name="T10" fmla="*/ 0 w 53"/>
                <a:gd name="T11" fmla="*/ 1 h 66"/>
                <a:gd name="T12" fmla="*/ 0 w 53"/>
                <a:gd name="T13" fmla="*/ 1 h 66"/>
                <a:gd name="T14" fmla="*/ 0 w 53"/>
                <a:gd name="T15" fmla="*/ 1 h 66"/>
                <a:gd name="T16" fmla="*/ 0 w 53"/>
                <a:gd name="T17" fmla="*/ 1 h 66"/>
                <a:gd name="T18" fmla="*/ 0 w 53"/>
                <a:gd name="T19" fmla="*/ 2 h 66"/>
                <a:gd name="T20" fmla="*/ 0 w 53"/>
                <a:gd name="T21" fmla="*/ 2 h 66"/>
                <a:gd name="T22" fmla="*/ 0 w 53"/>
                <a:gd name="T23" fmla="*/ 1 h 66"/>
                <a:gd name="T24" fmla="*/ 0 w 53"/>
                <a:gd name="T25" fmla="*/ 1 h 66"/>
                <a:gd name="T26" fmla="*/ 0 w 53"/>
                <a:gd name="T27" fmla="*/ 1 h 66"/>
                <a:gd name="T28" fmla="*/ 0 w 53"/>
                <a:gd name="T29" fmla="*/ 1 h 66"/>
                <a:gd name="T30" fmla="*/ 0 w 53"/>
                <a:gd name="T31" fmla="*/ 1 h 66"/>
                <a:gd name="T32" fmla="*/ 0 w 53"/>
                <a:gd name="T33" fmla="*/ 0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66">
                  <a:moveTo>
                    <a:pt x="3" y="0"/>
                  </a:moveTo>
                  <a:lnTo>
                    <a:pt x="5" y="1"/>
                  </a:lnTo>
                  <a:lnTo>
                    <a:pt x="15" y="5"/>
                  </a:lnTo>
                  <a:lnTo>
                    <a:pt x="25" y="12"/>
                  </a:lnTo>
                  <a:lnTo>
                    <a:pt x="37" y="20"/>
                  </a:lnTo>
                  <a:lnTo>
                    <a:pt x="46" y="29"/>
                  </a:lnTo>
                  <a:lnTo>
                    <a:pt x="53" y="39"/>
                  </a:lnTo>
                  <a:lnTo>
                    <a:pt x="53" y="49"/>
                  </a:lnTo>
                  <a:lnTo>
                    <a:pt x="46" y="58"/>
                  </a:lnTo>
                  <a:lnTo>
                    <a:pt x="32" y="66"/>
                  </a:lnTo>
                  <a:lnTo>
                    <a:pt x="21" y="66"/>
                  </a:lnTo>
                  <a:lnTo>
                    <a:pt x="12" y="60"/>
                  </a:lnTo>
                  <a:lnTo>
                    <a:pt x="5" y="50"/>
                  </a:lnTo>
                  <a:lnTo>
                    <a:pt x="1" y="38"/>
                  </a:lnTo>
                  <a:lnTo>
                    <a:pt x="0" y="25"/>
                  </a:lnTo>
                  <a:lnTo>
                    <a:pt x="0" y="12"/>
                  </a:lnTo>
                  <a:lnTo>
                    <a:pt x="3" y="0"/>
                  </a:lnTo>
                  <a:close/>
                </a:path>
              </a:pathLst>
            </a:custGeom>
            <a:solidFill>
              <a:srgbClr val="00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5" name="Freeform 20"/>
            <p:cNvSpPr>
              <a:spLocks/>
            </p:cNvSpPr>
            <p:nvPr/>
          </p:nvSpPr>
          <p:spPr bwMode="auto">
            <a:xfrm>
              <a:off x="3986" y="1803"/>
              <a:ext cx="35" cy="30"/>
            </a:xfrm>
            <a:custGeom>
              <a:avLst/>
              <a:gdLst>
                <a:gd name="T0" fmla="*/ 0 w 71"/>
                <a:gd name="T1" fmla="*/ 0 h 61"/>
                <a:gd name="T2" fmla="*/ 0 w 71"/>
                <a:gd name="T3" fmla="*/ 0 h 61"/>
                <a:gd name="T4" fmla="*/ 0 w 71"/>
                <a:gd name="T5" fmla="*/ 0 h 61"/>
                <a:gd name="T6" fmla="*/ 0 w 71"/>
                <a:gd name="T7" fmla="*/ 0 h 61"/>
                <a:gd name="T8" fmla="*/ 0 w 71"/>
                <a:gd name="T9" fmla="*/ 0 h 61"/>
                <a:gd name="T10" fmla="*/ 0 w 71"/>
                <a:gd name="T11" fmla="*/ 0 h 61"/>
                <a:gd name="T12" fmla="*/ 0 w 71"/>
                <a:gd name="T13" fmla="*/ 0 h 61"/>
                <a:gd name="T14" fmla="*/ 0 w 71"/>
                <a:gd name="T15" fmla="*/ 0 h 61"/>
                <a:gd name="T16" fmla="*/ 0 w 71"/>
                <a:gd name="T17" fmla="*/ 0 h 61"/>
                <a:gd name="T18" fmla="*/ 0 w 71"/>
                <a:gd name="T19" fmla="*/ 0 h 61"/>
                <a:gd name="T20" fmla="*/ 1 w 71"/>
                <a:gd name="T21" fmla="*/ 0 h 61"/>
                <a:gd name="T22" fmla="*/ 1 w 71"/>
                <a:gd name="T23" fmla="*/ 0 h 61"/>
                <a:gd name="T24" fmla="*/ 0 w 71"/>
                <a:gd name="T25" fmla="*/ 0 h 61"/>
                <a:gd name="T26" fmla="*/ 0 w 71"/>
                <a:gd name="T27" fmla="*/ 0 h 61"/>
                <a:gd name="T28" fmla="*/ 0 w 71"/>
                <a:gd name="T29" fmla="*/ 0 h 61"/>
                <a:gd name="T30" fmla="*/ 0 w 71"/>
                <a:gd name="T31" fmla="*/ 0 h 61"/>
                <a:gd name="T32" fmla="*/ 0 w 71"/>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61">
                  <a:moveTo>
                    <a:pt x="0" y="0"/>
                  </a:moveTo>
                  <a:lnTo>
                    <a:pt x="0" y="4"/>
                  </a:lnTo>
                  <a:lnTo>
                    <a:pt x="0" y="14"/>
                  </a:lnTo>
                  <a:lnTo>
                    <a:pt x="0" y="27"/>
                  </a:lnTo>
                  <a:lnTo>
                    <a:pt x="2" y="40"/>
                  </a:lnTo>
                  <a:lnTo>
                    <a:pt x="7" y="52"/>
                  </a:lnTo>
                  <a:lnTo>
                    <a:pt x="15" y="60"/>
                  </a:lnTo>
                  <a:lnTo>
                    <a:pt x="28" y="61"/>
                  </a:lnTo>
                  <a:lnTo>
                    <a:pt x="47" y="53"/>
                  </a:lnTo>
                  <a:lnTo>
                    <a:pt x="63" y="40"/>
                  </a:lnTo>
                  <a:lnTo>
                    <a:pt x="71" y="29"/>
                  </a:lnTo>
                  <a:lnTo>
                    <a:pt x="69" y="20"/>
                  </a:lnTo>
                  <a:lnTo>
                    <a:pt x="61" y="12"/>
                  </a:lnTo>
                  <a:lnTo>
                    <a:pt x="48" y="6"/>
                  </a:lnTo>
                  <a:lnTo>
                    <a:pt x="34" y="2"/>
                  </a:lnTo>
                  <a:lnTo>
                    <a:pt x="17" y="0"/>
                  </a:lnTo>
                  <a:lnTo>
                    <a:pt x="0" y="0"/>
                  </a:lnTo>
                  <a:close/>
                </a:path>
              </a:pathLst>
            </a:custGeom>
            <a:solidFill>
              <a:srgbClr val="00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6" name="Freeform 21"/>
            <p:cNvSpPr>
              <a:spLocks/>
            </p:cNvSpPr>
            <p:nvPr/>
          </p:nvSpPr>
          <p:spPr bwMode="auto">
            <a:xfrm>
              <a:off x="4026" y="2144"/>
              <a:ext cx="20" cy="13"/>
            </a:xfrm>
            <a:custGeom>
              <a:avLst/>
              <a:gdLst>
                <a:gd name="T0" fmla="*/ 0 w 41"/>
                <a:gd name="T1" fmla="*/ 0 h 26"/>
                <a:gd name="T2" fmla="*/ 0 w 41"/>
                <a:gd name="T3" fmla="*/ 0 h 26"/>
                <a:gd name="T4" fmla="*/ 0 w 41"/>
                <a:gd name="T5" fmla="*/ 1 h 26"/>
                <a:gd name="T6" fmla="*/ 0 w 41"/>
                <a:gd name="T7" fmla="*/ 1 h 26"/>
                <a:gd name="T8" fmla="*/ 0 w 41"/>
                <a:gd name="T9" fmla="*/ 1 h 26"/>
                <a:gd name="T10" fmla="*/ 0 w 41"/>
                <a:gd name="T11" fmla="*/ 1 h 26"/>
                <a:gd name="T12" fmla="*/ 0 w 41"/>
                <a:gd name="T13" fmla="*/ 1 h 26"/>
                <a:gd name="T14" fmla="*/ 0 w 41"/>
                <a:gd name="T15" fmla="*/ 1 h 26"/>
                <a:gd name="T16" fmla="*/ 0 w 41"/>
                <a:gd name="T17" fmla="*/ 1 h 26"/>
                <a:gd name="T18" fmla="*/ 0 w 41"/>
                <a:gd name="T19" fmla="*/ 1 h 26"/>
                <a:gd name="T20" fmla="*/ 0 w 41"/>
                <a:gd name="T21" fmla="*/ 1 h 26"/>
                <a:gd name="T22" fmla="*/ 0 w 41"/>
                <a:gd name="T23" fmla="*/ 1 h 26"/>
                <a:gd name="T24" fmla="*/ 0 w 41"/>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26">
                  <a:moveTo>
                    <a:pt x="25" y="0"/>
                  </a:moveTo>
                  <a:lnTo>
                    <a:pt x="6" y="0"/>
                  </a:lnTo>
                  <a:lnTo>
                    <a:pt x="0" y="6"/>
                  </a:lnTo>
                  <a:lnTo>
                    <a:pt x="1" y="14"/>
                  </a:lnTo>
                  <a:lnTo>
                    <a:pt x="10" y="22"/>
                  </a:lnTo>
                  <a:lnTo>
                    <a:pt x="20" y="26"/>
                  </a:lnTo>
                  <a:lnTo>
                    <a:pt x="29" y="25"/>
                  </a:lnTo>
                  <a:lnTo>
                    <a:pt x="35" y="22"/>
                  </a:lnTo>
                  <a:lnTo>
                    <a:pt x="39" y="18"/>
                  </a:lnTo>
                  <a:lnTo>
                    <a:pt x="41" y="13"/>
                  </a:lnTo>
                  <a:lnTo>
                    <a:pt x="39" y="6"/>
                  </a:lnTo>
                  <a:lnTo>
                    <a:pt x="34" y="2"/>
                  </a:lnTo>
                  <a:lnTo>
                    <a:pt x="25" y="0"/>
                  </a:lnTo>
                  <a:close/>
                </a:path>
              </a:pathLst>
            </a:custGeom>
            <a:solidFill>
              <a:srgbClr val="00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7" name="Freeform 22"/>
            <p:cNvSpPr>
              <a:spLocks/>
            </p:cNvSpPr>
            <p:nvPr/>
          </p:nvSpPr>
          <p:spPr bwMode="auto">
            <a:xfrm>
              <a:off x="4060" y="2157"/>
              <a:ext cx="23" cy="14"/>
            </a:xfrm>
            <a:custGeom>
              <a:avLst/>
              <a:gdLst>
                <a:gd name="T0" fmla="*/ 0 w 46"/>
                <a:gd name="T1" fmla="*/ 0 h 26"/>
                <a:gd name="T2" fmla="*/ 0 w 46"/>
                <a:gd name="T3" fmla="*/ 1 h 26"/>
                <a:gd name="T4" fmla="*/ 1 w 46"/>
                <a:gd name="T5" fmla="*/ 1 h 26"/>
                <a:gd name="T6" fmla="*/ 1 w 46"/>
                <a:gd name="T7" fmla="*/ 1 h 26"/>
                <a:gd name="T8" fmla="*/ 1 w 46"/>
                <a:gd name="T9" fmla="*/ 1 h 26"/>
                <a:gd name="T10" fmla="*/ 1 w 46"/>
                <a:gd name="T11" fmla="*/ 1 h 26"/>
                <a:gd name="T12" fmla="*/ 1 w 46"/>
                <a:gd name="T13" fmla="*/ 1 h 26"/>
                <a:gd name="T14" fmla="*/ 1 w 46"/>
                <a:gd name="T15" fmla="*/ 1 h 26"/>
                <a:gd name="T16" fmla="*/ 1 w 46"/>
                <a:gd name="T17" fmla="*/ 1 h 26"/>
                <a:gd name="T18" fmla="*/ 1 w 46"/>
                <a:gd name="T19" fmla="*/ 1 h 26"/>
                <a:gd name="T20" fmla="*/ 1 w 46"/>
                <a:gd name="T21" fmla="*/ 1 h 26"/>
                <a:gd name="T22" fmla="*/ 1 w 46"/>
                <a:gd name="T23" fmla="*/ 0 h 26"/>
                <a:gd name="T24" fmla="*/ 0 w 46"/>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26">
                  <a:moveTo>
                    <a:pt x="0" y="0"/>
                  </a:moveTo>
                  <a:lnTo>
                    <a:pt x="0" y="4"/>
                  </a:lnTo>
                  <a:lnTo>
                    <a:pt x="4" y="12"/>
                  </a:lnTo>
                  <a:lnTo>
                    <a:pt x="13" y="21"/>
                  </a:lnTo>
                  <a:lnTo>
                    <a:pt x="31" y="26"/>
                  </a:lnTo>
                  <a:lnTo>
                    <a:pt x="40" y="26"/>
                  </a:lnTo>
                  <a:lnTo>
                    <a:pt x="45" y="24"/>
                  </a:lnTo>
                  <a:lnTo>
                    <a:pt x="46" y="18"/>
                  </a:lnTo>
                  <a:lnTo>
                    <a:pt x="44" y="13"/>
                  </a:lnTo>
                  <a:lnTo>
                    <a:pt x="37" y="8"/>
                  </a:lnTo>
                  <a:lnTo>
                    <a:pt x="28" y="3"/>
                  </a:lnTo>
                  <a:lnTo>
                    <a:pt x="15" y="0"/>
                  </a:lnTo>
                  <a:lnTo>
                    <a:pt x="0" y="0"/>
                  </a:lnTo>
                  <a:close/>
                </a:path>
              </a:pathLst>
            </a:custGeom>
            <a:solidFill>
              <a:srgbClr val="00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8" name="Freeform 23"/>
            <p:cNvSpPr>
              <a:spLocks/>
            </p:cNvSpPr>
            <p:nvPr/>
          </p:nvSpPr>
          <p:spPr bwMode="auto">
            <a:xfrm>
              <a:off x="4113" y="2007"/>
              <a:ext cx="21" cy="18"/>
            </a:xfrm>
            <a:custGeom>
              <a:avLst/>
              <a:gdLst>
                <a:gd name="T0" fmla="*/ 1 w 42"/>
                <a:gd name="T1" fmla="*/ 0 h 35"/>
                <a:gd name="T2" fmla="*/ 1 w 42"/>
                <a:gd name="T3" fmla="*/ 1 h 35"/>
                <a:gd name="T4" fmla="*/ 0 w 42"/>
                <a:gd name="T5" fmla="*/ 1 h 35"/>
                <a:gd name="T6" fmla="*/ 1 w 42"/>
                <a:gd name="T7" fmla="*/ 1 h 35"/>
                <a:gd name="T8" fmla="*/ 1 w 42"/>
                <a:gd name="T9" fmla="*/ 1 h 35"/>
                <a:gd name="T10" fmla="*/ 1 w 42"/>
                <a:gd name="T11" fmla="*/ 1 h 35"/>
                <a:gd name="T12" fmla="*/ 1 w 42"/>
                <a:gd name="T13" fmla="*/ 1 h 35"/>
                <a:gd name="T14" fmla="*/ 1 w 42"/>
                <a:gd name="T15" fmla="*/ 1 h 35"/>
                <a:gd name="T16" fmla="*/ 1 w 42"/>
                <a:gd name="T17" fmla="*/ 1 h 35"/>
                <a:gd name="T18" fmla="*/ 1 w 42"/>
                <a:gd name="T19" fmla="*/ 1 h 35"/>
                <a:gd name="T20" fmla="*/ 1 w 42"/>
                <a:gd name="T21" fmla="*/ 1 h 35"/>
                <a:gd name="T22" fmla="*/ 1 w 42"/>
                <a:gd name="T23" fmla="*/ 1 h 35"/>
                <a:gd name="T24" fmla="*/ 1 w 42"/>
                <a:gd name="T25" fmla="*/ 1 h 35"/>
                <a:gd name="T26" fmla="*/ 1 w 42"/>
                <a:gd name="T27" fmla="*/ 1 h 35"/>
                <a:gd name="T28" fmla="*/ 1 w 42"/>
                <a:gd name="T29" fmla="*/ 1 h 35"/>
                <a:gd name="T30" fmla="*/ 1 w 42"/>
                <a:gd name="T31" fmla="*/ 0 h 35"/>
                <a:gd name="T32" fmla="*/ 1 w 42"/>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35">
                  <a:moveTo>
                    <a:pt x="9" y="0"/>
                  </a:moveTo>
                  <a:lnTo>
                    <a:pt x="2" y="2"/>
                  </a:lnTo>
                  <a:lnTo>
                    <a:pt x="0" y="7"/>
                  </a:lnTo>
                  <a:lnTo>
                    <a:pt x="1" y="14"/>
                  </a:lnTo>
                  <a:lnTo>
                    <a:pt x="6" y="21"/>
                  </a:lnTo>
                  <a:lnTo>
                    <a:pt x="13" y="27"/>
                  </a:lnTo>
                  <a:lnTo>
                    <a:pt x="19" y="32"/>
                  </a:lnTo>
                  <a:lnTo>
                    <a:pt x="27" y="35"/>
                  </a:lnTo>
                  <a:lnTo>
                    <a:pt x="35" y="35"/>
                  </a:lnTo>
                  <a:lnTo>
                    <a:pt x="40" y="32"/>
                  </a:lnTo>
                  <a:lnTo>
                    <a:pt x="42" y="27"/>
                  </a:lnTo>
                  <a:lnTo>
                    <a:pt x="40" y="21"/>
                  </a:lnTo>
                  <a:lnTo>
                    <a:pt x="36" y="14"/>
                  </a:lnTo>
                  <a:lnTo>
                    <a:pt x="31" y="7"/>
                  </a:lnTo>
                  <a:lnTo>
                    <a:pt x="25" y="2"/>
                  </a:lnTo>
                  <a:lnTo>
                    <a:pt x="17" y="0"/>
                  </a:lnTo>
                  <a:lnTo>
                    <a:pt x="9" y="0"/>
                  </a:lnTo>
                  <a:close/>
                </a:path>
              </a:pathLst>
            </a:custGeom>
            <a:solidFill>
              <a:srgbClr val="00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9" name="Freeform 24"/>
            <p:cNvSpPr>
              <a:spLocks/>
            </p:cNvSpPr>
            <p:nvPr/>
          </p:nvSpPr>
          <p:spPr bwMode="auto">
            <a:xfrm>
              <a:off x="4046" y="2156"/>
              <a:ext cx="8" cy="9"/>
            </a:xfrm>
            <a:custGeom>
              <a:avLst/>
              <a:gdLst>
                <a:gd name="T0" fmla="*/ 0 w 17"/>
                <a:gd name="T1" fmla="*/ 1 h 18"/>
                <a:gd name="T2" fmla="*/ 0 w 17"/>
                <a:gd name="T3" fmla="*/ 1 h 18"/>
                <a:gd name="T4" fmla="*/ 0 w 17"/>
                <a:gd name="T5" fmla="*/ 1 h 18"/>
                <a:gd name="T6" fmla="*/ 0 w 17"/>
                <a:gd name="T7" fmla="*/ 1 h 18"/>
                <a:gd name="T8" fmla="*/ 0 w 17"/>
                <a:gd name="T9" fmla="*/ 1 h 18"/>
                <a:gd name="T10" fmla="*/ 0 w 17"/>
                <a:gd name="T11" fmla="*/ 1 h 18"/>
                <a:gd name="T12" fmla="*/ 0 w 17"/>
                <a:gd name="T13" fmla="*/ 1 h 18"/>
                <a:gd name="T14" fmla="*/ 0 w 17"/>
                <a:gd name="T15" fmla="*/ 0 h 18"/>
                <a:gd name="T16" fmla="*/ 0 w 17"/>
                <a:gd name="T17" fmla="*/ 1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8">
                  <a:moveTo>
                    <a:pt x="3" y="5"/>
                  </a:moveTo>
                  <a:lnTo>
                    <a:pt x="0" y="13"/>
                  </a:lnTo>
                  <a:lnTo>
                    <a:pt x="4" y="17"/>
                  </a:lnTo>
                  <a:lnTo>
                    <a:pt x="11" y="18"/>
                  </a:lnTo>
                  <a:lnTo>
                    <a:pt x="16" y="13"/>
                  </a:lnTo>
                  <a:lnTo>
                    <a:pt x="17" y="7"/>
                  </a:lnTo>
                  <a:lnTo>
                    <a:pt x="15" y="1"/>
                  </a:lnTo>
                  <a:lnTo>
                    <a:pt x="10" y="0"/>
                  </a:lnTo>
                  <a:lnTo>
                    <a:pt x="3" y="5"/>
                  </a:lnTo>
                  <a:close/>
                </a:path>
              </a:pathLst>
            </a:custGeom>
            <a:solidFill>
              <a:srgbClr val="00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36547">
                                            <p:txEl>
                                              <p:pRg st="0" end="0"/>
                                            </p:txEl>
                                          </p:spTgt>
                                        </p:tgtEl>
                                        <p:attrNameLst>
                                          <p:attrName>style.visibility</p:attrName>
                                        </p:attrNameLst>
                                      </p:cBhvr>
                                      <p:to>
                                        <p:strVal val="visible"/>
                                      </p:to>
                                    </p:set>
                                    <p:anim calcmode="lin" valueType="num">
                                      <p:cBhvr>
                                        <p:cTn id="7" dur="500" fill="hold"/>
                                        <p:tgtEl>
                                          <p:spTgt spid="236547">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236547">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236547">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2365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236547">
                                            <p:txEl>
                                              <p:pRg st="1" end="1"/>
                                            </p:txEl>
                                          </p:spTgt>
                                        </p:tgtEl>
                                        <p:attrNameLst>
                                          <p:attrName>style.visibility</p:attrName>
                                        </p:attrNameLst>
                                      </p:cBhvr>
                                      <p:to>
                                        <p:strVal val="visible"/>
                                      </p:to>
                                    </p:set>
                                    <p:anim calcmode="lin" valueType="num">
                                      <p:cBhvr>
                                        <p:cTn id="15" dur="500" fill="hold"/>
                                        <p:tgtEl>
                                          <p:spTgt spid="236547">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36547">
                                            <p:txEl>
                                              <p:pRg st="1" end="1"/>
                                            </p:txEl>
                                          </p:spTgt>
                                        </p:tgtEl>
                                        <p:attrNameLst>
                                          <p:attrName>ppt_y</p:attrName>
                                        </p:attrNameLst>
                                      </p:cBhvr>
                                      <p:tavLst>
                                        <p:tav tm="0">
                                          <p:val>
                                            <p:strVal val="#ppt_y-#ppt_h/2"/>
                                          </p:val>
                                        </p:tav>
                                        <p:tav tm="100000">
                                          <p:val>
                                            <p:strVal val="#ppt_y"/>
                                          </p:val>
                                        </p:tav>
                                      </p:tavLst>
                                    </p:anim>
                                    <p:anim calcmode="lin" valueType="num">
                                      <p:cBhvr>
                                        <p:cTn id="17" dur="500" fill="hold"/>
                                        <p:tgtEl>
                                          <p:spTgt spid="236547">
                                            <p:txEl>
                                              <p:pRg st="1" end="1"/>
                                            </p:txEl>
                                          </p:spTgt>
                                        </p:tgtEl>
                                        <p:attrNameLst>
                                          <p:attrName>ppt_w</p:attrName>
                                        </p:attrNameLst>
                                      </p:cBhvr>
                                      <p:tavLst>
                                        <p:tav tm="0">
                                          <p:val>
                                            <p:strVal val="#ppt_w"/>
                                          </p:val>
                                        </p:tav>
                                        <p:tav tm="100000">
                                          <p:val>
                                            <p:strVal val="#ppt_w"/>
                                          </p:val>
                                        </p:tav>
                                      </p:tavLst>
                                    </p:anim>
                                    <p:anim calcmode="lin" valueType="num">
                                      <p:cBhvr>
                                        <p:cTn id="18" dur="500" fill="hold"/>
                                        <p:tgtEl>
                                          <p:spTgt spid="23654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236547">
                                            <p:txEl>
                                              <p:pRg st="3" end="3"/>
                                            </p:txEl>
                                          </p:spTgt>
                                        </p:tgtEl>
                                        <p:attrNameLst>
                                          <p:attrName>style.visibility</p:attrName>
                                        </p:attrNameLst>
                                      </p:cBhvr>
                                      <p:to>
                                        <p:strVal val="visible"/>
                                      </p:to>
                                    </p:set>
                                    <p:anim calcmode="lin" valueType="num">
                                      <p:cBhvr>
                                        <p:cTn id="23" dur="500" fill="hold"/>
                                        <p:tgtEl>
                                          <p:spTgt spid="236547">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236547">
                                            <p:txEl>
                                              <p:pRg st="3" end="3"/>
                                            </p:txEl>
                                          </p:spTgt>
                                        </p:tgtEl>
                                        <p:attrNameLst>
                                          <p:attrName>ppt_y</p:attrName>
                                        </p:attrNameLst>
                                      </p:cBhvr>
                                      <p:tavLst>
                                        <p:tav tm="0">
                                          <p:val>
                                            <p:strVal val="#ppt_y-#ppt_h/2"/>
                                          </p:val>
                                        </p:tav>
                                        <p:tav tm="100000">
                                          <p:val>
                                            <p:strVal val="#ppt_y"/>
                                          </p:val>
                                        </p:tav>
                                      </p:tavLst>
                                    </p:anim>
                                    <p:anim calcmode="lin" valueType="num">
                                      <p:cBhvr>
                                        <p:cTn id="25" dur="500" fill="hold"/>
                                        <p:tgtEl>
                                          <p:spTgt spid="236547">
                                            <p:txEl>
                                              <p:pRg st="3" end="3"/>
                                            </p:txEl>
                                          </p:spTgt>
                                        </p:tgtEl>
                                        <p:attrNameLst>
                                          <p:attrName>ppt_w</p:attrName>
                                        </p:attrNameLst>
                                      </p:cBhvr>
                                      <p:tavLst>
                                        <p:tav tm="0">
                                          <p:val>
                                            <p:strVal val="#ppt_w"/>
                                          </p:val>
                                        </p:tav>
                                        <p:tav tm="100000">
                                          <p:val>
                                            <p:strVal val="#ppt_w"/>
                                          </p:val>
                                        </p:tav>
                                      </p:tavLst>
                                    </p:anim>
                                    <p:anim calcmode="lin" valueType="num">
                                      <p:cBhvr>
                                        <p:cTn id="26" dur="500" fill="hold"/>
                                        <p:tgtEl>
                                          <p:spTgt spid="23654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 fill="hold" grpId="0" nodeType="clickEffect">
                                  <p:stCondLst>
                                    <p:cond delay="0"/>
                                  </p:stCondLst>
                                  <p:childTnLst>
                                    <p:set>
                                      <p:cBhvr>
                                        <p:cTn id="30" dur="1" fill="hold">
                                          <p:stCondLst>
                                            <p:cond delay="0"/>
                                          </p:stCondLst>
                                        </p:cTn>
                                        <p:tgtEl>
                                          <p:spTgt spid="236547">
                                            <p:txEl>
                                              <p:pRg st="4" end="4"/>
                                            </p:txEl>
                                          </p:spTgt>
                                        </p:tgtEl>
                                        <p:attrNameLst>
                                          <p:attrName>style.visibility</p:attrName>
                                        </p:attrNameLst>
                                      </p:cBhvr>
                                      <p:to>
                                        <p:strVal val="visible"/>
                                      </p:to>
                                    </p:set>
                                    <p:anim calcmode="lin" valueType="num">
                                      <p:cBhvr>
                                        <p:cTn id="31" dur="500" fill="hold"/>
                                        <p:tgtEl>
                                          <p:spTgt spid="236547">
                                            <p:txEl>
                                              <p:pRg st="4" end="4"/>
                                            </p:txEl>
                                          </p:spTgt>
                                        </p:tgtEl>
                                        <p:attrNameLst>
                                          <p:attrName>ppt_x</p:attrName>
                                        </p:attrNameLst>
                                      </p:cBhvr>
                                      <p:tavLst>
                                        <p:tav tm="0">
                                          <p:val>
                                            <p:strVal val="#ppt_x"/>
                                          </p:val>
                                        </p:tav>
                                        <p:tav tm="100000">
                                          <p:val>
                                            <p:strVal val="#ppt_x"/>
                                          </p:val>
                                        </p:tav>
                                      </p:tavLst>
                                    </p:anim>
                                    <p:anim calcmode="lin" valueType="num">
                                      <p:cBhvr>
                                        <p:cTn id="32" dur="500" fill="hold"/>
                                        <p:tgtEl>
                                          <p:spTgt spid="236547">
                                            <p:txEl>
                                              <p:pRg st="4" end="4"/>
                                            </p:txEl>
                                          </p:spTgt>
                                        </p:tgtEl>
                                        <p:attrNameLst>
                                          <p:attrName>ppt_y</p:attrName>
                                        </p:attrNameLst>
                                      </p:cBhvr>
                                      <p:tavLst>
                                        <p:tav tm="0">
                                          <p:val>
                                            <p:strVal val="#ppt_y-#ppt_h/2"/>
                                          </p:val>
                                        </p:tav>
                                        <p:tav tm="100000">
                                          <p:val>
                                            <p:strVal val="#ppt_y"/>
                                          </p:val>
                                        </p:tav>
                                      </p:tavLst>
                                    </p:anim>
                                    <p:anim calcmode="lin" valueType="num">
                                      <p:cBhvr>
                                        <p:cTn id="33" dur="500" fill="hold"/>
                                        <p:tgtEl>
                                          <p:spTgt spid="236547">
                                            <p:txEl>
                                              <p:pRg st="4" end="4"/>
                                            </p:txEl>
                                          </p:spTgt>
                                        </p:tgtEl>
                                        <p:attrNameLst>
                                          <p:attrName>ppt_w</p:attrName>
                                        </p:attrNameLst>
                                      </p:cBhvr>
                                      <p:tavLst>
                                        <p:tav tm="0">
                                          <p:val>
                                            <p:strVal val="#ppt_w"/>
                                          </p:val>
                                        </p:tav>
                                        <p:tav tm="100000">
                                          <p:val>
                                            <p:strVal val="#ppt_w"/>
                                          </p:val>
                                        </p:tav>
                                      </p:tavLst>
                                    </p:anim>
                                    <p:anim calcmode="lin" valueType="num">
                                      <p:cBhvr>
                                        <p:cTn id="34" dur="500" fill="hold"/>
                                        <p:tgtEl>
                                          <p:spTgt spid="23654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1" fill="hold" grpId="0" nodeType="clickEffect">
                                  <p:stCondLst>
                                    <p:cond delay="0"/>
                                  </p:stCondLst>
                                  <p:childTnLst>
                                    <p:set>
                                      <p:cBhvr>
                                        <p:cTn id="38" dur="1" fill="hold">
                                          <p:stCondLst>
                                            <p:cond delay="0"/>
                                          </p:stCondLst>
                                        </p:cTn>
                                        <p:tgtEl>
                                          <p:spTgt spid="236547">
                                            <p:txEl>
                                              <p:pRg st="5" end="5"/>
                                            </p:txEl>
                                          </p:spTgt>
                                        </p:tgtEl>
                                        <p:attrNameLst>
                                          <p:attrName>style.visibility</p:attrName>
                                        </p:attrNameLst>
                                      </p:cBhvr>
                                      <p:to>
                                        <p:strVal val="visible"/>
                                      </p:to>
                                    </p:set>
                                    <p:anim calcmode="lin" valueType="num">
                                      <p:cBhvr>
                                        <p:cTn id="39" dur="500" fill="hold"/>
                                        <p:tgtEl>
                                          <p:spTgt spid="236547">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236547">
                                            <p:txEl>
                                              <p:pRg st="5" end="5"/>
                                            </p:txEl>
                                          </p:spTgt>
                                        </p:tgtEl>
                                        <p:attrNameLst>
                                          <p:attrName>ppt_y</p:attrName>
                                        </p:attrNameLst>
                                      </p:cBhvr>
                                      <p:tavLst>
                                        <p:tav tm="0">
                                          <p:val>
                                            <p:strVal val="#ppt_y-#ppt_h/2"/>
                                          </p:val>
                                        </p:tav>
                                        <p:tav tm="100000">
                                          <p:val>
                                            <p:strVal val="#ppt_y"/>
                                          </p:val>
                                        </p:tav>
                                      </p:tavLst>
                                    </p:anim>
                                    <p:anim calcmode="lin" valueType="num">
                                      <p:cBhvr>
                                        <p:cTn id="41" dur="500" fill="hold"/>
                                        <p:tgtEl>
                                          <p:spTgt spid="236547">
                                            <p:txEl>
                                              <p:pRg st="5" end="5"/>
                                            </p:txEl>
                                          </p:spTgt>
                                        </p:tgtEl>
                                        <p:attrNameLst>
                                          <p:attrName>ppt_w</p:attrName>
                                        </p:attrNameLst>
                                      </p:cBhvr>
                                      <p:tavLst>
                                        <p:tav tm="0">
                                          <p:val>
                                            <p:strVal val="#ppt_w"/>
                                          </p:val>
                                        </p:tav>
                                        <p:tav tm="100000">
                                          <p:val>
                                            <p:strVal val="#ppt_w"/>
                                          </p:val>
                                        </p:tav>
                                      </p:tavLst>
                                    </p:anim>
                                    <p:anim calcmode="lin" valueType="num">
                                      <p:cBhvr>
                                        <p:cTn id="42" dur="500" fill="hold"/>
                                        <p:tgtEl>
                                          <p:spTgt spid="236547">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1" fill="hold" grpId="0" nodeType="clickEffect">
                                  <p:stCondLst>
                                    <p:cond delay="0"/>
                                  </p:stCondLst>
                                  <p:childTnLst>
                                    <p:set>
                                      <p:cBhvr>
                                        <p:cTn id="46" dur="1" fill="hold">
                                          <p:stCondLst>
                                            <p:cond delay="0"/>
                                          </p:stCondLst>
                                        </p:cTn>
                                        <p:tgtEl>
                                          <p:spTgt spid="236547">
                                            <p:txEl>
                                              <p:pRg st="6" end="6"/>
                                            </p:txEl>
                                          </p:spTgt>
                                        </p:tgtEl>
                                        <p:attrNameLst>
                                          <p:attrName>style.visibility</p:attrName>
                                        </p:attrNameLst>
                                      </p:cBhvr>
                                      <p:to>
                                        <p:strVal val="visible"/>
                                      </p:to>
                                    </p:set>
                                    <p:anim calcmode="lin" valueType="num">
                                      <p:cBhvr>
                                        <p:cTn id="47" dur="500" fill="hold"/>
                                        <p:tgtEl>
                                          <p:spTgt spid="236547">
                                            <p:txEl>
                                              <p:pRg st="6" end="6"/>
                                            </p:txEl>
                                          </p:spTgt>
                                        </p:tgtEl>
                                        <p:attrNameLst>
                                          <p:attrName>ppt_x</p:attrName>
                                        </p:attrNameLst>
                                      </p:cBhvr>
                                      <p:tavLst>
                                        <p:tav tm="0">
                                          <p:val>
                                            <p:strVal val="#ppt_x"/>
                                          </p:val>
                                        </p:tav>
                                        <p:tav tm="100000">
                                          <p:val>
                                            <p:strVal val="#ppt_x"/>
                                          </p:val>
                                        </p:tav>
                                      </p:tavLst>
                                    </p:anim>
                                    <p:anim calcmode="lin" valueType="num">
                                      <p:cBhvr>
                                        <p:cTn id="48" dur="500" fill="hold"/>
                                        <p:tgtEl>
                                          <p:spTgt spid="236547">
                                            <p:txEl>
                                              <p:pRg st="6" end="6"/>
                                            </p:txEl>
                                          </p:spTgt>
                                        </p:tgtEl>
                                        <p:attrNameLst>
                                          <p:attrName>ppt_y</p:attrName>
                                        </p:attrNameLst>
                                      </p:cBhvr>
                                      <p:tavLst>
                                        <p:tav tm="0">
                                          <p:val>
                                            <p:strVal val="#ppt_y-#ppt_h/2"/>
                                          </p:val>
                                        </p:tav>
                                        <p:tav tm="100000">
                                          <p:val>
                                            <p:strVal val="#ppt_y"/>
                                          </p:val>
                                        </p:tav>
                                      </p:tavLst>
                                    </p:anim>
                                    <p:anim calcmode="lin" valueType="num">
                                      <p:cBhvr>
                                        <p:cTn id="49" dur="500" fill="hold"/>
                                        <p:tgtEl>
                                          <p:spTgt spid="236547">
                                            <p:txEl>
                                              <p:pRg st="6" end="6"/>
                                            </p:txEl>
                                          </p:spTgt>
                                        </p:tgtEl>
                                        <p:attrNameLst>
                                          <p:attrName>ppt_w</p:attrName>
                                        </p:attrNameLst>
                                      </p:cBhvr>
                                      <p:tavLst>
                                        <p:tav tm="0">
                                          <p:val>
                                            <p:strVal val="#ppt_w"/>
                                          </p:val>
                                        </p:tav>
                                        <p:tav tm="100000">
                                          <p:val>
                                            <p:strVal val="#ppt_w"/>
                                          </p:val>
                                        </p:tav>
                                      </p:tavLst>
                                    </p:anim>
                                    <p:anim calcmode="lin" valueType="num">
                                      <p:cBhvr>
                                        <p:cTn id="50" dur="500" fill="hold"/>
                                        <p:tgtEl>
                                          <p:spTgt spid="236547">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1" fill="hold" grpId="0" nodeType="clickEffect">
                                  <p:stCondLst>
                                    <p:cond delay="0"/>
                                  </p:stCondLst>
                                  <p:childTnLst>
                                    <p:set>
                                      <p:cBhvr>
                                        <p:cTn id="54" dur="1" fill="hold">
                                          <p:stCondLst>
                                            <p:cond delay="0"/>
                                          </p:stCondLst>
                                        </p:cTn>
                                        <p:tgtEl>
                                          <p:spTgt spid="236547">
                                            <p:txEl>
                                              <p:pRg st="7" end="7"/>
                                            </p:txEl>
                                          </p:spTgt>
                                        </p:tgtEl>
                                        <p:attrNameLst>
                                          <p:attrName>style.visibility</p:attrName>
                                        </p:attrNameLst>
                                      </p:cBhvr>
                                      <p:to>
                                        <p:strVal val="visible"/>
                                      </p:to>
                                    </p:set>
                                    <p:anim calcmode="lin" valueType="num">
                                      <p:cBhvr>
                                        <p:cTn id="55" dur="500" fill="hold"/>
                                        <p:tgtEl>
                                          <p:spTgt spid="236547">
                                            <p:txEl>
                                              <p:pRg st="7" end="7"/>
                                            </p:txEl>
                                          </p:spTgt>
                                        </p:tgtEl>
                                        <p:attrNameLst>
                                          <p:attrName>ppt_x</p:attrName>
                                        </p:attrNameLst>
                                      </p:cBhvr>
                                      <p:tavLst>
                                        <p:tav tm="0">
                                          <p:val>
                                            <p:strVal val="#ppt_x"/>
                                          </p:val>
                                        </p:tav>
                                        <p:tav tm="100000">
                                          <p:val>
                                            <p:strVal val="#ppt_x"/>
                                          </p:val>
                                        </p:tav>
                                      </p:tavLst>
                                    </p:anim>
                                    <p:anim calcmode="lin" valueType="num">
                                      <p:cBhvr>
                                        <p:cTn id="56" dur="500" fill="hold"/>
                                        <p:tgtEl>
                                          <p:spTgt spid="236547">
                                            <p:txEl>
                                              <p:pRg st="7" end="7"/>
                                            </p:txEl>
                                          </p:spTgt>
                                        </p:tgtEl>
                                        <p:attrNameLst>
                                          <p:attrName>ppt_y</p:attrName>
                                        </p:attrNameLst>
                                      </p:cBhvr>
                                      <p:tavLst>
                                        <p:tav tm="0">
                                          <p:val>
                                            <p:strVal val="#ppt_y-#ppt_h/2"/>
                                          </p:val>
                                        </p:tav>
                                        <p:tav tm="100000">
                                          <p:val>
                                            <p:strVal val="#ppt_y"/>
                                          </p:val>
                                        </p:tav>
                                      </p:tavLst>
                                    </p:anim>
                                    <p:anim calcmode="lin" valueType="num">
                                      <p:cBhvr>
                                        <p:cTn id="57" dur="500" fill="hold"/>
                                        <p:tgtEl>
                                          <p:spTgt spid="236547">
                                            <p:txEl>
                                              <p:pRg st="7" end="7"/>
                                            </p:txEl>
                                          </p:spTgt>
                                        </p:tgtEl>
                                        <p:attrNameLst>
                                          <p:attrName>ppt_w</p:attrName>
                                        </p:attrNameLst>
                                      </p:cBhvr>
                                      <p:tavLst>
                                        <p:tav tm="0">
                                          <p:val>
                                            <p:strVal val="#ppt_w"/>
                                          </p:val>
                                        </p:tav>
                                        <p:tav tm="100000">
                                          <p:val>
                                            <p:strVal val="#ppt_w"/>
                                          </p:val>
                                        </p:tav>
                                      </p:tavLst>
                                    </p:anim>
                                    <p:anim calcmode="lin" valueType="num">
                                      <p:cBhvr>
                                        <p:cTn id="58" dur="500" fill="hold"/>
                                        <p:tgtEl>
                                          <p:spTgt spid="236547">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defRPr/>
            </a:pPr>
            <a:r>
              <a:rPr lang="en-GB">
                <a:effectLst>
                  <a:outerShdw blurRad="38100" dist="38100" dir="2700000" algn="tl">
                    <a:srgbClr val="DDDDDD"/>
                  </a:outerShdw>
                </a:effectLst>
                <a:latin typeface="Arial Narrow" charset="0"/>
                <a:cs typeface="+mj-cs"/>
              </a:rPr>
              <a:t>Globalization of trade</a:t>
            </a:r>
          </a:p>
        </p:txBody>
      </p:sp>
      <p:sp>
        <p:nvSpPr>
          <p:cNvPr id="149507" name="Rectangle 3"/>
          <p:cNvSpPr>
            <a:spLocks noGrp="1" noChangeArrowheads="1"/>
          </p:cNvSpPr>
          <p:nvPr>
            <p:ph idx="1"/>
          </p:nvPr>
        </p:nvSpPr>
        <p:spPr>
          <a:xfrm>
            <a:off x="467544" y="1928812"/>
            <a:ext cx="8229600" cy="3588420"/>
          </a:xfrm>
        </p:spPr>
        <p:txBody>
          <a:bodyPr/>
          <a:lstStyle/>
          <a:p>
            <a:pPr eaLnBrk="1" hangingPunct="1">
              <a:defRPr/>
            </a:pPr>
            <a:r>
              <a:rPr lang="en-GB" dirty="0" smtClean="0">
                <a:latin typeface="Arial Unicode MS" charset="0"/>
              </a:rPr>
              <a:t>The ways and means</a:t>
            </a:r>
            <a:r>
              <a:rPr lang="en-GB" dirty="0" smtClean="0">
                <a:latin typeface="Arial Unicode MS" charset="0"/>
                <a:cs typeface="+mn-cs"/>
              </a:rPr>
              <a:t> </a:t>
            </a:r>
            <a:r>
              <a:rPr lang="en-GB" dirty="0">
                <a:latin typeface="Arial Unicode MS" charset="0"/>
                <a:cs typeface="+mn-cs"/>
              </a:rPr>
              <a:t>of </a:t>
            </a:r>
            <a:r>
              <a:rPr lang="en-GB" dirty="0" smtClean="0">
                <a:latin typeface="Arial Unicode MS" charset="0"/>
                <a:cs typeface="+mn-cs"/>
              </a:rPr>
              <a:t>Globalization?</a:t>
            </a:r>
            <a:endParaRPr lang="en-GB" dirty="0">
              <a:latin typeface="Arial Unicode MS" charset="0"/>
              <a:cs typeface="+mn-cs"/>
            </a:endParaRPr>
          </a:p>
          <a:p>
            <a:pPr eaLnBrk="1" hangingPunct="1">
              <a:defRPr/>
            </a:pPr>
            <a:r>
              <a:rPr lang="en-GB" dirty="0">
                <a:latin typeface="Arial Unicode MS" charset="0"/>
                <a:cs typeface="+mn-cs"/>
              </a:rPr>
              <a:t>Trade liberalization</a:t>
            </a:r>
          </a:p>
          <a:p>
            <a:pPr eaLnBrk="1" hangingPunct="1">
              <a:defRPr/>
            </a:pPr>
            <a:r>
              <a:rPr lang="en-GB" dirty="0">
                <a:latin typeface="Arial Unicode MS" charset="0"/>
                <a:cs typeface="+mn-cs"/>
              </a:rPr>
              <a:t>Telematics </a:t>
            </a:r>
          </a:p>
          <a:p>
            <a:pPr eaLnBrk="1" hangingPunct="1">
              <a:defRPr/>
            </a:pPr>
            <a:r>
              <a:rPr lang="en-GB" dirty="0">
                <a:latin typeface="Arial Unicode MS" charset="0"/>
                <a:cs typeface="+mn-cs"/>
              </a:rPr>
              <a:t>Standardization</a:t>
            </a:r>
          </a:p>
          <a:p>
            <a:pPr eaLnBrk="1" hangingPunct="1">
              <a:defRPr/>
            </a:pPr>
            <a:r>
              <a:rPr lang="en-GB" dirty="0">
                <a:latin typeface="Arial Unicode MS" charset="0"/>
                <a:cs typeface="+mn-cs"/>
              </a:rPr>
              <a:t>Transport and Logistics </a:t>
            </a:r>
          </a:p>
        </p:txBody>
      </p:sp>
      <p:sp>
        <p:nvSpPr>
          <p:cNvPr id="149529" name="Rectangle 25"/>
          <p:cNvSpPr>
            <a:spLocks noChangeArrowheads="1"/>
          </p:cNvSpPr>
          <p:nvPr/>
        </p:nvSpPr>
        <p:spPr bwMode="auto">
          <a:xfrm>
            <a:off x="103188" y="4360863"/>
            <a:ext cx="7237412" cy="61277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26"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t="46014" b="24167"/>
          <a:stretch>
            <a:fillRect/>
          </a:stretch>
        </p:blipFill>
        <p:spPr bwMode="auto">
          <a:xfrm>
            <a:off x="5537200" y="3497263"/>
            <a:ext cx="3606800" cy="1481137"/>
          </a:xfrm>
          <a:prstGeom prst="rect">
            <a:avLst/>
          </a:prstGeom>
          <a:noFill/>
          <a:ln w="28575">
            <a:solidFill>
              <a:srgbClr val="33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30725" name="Group 4"/>
          <p:cNvGrpSpPr>
            <a:grpSpLocks/>
          </p:cNvGrpSpPr>
          <p:nvPr/>
        </p:nvGrpSpPr>
        <p:grpSpPr bwMode="auto">
          <a:xfrm>
            <a:off x="827088" y="763588"/>
            <a:ext cx="838200" cy="836612"/>
            <a:chOff x="3815" y="1712"/>
            <a:chExt cx="726" cy="725"/>
          </a:xfrm>
        </p:grpSpPr>
        <p:sp>
          <p:nvSpPr>
            <p:cNvPr id="30726" name="Freeform 5"/>
            <p:cNvSpPr>
              <a:spLocks/>
            </p:cNvSpPr>
            <p:nvPr/>
          </p:nvSpPr>
          <p:spPr bwMode="auto">
            <a:xfrm>
              <a:off x="3815" y="1712"/>
              <a:ext cx="726" cy="725"/>
            </a:xfrm>
            <a:custGeom>
              <a:avLst/>
              <a:gdLst>
                <a:gd name="T0" fmla="*/ 13 w 1450"/>
                <a:gd name="T1" fmla="*/ 23 h 1450"/>
                <a:gd name="T2" fmla="*/ 15 w 1450"/>
                <a:gd name="T3" fmla="*/ 23 h 1450"/>
                <a:gd name="T4" fmla="*/ 17 w 1450"/>
                <a:gd name="T5" fmla="*/ 22 h 1450"/>
                <a:gd name="T6" fmla="*/ 19 w 1450"/>
                <a:gd name="T7" fmla="*/ 21 h 1450"/>
                <a:gd name="T8" fmla="*/ 21 w 1450"/>
                <a:gd name="T9" fmla="*/ 19 h 1450"/>
                <a:gd name="T10" fmla="*/ 22 w 1450"/>
                <a:gd name="T11" fmla="*/ 17 h 1450"/>
                <a:gd name="T12" fmla="*/ 23 w 1450"/>
                <a:gd name="T13" fmla="*/ 15 h 1450"/>
                <a:gd name="T14" fmla="*/ 23 w 1450"/>
                <a:gd name="T15" fmla="*/ 13 h 1450"/>
                <a:gd name="T16" fmla="*/ 23 w 1450"/>
                <a:gd name="T17" fmla="*/ 11 h 1450"/>
                <a:gd name="T18" fmla="*/ 23 w 1450"/>
                <a:gd name="T19" fmla="*/ 8 h 1450"/>
                <a:gd name="T20" fmla="*/ 22 w 1450"/>
                <a:gd name="T21" fmla="*/ 6 h 1450"/>
                <a:gd name="T22" fmla="*/ 21 w 1450"/>
                <a:gd name="T23" fmla="*/ 5 h 1450"/>
                <a:gd name="T24" fmla="*/ 19 w 1450"/>
                <a:gd name="T25" fmla="*/ 3 h 1450"/>
                <a:gd name="T26" fmla="*/ 17 w 1450"/>
                <a:gd name="T27" fmla="*/ 2 h 1450"/>
                <a:gd name="T28" fmla="*/ 15 w 1450"/>
                <a:gd name="T29" fmla="*/ 1 h 1450"/>
                <a:gd name="T30" fmla="*/ 13 w 1450"/>
                <a:gd name="T31" fmla="*/ 1 h 1450"/>
                <a:gd name="T32" fmla="*/ 11 w 1450"/>
                <a:gd name="T33" fmla="*/ 1 h 1450"/>
                <a:gd name="T34" fmla="*/ 8 w 1450"/>
                <a:gd name="T35" fmla="*/ 1 h 1450"/>
                <a:gd name="T36" fmla="*/ 6 w 1450"/>
                <a:gd name="T37" fmla="*/ 2 h 1450"/>
                <a:gd name="T38" fmla="*/ 5 w 1450"/>
                <a:gd name="T39" fmla="*/ 3 h 1450"/>
                <a:gd name="T40" fmla="*/ 3 w 1450"/>
                <a:gd name="T41" fmla="*/ 5 h 1450"/>
                <a:gd name="T42" fmla="*/ 2 w 1450"/>
                <a:gd name="T43" fmla="*/ 6 h 1450"/>
                <a:gd name="T44" fmla="*/ 1 w 1450"/>
                <a:gd name="T45" fmla="*/ 8 h 1450"/>
                <a:gd name="T46" fmla="*/ 1 w 1450"/>
                <a:gd name="T47" fmla="*/ 11 h 1450"/>
                <a:gd name="T48" fmla="*/ 1 w 1450"/>
                <a:gd name="T49" fmla="*/ 13 h 1450"/>
                <a:gd name="T50" fmla="*/ 1 w 1450"/>
                <a:gd name="T51" fmla="*/ 15 h 1450"/>
                <a:gd name="T52" fmla="*/ 2 w 1450"/>
                <a:gd name="T53" fmla="*/ 17 h 1450"/>
                <a:gd name="T54" fmla="*/ 3 w 1450"/>
                <a:gd name="T55" fmla="*/ 19 h 1450"/>
                <a:gd name="T56" fmla="*/ 5 w 1450"/>
                <a:gd name="T57" fmla="*/ 21 h 1450"/>
                <a:gd name="T58" fmla="*/ 6 w 1450"/>
                <a:gd name="T59" fmla="*/ 22 h 1450"/>
                <a:gd name="T60" fmla="*/ 8 w 1450"/>
                <a:gd name="T61" fmla="*/ 23 h 1450"/>
                <a:gd name="T62" fmla="*/ 11 w 1450"/>
                <a:gd name="T63" fmla="*/ 23 h 14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50" h="1450">
                  <a:moveTo>
                    <a:pt x="726" y="1450"/>
                  </a:moveTo>
                  <a:lnTo>
                    <a:pt x="800" y="1446"/>
                  </a:lnTo>
                  <a:lnTo>
                    <a:pt x="872" y="1436"/>
                  </a:lnTo>
                  <a:lnTo>
                    <a:pt x="942" y="1418"/>
                  </a:lnTo>
                  <a:lnTo>
                    <a:pt x="1008" y="1394"/>
                  </a:lnTo>
                  <a:lnTo>
                    <a:pt x="1071" y="1362"/>
                  </a:lnTo>
                  <a:lnTo>
                    <a:pt x="1132" y="1327"/>
                  </a:lnTo>
                  <a:lnTo>
                    <a:pt x="1187" y="1285"/>
                  </a:lnTo>
                  <a:lnTo>
                    <a:pt x="1238" y="1237"/>
                  </a:lnTo>
                  <a:lnTo>
                    <a:pt x="1284" y="1186"/>
                  </a:lnTo>
                  <a:lnTo>
                    <a:pt x="1326" y="1131"/>
                  </a:lnTo>
                  <a:lnTo>
                    <a:pt x="1363" y="1071"/>
                  </a:lnTo>
                  <a:lnTo>
                    <a:pt x="1394" y="1007"/>
                  </a:lnTo>
                  <a:lnTo>
                    <a:pt x="1417" y="941"/>
                  </a:lnTo>
                  <a:lnTo>
                    <a:pt x="1436" y="871"/>
                  </a:lnTo>
                  <a:lnTo>
                    <a:pt x="1446" y="799"/>
                  </a:lnTo>
                  <a:lnTo>
                    <a:pt x="1450" y="725"/>
                  </a:lnTo>
                  <a:lnTo>
                    <a:pt x="1446" y="651"/>
                  </a:lnTo>
                  <a:lnTo>
                    <a:pt x="1436" y="579"/>
                  </a:lnTo>
                  <a:lnTo>
                    <a:pt x="1417" y="509"/>
                  </a:lnTo>
                  <a:lnTo>
                    <a:pt x="1394" y="443"/>
                  </a:lnTo>
                  <a:lnTo>
                    <a:pt x="1363" y="379"/>
                  </a:lnTo>
                  <a:lnTo>
                    <a:pt x="1326" y="320"/>
                  </a:lnTo>
                  <a:lnTo>
                    <a:pt x="1284" y="264"/>
                  </a:lnTo>
                  <a:lnTo>
                    <a:pt x="1238" y="212"/>
                  </a:lnTo>
                  <a:lnTo>
                    <a:pt x="1187" y="166"/>
                  </a:lnTo>
                  <a:lnTo>
                    <a:pt x="1132" y="124"/>
                  </a:lnTo>
                  <a:lnTo>
                    <a:pt x="1071" y="88"/>
                  </a:lnTo>
                  <a:lnTo>
                    <a:pt x="1008" y="56"/>
                  </a:lnTo>
                  <a:lnTo>
                    <a:pt x="942" y="33"/>
                  </a:lnTo>
                  <a:lnTo>
                    <a:pt x="872" y="14"/>
                  </a:lnTo>
                  <a:lnTo>
                    <a:pt x="800" y="4"/>
                  </a:lnTo>
                  <a:lnTo>
                    <a:pt x="726" y="0"/>
                  </a:lnTo>
                  <a:lnTo>
                    <a:pt x="653" y="4"/>
                  </a:lnTo>
                  <a:lnTo>
                    <a:pt x="580" y="14"/>
                  </a:lnTo>
                  <a:lnTo>
                    <a:pt x="510" y="33"/>
                  </a:lnTo>
                  <a:lnTo>
                    <a:pt x="443" y="56"/>
                  </a:lnTo>
                  <a:lnTo>
                    <a:pt x="380" y="88"/>
                  </a:lnTo>
                  <a:lnTo>
                    <a:pt x="319" y="124"/>
                  </a:lnTo>
                  <a:lnTo>
                    <a:pt x="264" y="166"/>
                  </a:lnTo>
                  <a:lnTo>
                    <a:pt x="213" y="212"/>
                  </a:lnTo>
                  <a:lnTo>
                    <a:pt x="165" y="264"/>
                  </a:lnTo>
                  <a:lnTo>
                    <a:pt x="123" y="320"/>
                  </a:lnTo>
                  <a:lnTo>
                    <a:pt x="88" y="379"/>
                  </a:lnTo>
                  <a:lnTo>
                    <a:pt x="56" y="443"/>
                  </a:lnTo>
                  <a:lnTo>
                    <a:pt x="33" y="509"/>
                  </a:lnTo>
                  <a:lnTo>
                    <a:pt x="14" y="579"/>
                  </a:lnTo>
                  <a:lnTo>
                    <a:pt x="4" y="651"/>
                  </a:lnTo>
                  <a:lnTo>
                    <a:pt x="0" y="725"/>
                  </a:lnTo>
                  <a:lnTo>
                    <a:pt x="4" y="799"/>
                  </a:lnTo>
                  <a:lnTo>
                    <a:pt x="14" y="871"/>
                  </a:lnTo>
                  <a:lnTo>
                    <a:pt x="33" y="941"/>
                  </a:lnTo>
                  <a:lnTo>
                    <a:pt x="56" y="1007"/>
                  </a:lnTo>
                  <a:lnTo>
                    <a:pt x="88" y="1071"/>
                  </a:lnTo>
                  <a:lnTo>
                    <a:pt x="123" y="1131"/>
                  </a:lnTo>
                  <a:lnTo>
                    <a:pt x="165" y="1186"/>
                  </a:lnTo>
                  <a:lnTo>
                    <a:pt x="213" y="1237"/>
                  </a:lnTo>
                  <a:lnTo>
                    <a:pt x="264" y="1285"/>
                  </a:lnTo>
                  <a:lnTo>
                    <a:pt x="319" y="1327"/>
                  </a:lnTo>
                  <a:lnTo>
                    <a:pt x="380" y="1362"/>
                  </a:lnTo>
                  <a:lnTo>
                    <a:pt x="443" y="1394"/>
                  </a:lnTo>
                  <a:lnTo>
                    <a:pt x="510" y="1418"/>
                  </a:lnTo>
                  <a:lnTo>
                    <a:pt x="580" y="1436"/>
                  </a:lnTo>
                  <a:lnTo>
                    <a:pt x="653" y="1446"/>
                  </a:lnTo>
                  <a:lnTo>
                    <a:pt x="726" y="14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27" name="Freeform 6"/>
            <p:cNvSpPr>
              <a:spLocks/>
            </p:cNvSpPr>
            <p:nvPr/>
          </p:nvSpPr>
          <p:spPr bwMode="auto">
            <a:xfrm>
              <a:off x="3952" y="1728"/>
              <a:ext cx="542" cy="695"/>
            </a:xfrm>
            <a:custGeom>
              <a:avLst/>
              <a:gdLst>
                <a:gd name="T0" fmla="*/ 0 w 1085"/>
                <a:gd name="T1" fmla="*/ 12 h 1388"/>
                <a:gd name="T2" fmla="*/ 0 w 1085"/>
                <a:gd name="T3" fmla="*/ 13 h 1388"/>
                <a:gd name="T4" fmla="*/ 0 w 1085"/>
                <a:gd name="T5" fmla="*/ 14 h 1388"/>
                <a:gd name="T6" fmla="*/ 2 w 1085"/>
                <a:gd name="T7" fmla="*/ 15 h 1388"/>
                <a:gd name="T8" fmla="*/ 2 w 1085"/>
                <a:gd name="T9" fmla="*/ 16 h 1388"/>
                <a:gd name="T10" fmla="*/ 3 w 1085"/>
                <a:gd name="T11" fmla="*/ 15 h 1388"/>
                <a:gd name="T12" fmla="*/ 7 w 1085"/>
                <a:gd name="T13" fmla="*/ 16 h 1388"/>
                <a:gd name="T14" fmla="*/ 7 w 1085"/>
                <a:gd name="T15" fmla="*/ 17 h 1388"/>
                <a:gd name="T16" fmla="*/ 8 w 1085"/>
                <a:gd name="T17" fmla="*/ 17 h 1388"/>
                <a:gd name="T18" fmla="*/ 9 w 1085"/>
                <a:gd name="T19" fmla="*/ 18 h 1388"/>
                <a:gd name="T20" fmla="*/ 9 w 1085"/>
                <a:gd name="T21" fmla="*/ 19 h 1388"/>
                <a:gd name="T22" fmla="*/ 9 w 1085"/>
                <a:gd name="T23" fmla="*/ 20 h 1388"/>
                <a:gd name="T24" fmla="*/ 8 w 1085"/>
                <a:gd name="T25" fmla="*/ 22 h 1388"/>
                <a:gd name="T26" fmla="*/ 7 w 1085"/>
                <a:gd name="T27" fmla="*/ 21 h 1388"/>
                <a:gd name="T28" fmla="*/ 7 w 1085"/>
                <a:gd name="T29" fmla="*/ 22 h 1388"/>
                <a:gd name="T30" fmla="*/ 10 w 1085"/>
                <a:gd name="T31" fmla="*/ 22 h 1388"/>
                <a:gd name="T32" fmla="*/ 14 w 1085"/>
                <a:gd name="T33" fmla="*/ 19 h 1388"/>
                <a:gd name="T34" fmla="*/ 16 w 1085"/>
                <a:gd name="T35" fmla="*/ 16 h 1388"/>
                <a:gd name="T36" fmla="*/ 16 w 1085"/>
                <a:gd name="T37" fmla="*/ 15 h 1388"/>
                <a:gd name="T38" fmla="*/ 15 w 1085"/>
                <a:gd name="T39" fmla="*/ 15 h 1388"/>
                <a:gd name="T40" fmla="*/ 13 w 1085"/>
                <a:gd name="T41" fmla="*/ 15 h 1388"/>
                <a:gd name="T42" fmla="*/ 12 w 1085"/>
                <a:gd name="T43" fmla="*/ 15 h 1388"/>
                <a:gd name="T44" fmla="*/ 11 w 1085"/>
                <a:gd name="T45" fmla="*/ 14 h 1388"/>
                <a:gd name="T46" fmla="*/ 10 w 1085"/>
                <a:gd name="T47" fmla="*/ 12 h 1388"/>
                <a:gd name="T48" fmla="*/ 11 w 1085"/>
                <a:gd name="T49" fmla="*/ 10 h 1388"/>
                <a:gd name="T50" fmla="*/ 12 w 1085"/>
                <a:gd name="T51" fmla="*/ 9 h 1388"/>
                <a:gd name="T52" fmla="*/ 14 w 1085"/>
                <a:gd name="T53" fmla="*/ 8 h 1388"/>
                <a:gd name="T54" fmla="*/ 15 w 1085"/>
                <a:gd name="T55" fmla="*/ 7 h 1388"/>
                <a:gd name="T56" fmla="*/ 14 w 1085"/>
                <a:gd name="T57" fmla="*/ 6 h 1388"/>
                <a:gd name="T58" fmla="*/ 14 w 1085"/>
                <a:gd name="T59" fmla="*/ 5 h 1388"/>
                <a:gd name="T60" fmla="*/ 13 w 1085"/>
                <a:gd name="T61" fmla="*/ 6 h 1388"/>
                <a:gd name="T62" fmla="*/ 12 w 1085"/>
                <a:gd name="T63" fmla="*/ 7 h 1388"/>
                <a:gd name="T64" fmla="*/ 11 w 1085"/>
                <a:gd name="T65" fmla="*/ 9 h 1388"/>
                <a:gd name="T66" fmla="*/ 10 w 1085"/>
                <a:gd name="T67" fmla="*/ 9 h 1388"/>
                <a:gd name="T68" fmla="*/ 10 w 1085"/>
                <a:gd name="T69" fmla="*/ 7 h 1388"/>
                <a:gd name="T70" fmla="*/ 10 w 1085"/>
                <a:gd name="T71" fmla="*/ 6 h 1388"/>
                <a:gd name="T72" fmla="*/ 10 w 1085"/>
                <a:gd name="T73" fmla="*/ 4 h 1388"/>
                <a:gd name="T74" fmla="*/ 10 w 1085"/>
                <a:gd name="T75" fmla="*/ 4 h 1388"/>
                <a:gd name="T76" fmla="*/ 9 w 1085"/>
                <a:gd name="T77" fmla="*/ 4 h 1388"/>
                <a:gd name="T78" fmla="*/ 8 w 1085"/>
                <a:gd name="T79" fmla="*/ 2 h 1388"/>
                <a:gd name="T80" fmla="*/ 9 w 1085"/>
                <a:gd name="T81" fmla="*/ 2 h 1388"/>
                <a:gd name="T82" fmla="*/ 10 w 1085"/>
                <a:gd name="T83" fmla="*/ 2 h 1388"/>
                <a:gd name="T84" fmla="*/ 9 w 1085"/>
                <a:gd name="T85" fmla="*/ 1 h 1388"/>
                <a:gd name="T86" fmla="*/ 7 w 1085"/>
                <a:gd name="T87" fmla="*/ 1 h 1388"/>
                <a:gd name="T88" fmla="*/ 3 w 1085"/>
                <a:gd name="T89" fmla="*/ 1 h 1388"/>
                <a:gd name="T90" fmla="*/ 0 w 1085"/>
                <a:gd name="T91" fmla="*/ 3 h 1388"/>
                <a:gd name="T92" fmla="*/ 0 w 1085"/>
                <a:gd name="T93" fmla="*/ 4 h 1388"/>
                <a:gd name="T94" fmla="*/ 1 w 1085"/>
                <a:gd name="T95" fmla="*/ 5 h 1388"/>
                <a:gd name="T96" fmla="*/ 2 w 1085"/>
                <a:gd name="T97" fmla="*/ 6 h 1388"/>
                <a:gd name="T98" fmla="*/ 2 w 1085"/>
                <a:gd name="T99" fmla="*/ 8 h 1388"/>
                <a:gd name="T100" fmla="*/ 3 w 1085"/>
                <a:gd name="T101" fmla="*/ 7 h 1388"/>
                <a:gd name="T102" fmla="*/ 4 w 1085"/>
                <a:gd name="T103" fmla="*/ 7 h 1388"/>
                <a:gd name="T104" fmla="*/ 5 w 1085"/>
                <a:gd name="T105" fmla="*/ 8 h 1388"/>
                <a:gd name="T106" fmla="*/ 4 w 1085"/>
                <a:gd name="T107" fmla="*/ 9 h 1388"/>
                <a:gd name="T108" fmla="*/ 4 w 1085"/>
                <a:gd name="T109" fmla="*/ 10 h 1388"/>
                <a:gd name="T110" fmla="*/ 3 w 1085"/>
                <a:gd name="T111" fmla="*/ 10 h 1388"/>
                <a:gd name="T112" fmla="*/ 2 w 1085"/>
                <a:gd name="T113" fmla="*/ 13 h 13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85" h="1388">
                  <a:moveTo>
                    <a:pt x="125" y="755"/>
                  </a:moveTo>
                  <a:lnTo>
                    <a:pt x="120" y="753"/>
                  </a:lnTo>
                  <a:lnTo>
                    <a:pt x="105" y="746"/>
                  </a:lnTo>
                  <a:lnTo>
                    <a:pt x="86" y="738"/>
                  </a:lnTo>
                  <a:lnTo>
                    <a:pt x="63" y="733"/>
                  </a:lnTo>
                  <a:lnTo>
                    <a:pt x="41" y="733"/>
                  </a:lnTo>
                  <a:lnTo>
                    <a:pt x="21" y="741"/>
                  </a:lnTo>
                  <a:lnTo>
                    <a:pt x="7" y="759"/>
                  </a:lnTo>
                  <a:lnTo>
                    <a:pt x="0" y="791"/>
                  </a:lnTo>
                  <a:lnTo>
                    <a:pt x="1" y="793"/>
                  </a:lnTo>
                  <a:lnTo>
                    <a:pt x="5" y="801"/>
                  </a:lnTo>
                  <a:lnTo>
                    <a:pt x="13" y="812"/>
                  </a:lnTo>
                  <a:lnTo>
                    <a:pt x="22" y="826"/>
                  </a:lnTo>
                  <a:lnTo>
                    <a:pt x="36" y="841"/>
                  </a:lnTo>
                  <a:lnTo>
                    <a:pt x="53" y="857"/>
                  </a:lnTo>
                  <a:lnTo>
                    <a:pt x="72" y="872"/>
                  </a:lnTo>
                  <a:lnTo>
                    <a:pt x="95" y="886"/>
                  </a:lnTo>
                  <a:lnTo>
                    <a:pt x="116" y="897"/>
                  </a:lnTo>
                  <a:lnTo>
                    <a:pt x="129" y="911"/>
                  </a:lnTo>
                  <a:lnTo>
                    <a:pt x="138" y="922"/>
                  </a:lnTo>
                  <a:lnTo>
                    <a:pt x="145" y="934"/>
                  </a:lnTo>
                  <a:lnTo>
                    <a:pt x="149" y="946"/>
                  </a:lnTo>
                  <a:lnTo>
                    <a:pt x="154" y="957"/>
                  </a:lnTo>
                  <a:lnTo>
                    <a:pt x="162" y="967"/>
                  </a:lnTo>
                  <a:lnTo>
                    <a:pt x="174" y="978"/>
                  </a:lnTo>
                  <a:lnTo>
                    <a:pt x="176" y="975"/>
                  </a:lnTo>
                  <a:lnTo>
                    <a:pt x="183" y="967"/>
                  </a:lnTo>
                  <a:lnTo>
                    <a:pt x="196" y="959"/>
                  </a:lnTo>
                  <a:lnTo>
                    <a:pt x="216" y="951"/>
                  </a:lnTo>
                  <a:lnTo>
                    <a:pt x="244" y="946"/>
                  </a:lnTo>
                  <a:lnTo>
                    <a:pt x="280" y="949"/>
                  </a:lnTo>
                  <a:lnTo>
                    <a:pt x="325" y="959"/>
                  </a:lnTo>
                  <a:lnTo>
                    <a:pt x="382" y="980"/>
                  </a:lnTo>
                  <a:lnTo>
                    <a:pt x="429" y="1004"/>
                  </a:lnTo>
                  <a:lnTo>
                    <a:pt x="453" y="1019"/>
                  </a:lnTo>
                  <a:lnTo>
                    <a:pt x="461" y="1028"/>
                  </a:lnTo>
                  <a:lnTo>
                    <a:pt x="459" y="1033"/>
                  </a:lnTo>
                  <a:lnTo>
                    <a:pt x="457" y="1037"/>
                  </a:lnTo>
                  <a:lnTo>
                    <a:pt x="458" y="1042"/>
                  </a:lnTo>
                  <a:lnTo>
                    <a:pt x="473" y="1050"/>
                  </a:lnTo>
                  <a:lnTo>
                    <a:pt x="507" y="1063"/>
                  </a:lnTo>
                  <a:lnTo>
                    <a:pt x="508" y="1065"/>
                  </a:lnTo>
                  <a:lnTo>
                    <a:pt x="515" y="1070"/>
                  </a:lnTo>
                  <a:lnTo>
                    <a:pt x="523" y="1076"/>
                  </a:lnTo>
                  <a:lnTo>
                    <a:pt x="532" y="1086"/>
                  </a:lnTo>
                  <a:lnTo>
                    <a:pt x="542" y="1096"/>
                  </a:lnTo>
                  <a:lnTo>
                    <a:pt x="553" y="1107"/>
                  </a:lnTo>
                  <a:lnTo>
                    <a:pt x="563" y="1120"/>
                  </a:lnTo>
                  <a:lnTo>
                    <a:pt x="571" y="1132"/>
                  </a:lnTo>
                  <a:lnTo>
                    <a:pt x="582" y="1141"/>
                  </a:lnTo>
                  <a:lnTo>
                    <a:pt x="595" y="1146"/>
                  </a:lnTo>
                  <a:lnTo>
                    <a:pt x="610" y="1150"/>
                  </a:lnTo>
                  <a:lnTo>
                    <a:pt x="621" y="1157"/>
                  </a:lnTo>
                  <a:lnTo>
                    <a:pt x="629" y="1166"/>
                  </a:lnTo>
                  <a:lnTo>
                    <a:pt x="629" y="1183"/>
                  </a:lnTo>
                  <a:lnTo>
                    <a:pt x="620" y="1211"/>
                  </a:lnTo>
                  <a:lnTo>
                    <a:pt x="598" y="1250"/>
                  </a:lnTo>
                  <a:lnTo>
                    <a:pt x="595" y="1252"/>
                  </a:lnTo>
                  <a:lnTo>
                    <a:pt x="590" y="1259"/>
                  </a:lnTo>
                  <a:lnTo>
                    <a:pt x="581" y="1279"/>
                  </a:lnTo>
                  <a:lnTo>
                    <a:pt x="571" y="1313"/>
                  </a:lnTo>
                  <a:lnTo>
                    <a:pt x="566" y="1332"/>
                  </a:lnTo>
                  <a:lnTo>
                    <a:pt x="558" y="1341"/>
                  </a:lnTo>
                  <a:lnTo>
                    <a:pt x="550" y="1346"/>
                  </a:lnTo>
                  <a:lnTo>
                    <a:pt x="540" y="1346"/>
                  </a:lnTo>
                  <a:lnTo>
                    <a:pt x="531" y="1344"/>
                  </a:lnTo>
                  <a:lnTo>
                    <a:pt x="520" y="1340"/>
                  </a:lnTo>
                  <a:lnTo>
                    <a:pt x="510" y="1337"/>
                  </a:lnTo>
                  <a:lnTo>
                    <a:pt x="500" y="1336"/>
                  </a:lnTo>
                  <a:lnTo>
                    <a:pt x="483" y="1342"/>
                  </a:lnTo>
                  <a:lnTo>
                    <a:pt x="474" y="1356"/>
                  </a:lnTo>
                  <a:lnTo>
                    <a:pt x="471" y="1373"/>
                  </a:lnTo>
                  <a:lnTo>
                    <a:pt x="477" y="1388"/>
                  </a:lnTo>
                  <a:lnTo>
                    <a:pt x="482" y="1388"/>
                  </a:lnTo>
                  <a:lnTo>
                    <a:pt x="495" y="1387"/>
                  </a:lnTo>
                  <a:lnTo>
                    <a:pt x="516" y="1386"/>
                  </a:lnTo>
                  <a:lnTo>
                    <a:pt x="544" y="1381"/>
                  </a:lnTo>
                  <a:lnTo>
                    <a:pt x="577" y="1375"/>
                  </a:lnTo>
                  <a:lnTo>
                    <a:pt x="616" y="1365"/>
                  </a:lnTo>
                  <a:lnTo>
                    <a:pt x="658" y="1352"/>
                  </a:lnTo>
                  <a:lnTo>
                    <a:pt x="706" y="1334"/>
                  </a:lnTo>
                  <a:lnTo>
                    <a:pt x="754" y="1313"/>
                  </a:lnTo>
                  <a:lnTo>
                    <a:pt x="804" y="1286"/>
                  </a:lnTo>
                  <a:lnTo>
                    <a:pt x="854" y="1253"/>
                  </a:lnTo>
                  <a:lnTo>
                    <a:pt x="904" y="1213"/>
                  </a:lnTo>
                  <a:lnTo>
                    <a:pt x="954" y="1167"/>
                  </a:lnTo>
                  <a:lnTo>
                    <a:pt x="1000" y="1113"/>
                  </a:lnTo>
                  <a:lnTo>
                    <a:pt x="1045" y="1051"/>
                  </a:lnTo>
                  <a:lnTo>
                    <a:pt x="1085" y="980"/>
                  </a:lnTo>
                  <a:lnTo>
                    <a:pt x="1082" y="975"/>
                  </a:lnTo>
                  <a:lnTo>
                    <a:pt x="1077" y="963"/>
                  </a:lnTo>
                  <a:lnTo>
                    <a:pt x="1068" y="946"/>
                  </a:lnTo>
                  <a:lnTo>
                    <a:pt x="1056" y="928"/>
                  </a:lnTo>
                  <a:lnTo>
                    <a:pt x="1040" y="911"/>
                  </a:lnTo>
                  <a:lnTo>
                    <a:pt x="1024" y="897"/>
                  </a:lnTo>
                  <a:lnTo>
                    <a:pt x="1006" y="891"/>
                  </a:lnTo>
                  <a:lnTo>
                    <a:pt x="986" y="895"/>
                  </a:lnTo>
                  <a:lnTo>
                    <a:pt x="983" y="896"/>
                  </a:lnTo>
                  <a:lnTo>
                    <a:pt x="978" y="899"/>
                  </a:lnTo>
                  <a:lnTo>
                    <a:pt x="968" y="903"/>
                  </a:lnTo>
                  <a:lnTo>
                    <a:pt x="954" y="908"/>
                  </a:lnTo>
                  <a:lnTo>
                    <a:pt x="939" y="913"/>
                  </a:lnTo>
                  <a:lnTo>
                    <a:pt x="922" y="920"/>
                  </a:lnTo>
                  <a:lnTo>
                    <a:pt x="903" y="925"/>
                  </a:lnTo>
                  <a:lnTo>
                    <a:pt x="883" y="929"/>
                  </a:lnTo>
                  <a:lnTo>
                    <a:pt x="864" y="933"/>
                  </a:lnTo>
                  <a:lnTo>
                    <a:pt x="843" y="934"/>
                  </a:lnTo>
                  <a:lnTo>
                    <a:pt x="824" y="934"/>
                  </a:lnTo>
                  <a:lnTo>
                    <a:pt x="806" y="932"/>
                  </a:lnTo>
                  <a:lnTo>
                    <a:pt x="789" y="925"/>
                  </a:lnTo>
                  <a:lnTo>
                    <a:pt x="775" y="916"/>
                  </a:lnTo>
                  <a:lnTo>
                    <a:pt x="764" y="903"/>
                  </a:lnTo>
                  <a:lnTo>
                    <a:pt x="756" y="886"/>
                  </a:lnTo>
                  <a:lnTo>
                    <a:pt x="753" y="882"/>
                  </a:lnTo>
                  <a:lnTo>
                    <a:pt x="746" y="868"/>
                  </a:lnTo>
                  <a:lnTo>
                    <a:pt x="737" y="849"/>
                  </a:lnTo>
                  <a:lnTo>
                    <a:pt x="727" y="825"/>
                  </a:lnTo>
                  <a:lnTo>
                    <a:pt x="716" y="799"/>
                  </a:lnTo>
                  <a:lnTo>
                    <a:pt x="708" y="771"/>
                  </a:lnTo>
                  <a:lnTo>
                    <a:pt x="703" y="743"/>
                  </a:lnTo>
                  <a:lnTo>
                    <a:pt x="703" y="718"/>
                  </a:lnTo>
                  <a:lnTo>
                    <a:pt x="707" y="693"/>
                  </a:lnTo>
                  <a:lnTo>
                    <a:pt x="715" y="664"/>
                  </a:lnTo>
                  <a:lnTo>
                    <a:pt x="725" y="634"/>
                  </a:lnTo>
                  <a:lnTo>
                    <a:pt x="739" y="605"/>
                  </a:lnTo>
                  <a:lnTo>
                    <a:pt x="754" y="578"/>
                  </a:lnTo>
                  <a:lnTo>
                    <a:pt x="770" y="554"/>
                  </a:lnTo>
                  <a:lnTo>
                    <a:pt x="787" y="537"/>
                  </a:lnTo>
                  <a:lnTo>
                    <a:pt x="804" y="528"/>
                  </a:lnTo>
                  <a:lnTo>
                    <a:pt x="824" y="522"/>
                  </a:lnTo>
                  <a:lnTo>
                    <a:pt x="846" y="516"/>
                  </a:lnTo>
                  <a:lnTo>
                    <a:pt x="870" y="509"/>
                  </a:lnTo>
                  <a:lnTo>
                    <a:pt x="895" y="501"/>
                  </a:lnTo>
                  <a:lnTo>
                    <a:pt x="920" y="492"/>
                  </a:lnTo>
                  <a:lnTo>
                    <a:pt x="943" y="483"/>
                  </a:lnTo>
                  <a:lnTo>
                    <a:pt x="964" y="472"/>
                  </a:lnTo>
                  <a:lnTo>
                    <a:pt x="979" y="462"/>
                  </a:lnTo>
                  <a:lnTo>
                    <a:pt x="990" y="450"/>
                  </a:lnTo>
                  <a:lnTo>
                    <a:pt x="994" y="438"/>
                  </a:lnTo>
                  <a:lnTo>
                    <a:pt x="991" y="426"/>
                  </a:lnTo>
                  <a:lnTo>
                    <a:pt x="986" y="414"/>
                  </a:lnTo>
                  <a:lnTo>
                    <a:pt x="977" y="402"/>
                  </a:lnTo>
                  <a:lnTo>
                    <a:pt x="966" y="392"/>
                  </a:lnTo>
                  <a:lnTo>
                    <a:pt x="953" y="381"/>
                  </a:lnTo>
                  <a:lnTo>
                    <a:pt x="940" y="374"/>
                  </a:lnTo>
                  <a:lnTo>
                    <a:pt x="939" y="368"/>
                  </a:lnTo>
                  <a:lnTo>
                    <a:pt x="937" y="354"/>
                  </a:lnTo>
                  <a:lnTo>
                    <a:pt x="933" y="337"/>
                  </a:lnTo>
                  <a:lnTo>
                    <a:pt x="928" y="321"/>
                  </a:lnTo>
                  <a:lnTo>
                    <a:pt x="923" y="310"/>
                  </a:lnTo>
                  <a:lnTo>
                    <a:pt x="916" y="310"/>
                  </a:lnTo>
                  <a:lnTo>
                    <a:pt x="908" y="326"/>
                  </a:lnTo>
                  <a:lnTo>
                    <a:pt x="900" y="360"/>
                  </a:lnTo>
                  <a:lnTo>
                    <a:pt x="899" y="363"/>
                  </a:lnTo>
                  <a:lnTo>
                    <a:pt x="893" y="368"/>
                  </a:lnTo>
                  <a:lnTo>
                    <a:pt x="883" y="377"/>
                  </a:lnTo>
                  <a:lnTo>
                    <a:pt x="868" y="389"/>
                  </a:lnTo>
                  <a:lnTo>
                    <a:pt x="848" y="401"/>
                  </a:lnTo>
                  <a:lnTo>
                    <a:pt x="823" y="416"/>
                  </a:lnTo>
                  <a:lnTo>
                    <a:pt x="790" y="429"/>
                  </a:lnTo>
                  <a:lnTo>
                    <a:pt x="752" y="442"/>
                  </a:lnTo>
                  <a:lnTo>
                    <a:pt x="750" y="450"/>
                  </a:lnTo>
                  <a:lnTo>
                    <a:pt x="746" y="468"/>
                  </a:lnTo>
                  <a:lnTo>
                    <a:pt x="740" y="493"/>
                  </a:lnTo>
                  <a:lnTo>
                    <a:pt x="731" y="520"/>
                  </a:lnTo>
                  <a:lnTo>
                    <a:pt x="720" y="542"/>
                  </a:lnTo>
                  <a:lnTo>
                    <a:pt x="706" y="557"/>
                  </a:lnTo>
                  <a:lnTo>
                    <a:pt x="690" y="557"/>
                  </a:lnTo>
                  <a:lnTo>
                    <a:pt x="673" y="538"/>
                  </a:lnTo>
                  <a:lnTo>
                    <a:pt x="675" y="529"/>
                  </a:lnTo>
                  <a:lnTo>
                    <a:pt x="679" y="508"/>
                  </a:lnTo>
                  <a:lnTo>
                    <a:pt x="679" y="484"/>
                  </a:lnTo>
                  <a:lnTo>
                    <a:pt x="670" y="466"/>
                  </a:lnTo>
                  <a:lnTo>
                    <a:pt x="662" y="456"/>
                  </a:lnTo>
                  <a:lnTo>
                    <a:pt x="653" y="442"/>
                  </a:lnTo>
                  <a:lnTo>
                    <a:pt x="644" y="425"/>
                  </a:lnTo>
                  <a:lnTo>
                    <a:pt x="637" y="406"/>
                  </a:lnTo>
                  <a:lnTo>
                    <a:pt x="635" y="389"/>
                  </a:lnTo>
                  <a:lnTo>
                    <a:pt x="636" y="376"/>
                  </a:lnTo>
                  <a:lnTo>
                    <a:pt x="644" y="366"/>
                  </a:lnTo>
                  <a:lnTo>
                    <a:pt x="660" y="363"/>
                  </a:lnTo>
                  <a:lnTo>
                    <a:pt x="660" y="345"/>
                  </a:lnTo>
                  <a:lnTo>
                    <a:pt x="662" y="306"/>
                  </a:lnTo>
                  <a:lnTo>
                    <a:pt x="671" y="270"/>
                  </a:lnTo>
                  <a:lnTo>
                    <a:pt x="690" y="255"/>
                  </a:lnTo>
                  <a:lnTo>
                    <a:pt x="690" y="254"/>
                  </a:lnTo>
                  <a:lnTo>
                    <a:pt x="691" y="250"/>
                  </a:lnTo>
                  <a:lnTo>
                    <a:pt x="691" y="245"/>
                  </a:lnTo>
                  <a:lnTo>
                    <a:pt x="689" y="239"/>
                  </a:lnTo>
                  <a:lnTo>
                    <a:pt x="683" y="235"/>
                  </a:lnTo>
                  <a:lnTo>
                    <a:pt x="674" y="234"/>
                  </a:lnTo>
                  <a:lnTo>
                    <a:pt x="660" y="237"/>
                  </a:lnTo>
                  <a:lnTo>
                    <a:pt x="640" y="245"/>
                  </a:lnTo>
                  <a:lnTo>
                    <a:pt x="635" y="239"/>
                  </a:lnTo>
                  <a:lnTo>
                    <a:pt x="620" y="225"/>
                  </a:lnTo>
                  <a:lnTo>
                    <a:pt x="603" y="204"/>
                  </a:lnTo>
                  <a:lnTo>
                    <a:pt x="585" y="179"/>
                  </a:lnTo>
                  <a:lnTo>
                    <a:pt x="569" y="152"/>
                  </a:lnTo>
                  <a:lnTo>
                    <a:pt x="562" y="127"/>
                  </a:lnTo>
                  <a:lnTo>
                    <a:pt x="565" y="105"/>
                  </a:lnTo>
                  <a:lnTo>
                    <a:pt x="585" y="91"/>
                  </a:lnTo>
                  <a:lnTo>
                    <a:pt x="586" y="89"/>
                  </a:lnTo>
                  <a:lnTo>
                    <a:pt x="590" y="85"/>
                  </a:lnTo>
                  <a:lnTo>
                    <a:pt x="596" y="81"/>
                  </a:lnTo>
                  <a:lnTo>
                    <a:pt x="604" y="77"/>
                  </a:lnTo>
                  <a:lnTo>
                    <a:pt x="613" y="75"/>
                  </a:lnTo>
                  <a:lnTo>
                    <a:pt x="624" y="73"/>
                  </a:lnTo>
                  <a:lnTo>
                    <a:pt x="633" y="76"/>
                  </a:lnTo>
                  <a:lnTo>
                    <a:pt x="644" y="84"/>
                  </a:lnTo>
                  <a:lnTo>
                    <a:pt x="648" y="83"/>
                  </a:lnTo>
                  <a:lnTo>
                    <a:pt x="654" y="75"/>
                  </a:lnTo>
                  <a:lnTo>
                    <a:pt x="658" y="59"/>
                  </a:lnTo>
                  <a:lnTo>
                    <a:pt x="650" y="31"/>
                  </a:lnTo>
                  <a:lnTo>
                    <a:pt x="646" y="30"/>
                  </a:lnTo>
                  <a:lnTo>
                    <a:pt x="636" y="26"/>
                  </a:lnTo>
                  <a:lnTo>
                    <a:pt x="619" y="21"/>
                  </a:lnTo>
                  <a:lnTo>
                    <a:pt x="596" y="15"/>
                  </a:lnTo>
                  <a:lnTo>
                    <a:pt x="567" y="10"/>
                  </a:lnTo>
                  <a:lnTo>
                    <a:pt x="535" y="5"/>
                  </a:lnTo>
                  <a:lnTo>
                    <a:pt x="496" y="1"/>
                  </a:lnTo>
                  <a:lnTo>
                    <a:pt x="454" y="0"/>
                  </a:lnTo>
                  <a:lnTo>
                    <a:pt x="407" y="2"/>
                  </a:lnTo>
                  <a:lnTo>
                    <a:pt x="358" y="8"/>
                  </a:lnTo>
                  <a:lnTo>
                    <a:pt x="305" y="17"/>
                  </a:lnTo>
                  <a:lnTo>
                    <a:pt x="252" y="33"/>
                  </a:lnTo>
                  <a:lnTo>
                    <a:pt x="195" y="54"/>
                  </a:lnTo>
                  <a:lnTo>
                    <a:pt x="137" y="81"/>
                  </a:lnTo>
                  <a:lnTo>
                    <a:pt x="79" y="116"/>
                  </a:lnTo>
                  <a:lnTo>
                    <a:pt x="20" y="159"/>
                  </a:lnTo>
                  <a:lnTo>
                    <a:pt x="21" y="163"/>
                  </a:lnTo>
                  <a:lnTo>
                    <a:pt x="25" y="172"/>
                  </a:lnTo>
                  <a:lnTo>
                    <a:pt x="30" y="185"/>
                  </a:lnTo>
                  <a:lnTo>
                    <a:pt x="37" y="200"/>
                  </a:lnTo>
                  <a:lnTo>
                    <a:pt x="46" y="216"/>
                  </a:lnTo>
                  <a:lnTo>
                    <a:pt x="57" y="231"/>
                  </a:lnTo>
                  <a:lnTo>
                    <a:pt x="69" y="243"/>
                  </a:lnTo>
                  <a:lnTo>
                    <a:pt x="82" y="251"/>
                  </a:lnTo>
                  <a:lnTo>
                    <a:pt x="96" y="258"/>
                  </a:lnTo>
                  <a:lnTo>
                    <a:pt x="111" y="266"/>
                  </a:lnTo>
                  <a:lnTo>
                    <a:pt x="124" y="277"/>
                  </a:lnTo>
                  <a:lnTo>
                    <a:pt x="136" y="292"/>
                  </a:lnTo>
                  <a:lnTo>
                    <a:pt x="144" y="308"/>
                  </a:lnTo>
                  <a:lnTo>
                    <a:pt x="146" y="327"/>
                  </a:lnTo>
                  <a:lnTo>
                    <a:pt x="142" y="351"/>
                  </a:lnTo>
                  <a:lnTo>
                    <a:pt x="132" y="376"/>
                  </a:lnTo>
                  <a:lnTo>
                    <a:pt x="124" y="401"/>
                  </a:lnTo>
                  <a:lnTo>
                    <a:pt x="126" y="422"/>
                  </a:lnTo>
                  <a:lnTo>
                    <a:pt x="137" y="437"/>
                  </a:lnTo>
                  <a:lnTo>
                    <a:pt x="151" y="446"/>
                  </a:lnTo>
                  <a:lnTo>
                    <a:pt x="170" y="449"/>
                  </a:lnTo>
                  <a:lnTo>
                    <a:pt x="187" y="442"/>
                  </a:lnTo>
                  <a:lnTo>
                    <a:pt x="200" y="428"/>
                  </a:lnTo>
                  <a:lnTo>
                    <a:pt x="207" y="402"/>
                  </a:lnTo>
                  <a:lnTo>
                    <a:pt x="208" y="400"/>
                  </a:lnTo>
                  <a:lnTo>
                    <a:pt x="213" y="393"/>
                  </a:lnTo>
                  <a:lnTo>
                    <a:pt x="221" y="385"/>
                  </a:lnTo>
                  <a:lnTo>
                    <a:pt x="232" y="379"/>
                  </a:lnTo>
                  <a:lnTo>
                    <a:pt x="245" y="377"/>
                  </a:lnTo>
                  <a:lnTo>
                    <a:pt x="258" y="384"/>
                  </a:lnTo>
                  <a:lnTo>
                    <a:pt x="274" y="402"/>
                  </a:lnTo>
                  <a:lnTo>
                    <a:pt x="290" y="433"/>
                  </a:lnTo>
                  <a:lnTo>
                    <a:pt x="294" y="434"/>
                  </a:lnTo>
                  <a:lnTo>
                    <a:pt x="302" y="439"/>
                  </a:lnTo>
                  <a:lnTo>
                    <a:pt x="313" y="449"/>
                  </a:lnTo>
                  <a:lnTo>
                    <a:pt x="324" y="459"/>
                  </a:lnTo>
                  <a:lnTo>
                    <a:pt x="330" y="472"/>
                  </a:lnTo>
                  <a:lnTo>
                    <a:pt x="332" y="488"/>
                  </a:lnTo>
                  <a:lnTo>
                    <a:pt x="323" y="506"/>
                  </a:lnTo>
                  <a:lnTo>
                    <a:pt x="303" y="525"/>
                  </a:lnTo>
                  <a:lnTo>
                    <a:pt x="304" y="529"/>
                  </a:lnTo>
                  <a:lnTo>
                    <a:pt x="305" y="538"/>
                  </a:lnTo>
                  <a:lnTo>
                    <a:pt x="307" y="550"/>
                  </a:lnTo>
                  <a:lnTo>
                    <a:pt x="305" y="564"/>
                  </a:lnTo>
                  <a:lnTo>
                    <a:pt x="299" y="579"/>
                  </a:lnTo>
                  <a:lnTo>
                    <a:pt x="286" y="591"/>
                  </a:lnTo>
                  <a:lnTo>
                    <a:pt x="265" y="599"/>
                  </a:lnTo>
                  <a:lnTo>
                    <a:pt x="233" y="600"/>
                  </a:lnTo>
                  <a:lnTo>
                    <a:pt x="230" y="603"/>
                  </a:lnTo>
                  <a:lnTo>
                    <a:pt x="223" y="612"/>
                  </a:lnTo>
                  <a:lnTo>
                    <a:pt x="211" y="626"/>
                  </a:lnTo>
                  <a:lnTo>
                    <a:pt x="198" y="646"/>
                  </a:lnTo>
                  <a:lnTo>
                    <a:pt x="184" y="671"/>
                  </a:lnTo>
                  <a:lnTo>
                    <a:pt x="173" y="700"/>
                  </a:lnTo>
                  <a:lnTo>
                    <a:pt x="165" y="733"/>
                  </a:lnTo>
                  <a:lnTo>
                    <a:pt x="161" y="768"/>
                  </a:lnTo>
                  <a:lnTo>
                    <a:pt x="158" y="780"/>
                  </a:lnTo>
                  <a:lnTo>
                    <a:pt x="151" y="799"/>
                  </a:lnTo>
                  <a:lnTo>
                    <a:pt x="140" y="800"/>
                  </a:lnTo>
                  <a:lnTo>
                    <a:pt x="125" y="755"/>
                  </a:lnTo>
                  <a:close/>
                </a:path>
              </a:pathLst>
            </a:custGeom>
            <a:solidFill>
              <a:srgbClr val="56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28" name="Freeform 7"/>
            <p:cNvSpPr>
              <a:spLocks/>
            </p:cNvSpPr>
            <p:nvPr/>
          </p:nvSpPr>
          <p:spPr bwMode="auto">
            <a:xfrm>
              <a:off x="3831" y="2014"/>
              <a:ext cx="237" cy="384"/>
            </a:xfrm>
            <a:custGeom>
              <a:avLst/>
              <a:gdLst>
                <a:gd name="T0" fmla="*/ 1 w 474"/>
                <a:gd name="T1" fmla="*/ 0 h 769"/>
                <a:gd name="T2" fmla="*/ 1 w 474"/>
                <a:gd name="T3" fmla="*/ 1 h 769"/>
                <a:gd name="T4" fmla="*/ 1 w 474"/>
                <a:gd name="T5" fmla="*/ 2 h 769"/>
                <a:gd name="T6" fmla="*/ 1 w 474"/>
                <a:gd name="T7" fmla="*/ 2 h 769"/>
                <a:gd name="T8" fmla="*/ 2 w 474"/>
                <a:gd name="T9" fmla="*/ 2 h 769"/>
                <a:gd name="T10" fmla="*/ 2 w 474"/>
                <a:gd name="T11" fmla="*/ 2 h 769"/>
                <a:gd name="T12" fmla="*/ 3 w 474"/>
                <a:gd name="T13" fmla="*/ 4 h 769"/>
                <a:gd name="T14" fmla="*/ 3 w 474"/>
                <a:gd name="T15" fmla="*/ 4 h 769"/>
                <a:gd name="T16" fmla="*/ 3 w 474"/>
                <a:gd name="T17" fmla="*/ 4 h 769"/>
                <a:gd name="T18" fmla="*/ 4 w 474"/>
                <a:gd name="T19" fmla="*/ 5 h 769"/>
                <a:gd name="T20" fmla="*/ 4 w 474"/>
                <a:gd name="T21" fmla="*/ 5 h 769"/>
                <a:gd name="T22" fmla="*/ 4 w 474"/>
                <a:gd name="T23" fmla="*/ 5 h 769"/>
                <a:gd name="T24" fmla="*/ 5 w 474"/>
                <a:gd name="T25" fmla="*/ 5 h 769"/>
                <a:gd name="T26" fmla="*/ 5 w 474"/>
                <a:gd name="T27" fmla="*/ 5 h 769"/>
                <a:gd name="T28" fmla="*/ 5 w 474"/>
                <a:gd name="T29" fmla="*/ 5 h 769"/>
                <a:gd name="T30" fmla="*/ 5 w 474"/>
                <a:gd name="T31" fmla="*/ 5 h 769"/>
                <a:gd name="T32" fmla="*/ 6 w 474"/>
                <a:gd name="T33" fmla="*/ 6 h 769"/>
                <a:gd name="T34" fmla="*/ 6 w 474"/>
                <a:gd name="T35" fmla="*/ 6 h 769"/>
                <a:gd name="T36" fmla="*/ 7 w 474"/>
                <a:gd name="T37" fmla="*/ 6 h 769"/>
                <a:gd name="T38" fmla="*/ 7 w 474"/>
                <a:gd name="T39" fmla="*/ 7 h 769"/>
                <a:gd name="T40" fmla="*/ 6 w 474"/>
                <a:gd name="T41" fmla="*/ 7 h 769"/>
                <a:gd name="T42" fmla="*/ 6 w 474"/>
                <a:gd name="T43" fmla="*/ 8 h 769"/>
                <a:gd name="T44" fmla="*/ 6 w 474"/>
                <a:gd name="T45" fmla="*/ 9 h 769"/>
                <a:gd name="T46" fmla="*/ 7 w 474"/>
                <a:gd name="T47" fmla="*/ 9 h 769"/>
                <a:gd name="T48" fmla="*/ 7 w 474"/>
                <a:gd name="T49" fmla="*/ 10 h 769"/>
                <a:gd name="T50" fmla="*/ 7 w 474"/>
                <a:gd name="T51" fmla="*/ 10 h 769"/>
                <a:gd name="T52" fmla="*/ 7 w 474"/>
                <a:gd name="T53" fmla="*/ 10 h 769"/>
                <a:gd name="T54" fmla="*/ 8 w 474"/>
                <a:gd name="T55" fmla="*/ 11 h 769"/>
                <a:gd name="T56" fmla="*/ 8 w 474"/>
                <a:gd name="T57" fmla="*/ 11 h 769"/>
                <a:gd name="T58" fmla="*/ 8 w 474"/>
                <a:gd name="T59" fmla="*/ 11 h 769"/>
                <a:gd name="T60" fmla="*/ 8 w 474"/>
                <a:gd name="T61" fmla="*/ 12 h 769"/>
                <a:gd name="T62" fmla="*/ 8 w 474"/>
                <a:gd name="T63" fmla="*/ 11 h 769"/>
                <a:gd name="T64" fmla="*/ 7 w 474"/>
                <a:gd name="T65" fmla="*/ 11 h 769"/>
                <a:gd name="T66" fmla="*/ 7 w 474"/>
                <a:gd name="T67" fmla="*/ 11 h 769"/>
                <a:gd name="T68" fmla="*/ 6 w 474"/>
                <a:gd name="T69" fmla="*/ 11 h 769"/>
                <a:gd name="T70" fmla="*/ 5 w 474"/>
                <a:gd name="T71" fmla="*/ 10 h 769"/>
                <a:gd name="T72" fmla="*/ 4 w 474"/>
                <a:gd name="T73" fmla="*/ 9 h 769"/>
                <a:gd name="T74" fmla="*/ 3 w 474"/>
                <a:gd name="T75" fmla="*/ 8 h 769"/>
                <a:gd name="T76" fmla="*/ 2 w 474"/>
                <a:gd name="T77" fmla="*/ 7 h 769"/>
                <a:gd name="T78" fmla="*/ 1 w 474"/>
                <a:gd name="T79" fmla="*/ 4 h 769"/>
                <a:gd name="T80" fmla="*/ 0 w 474"/>
                <a:gd name="T81" fmla="*/ 2 h 769"/>
                <a:gd name="T82" fmla="*/ 1 w 474"/>
                <a:gd name="T83" fmla="*/ 1 h 769"/>
                <a:gd name="T84" fmla="*/ 1 w 474"/>
                <a:gd name="T85" fmla="*/ 0 h 7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74" h="769">
                  <a:moveTo>
                    <a:pt x="7" y="0"/>
                  </a:moveTo>
                  <a:lnTo>
                    <a:pt x="12" y="16"/>
                  </a:lnTo>
                  <a:lnTo>
                    <a:pt x="25" y="57"/>
                  </a:lnTo>
                  <a:lnTo>
                    <a:pt x="38" y="107"/>
                  </a:lnTo>
                  <a:lnTo>
                    <a:pt x="44" y="154"/>
                  </a:lnTo>
                  <a:lnTo>
                    <a:pt x="45" y="155"/>
                  </a:lnTo>
                  <a:lnTo>
                    <a:pt x="48" y="159"/>
                  </a:lnTo>
                  <a:lnTo>
                    <a:pt x="53" y="163"/>
                  </a:lnTo>
                  <a:lnTo>
                    <a:pt x="59" y="168"/>
                  </a:lnTo>
                  <a:lnTo>
                    <a:pt x="66" y="171"/>
                  </a:lnTo>
                  <a:lnTo>
                    <a:pt x="73" y="174"/>
                  </a:lnTo>
                  <a:lnTo>
                    <a:pt x="79" y="172"/>
                  </a:lnTo>
                  <a:lnTo>
                    <a:pt x="86" y="167"/>
                  </a:lnTo>
                  <a:lnTo>
                    <a:pt x="152" y="291"/>
                  </a:lnTo>
                  <a:lnTo>
                    <a:pt x="153" y="292"/>
                  </a:lnTo>
                  <a:lnTo>
                    <a:pt x="158" y="297"/>
                  </a:lnTo>
                  <a:lnTo>
                    <a:pt x="166" y="303"/>
                  </a:lnTo>
                  <a:lnTo>
                    <a:pt x="175" y="309"/>
                  </a:lnTo>
                  <a:lnTo>
                    <a:pt x="186" y="316"/>
                  </a:lnTo>
                  <a:lnTo>
                    <a:pt x="198" y="321"/>
                  </a:lnTo>
                  <a:lnTo>
                    <a:pt x="210" y="324"/>
                  </a:lnTo>
                  <a:lnTo>
                    <a:pt x="221" y="324"/>
                  </a:lnTo>
                  <a:lnTo>
                    <a:pt x="232" y="323"/>
                  </a:lnTo>
                  <a:lnTo>
                    <a:pt x="242" y="325"/>
                  </a:lnTo>
                  <a:lnTo>
                    <a:pt x="253" y="330"/>
                  </a:lnTo>
                  <a:lnTo>
                    <a:pt x="262" y="336"/>
                  </a:lnTo>
                  <a:lnTo>
                    <a:pt x="271" y="344"/>
                  </a:lnTo>
                  <a:lnTo>
                    <a:pt x="281" y="350"/>
                  </a:lnTo>
                  <a:lnTo>
                    <a:pt x="288" y="358"/>
                  </a:lnTo>
                  <a:lnTo>
                    <a:pt x="296" y="363"/>
                  </a:lnTo>
                  <a:lnTo>
                    <a:pt x="306" y="370"/>
                  </a:lnTo>
                  <a:lnTo>
                    <a:pt x="317" y="379"/>
                  </a:lnTo>
                  <a:lnTo>
                    <a:pt x="332" y="390"/>
                  </a:lnTo>
                  <a:lnTo>
                    <a:pt x="346" y="401"/>
                  </a:lnTo>
                  <a:lnTo>
                    <a:pt x="361" y="413"/>
                  </a:lnTo>
                  <a:lnTo>
                    <a:pt x="375" y="423"/>
                  </a:lnTo>
                  <a:lnTo>
                    <a:pt x="389" y="429"/>
                  </a:lnTo>
                  <a:lnTo>
                    <a:pt x="399" y="433"/>
                  </a:lnTo>
                  <a:lnTo>
                    <a:pt x="396" y="440"/>
                  </a:lnTo>
                  <a:lnTo>
                    <a:pt x="390" y="455"/>
                  </a:lnTo>
                  <a:lnTo>
                    <a:pt x="381" y="475"/>
                  </a:lnTo>
                  <a:lnTo>
                    <a:pt x="373" y="492"/>
                  </a:lnTo>
                  <a:lnTo>
                    <a:pt x="366" y="508"/>
                  </a:lnTo>
                  <a:lnTo>
                    <a:pt x="362" y="527"/>
                  </a:lnTo>
                  <a:lnTo>
                    <a:pt x="364" y="552"/>
                  </a:lnTo>
                  <a:lnTo>
                    <a:pt x="375" y="584"/>
                  </a:lnTo>
                  <a:lnTo>
                    <a:pt x="383" y="603"/>
                  </a:lnTo>
                  <a:lnTo>
                    <a:pt x="387" y="620"/>
                  </a:lnTo>
                  <a:lnTo>
                    <a:pt x="391" y="636"/>
                  </a:lnTo>
                  <a:lnTo>
                    <a:pt x="395" y="650"/>
                  </a:lnTo>
                  <a:lnTo>
                    <a:pt x="399" y="665"/>
                  </a:lnTo>
                  <a:lnTo>
                    <a:pt x="406" y="675"/>
                  </a:lnTo>
                  <a:lnTo>
                    <a:pt x="415" y="686"/>
                  </a:lnTo>
                  <a:lnTo>
                    <a:pt x="428" y="692"/>
                  </a:lnTo>
                  <a:lnTo>
                    <a:pt x="442" y="700"/>
                  </a:lnTo>
                  <a:lnTo>
                    <a:pt x="454" y="710"/>
                  </a:lnTo>
                  <a:lnTo>
                    <a:pt x="464" y="720"/>
                  </a:lnTo>
                  <a:lnTo>
                    <a:pt x="470" y="731"/>
                  </a:lnTo>
                  <a:lnTo>
                    <a:pt x="473" y="741"/>
                  </a:lnTo>
                  <a:lnTo>
                    <a:pt x="474" y="752"/>
                  </a:lnTo>
                  <a:lnTo>
                    <a:pt x="474" y="761"/>
                  </a:lnTo>
                  <a:lnTo>
                    <a:pt x="471" y="769"/>
                  </a:lnTo>
                  <a:lnTo>
                    <a:pt x="469" y="769"/>
                  </a:lnTo>
                  <a:lnTo>
                    <a:pt x="461" y="767"/>
                  </a:lnTo>
                  <a:lnTo>
                    <a:pt x="449" y="765"/>
                  </a:lnTo>
                  <a:lnTo>
                    <a:pt x="433" y="761"/>
                  </a:lnTo>
                  <a:lnTo>
                    <a:pt x="414" y="754"/>
                  </a:lnTo>
                  <a:lnTo>
                    <a:pt x="391" y="746"/>
                  </a:lnTo>
                  <a:lnTo>
                    <a:pt x="366" y="736"/>
                  </a:lnTo>
                  <a:lnTo>
                    <a:pt x="338" y="723"/>
                  </a:lnTo>
                  <a:lnTo>
                    <a:pt x="310" y="706"/>
                  </a:lnTo>
                  <a:lnTo>
                    <a:pt x="278" y="686"/>
                  </a:lnTo>
                  <a:lnTo>
                    <a:pt x="246" y="661"/>
                  </a:lnTo>
                  <a:lnTo>
                    <a:pt x="215" y="633"/>
                  </a:lnTo>
                  <a:lnTo>
                    <a:pt x="182" y="600"/>
                  </a:lnTo>
                  <a:lnTo>
                    <a:pt x="150" y="563"/>
                  </a:lnTo>
                  <a:lnTo>
                    <a:pt x="120" y="520"/>
                  </a:lnTo>
                  <a:lnTo>
                    <a:pt x="90" y="473"/>
                  </a:lnTo>
                  <a:lnTo>
                    <a:pt x="48" y="388"/>
                  </a:lnTo>
                  <a:lnTo>
                    <a:pt x="20" y="311"/>
                  </a:lnTo>
                  <a:lnTo>
                    <a:pt x="5" y="241"/>
                  </a:lnTo>
                  <a:lnTo>
                    <a:pt x="0" y="179"/>
                  </a:lnTo>
                  <a:lnTo>
                    <a:pt x="0" y="125"/>
                  </a:lnTo>
                  <a:lnTo>
                    <a:pt x="3" y="76"/>
                  </a:lnTo>
                  <a:lnTo>
                    <a:pt x="7" y="36"/>
                  </a:lnTo>
                  <a:lnTo>
                    <a:pt x="7" y="0"/>
                  </a:lnTo>
                  <a:close/>
                </a:path>
              </a:pathLst>
            </a:custGeom>
            <a:solidFill>
              <a:srgbClr val="56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29" name="Freeform 8"/>
            <p:cNvSpPr>
              <a:spLocks/>
            </p:cNvSpPr>
            <p:nvPr/>
          </p:nvSpPr>
          <p:spPr bwMode="auto">
            <a:xfrm>
              <a:off x="4094" y="1771"/>
              <a:ext cx="64" cy="138"/>
            </a:xfrm>
            <a:custGeom>
              <a:avLst/>
              <a:gdLst>
                <a:gd name="T0" fmla="*/ 2 w 128"/>
                <a:gd name="T1" fmla="*/ 0 h 277"/>
                <a:gd name="T2" fmla="*/ 2 w 128"/>
                <a:gd name="T3" fmla="*/ 0 h 277"/>
                <a:gd name="T4" fmla="*/ 2 w 128"/>
                <a:gd name="T5" fmla="*/ 0 h 277"/>
                <a:gd name="T6" fmla="*/ 1 w 128"/>
                <a:gd name="T7" fmla="*/ 0 h 277"/>
                <a:gd name="T8" fmla="*/ 1 w 128"/>
                <a:gd name="T9" fmla="*/ 0 h 277"/>
                <a:gd name="T10" fmla="*/ 1 w 128"/>
                <a:gd name="T11" fmla="*/ 0 h 277"/>
                <a:gd name="T12" fmla="*/ 1 w 128"/>
                <a:gd name="T13" fmla="*/ 0 h 277"/>
                <a:gd name="T14" fmla="*/ 0 w 128"/>
                <a:gd name="T15" fmla="*/ 1 h 277"/>
                <a:gd name="T16" fmla="*/ 1 w 128"/>
                <a:gd name="T17" fmla="*/ 1 h 277"/>
                <a:gd name="T18" fmla="*/ 1 w 128"/>
                <a:gd name="T19" fmla="*/ 2 h 277"/>
                <a:gd name="T20" fmla="*/ 1 w 128"/>
                <a:gd name="T21" fmla="*/ 2 h 277"/>
                <a:gd name="T22" fmla="*/ 1 w 128"/>
                <a:gd name="T23" fmla="*/ 2 h 277"/>
                <a:gd name="T24" fmla="*/ 1 w 128"/>
                <a:gd name="T25" fmla="*/ 2 h 277"/>
                <a:gd name="T26" fmla="*/ 1 w 128"/>
                <a:gd name="T27" fmla="*/ 2 h 277"/>
                <a:gd name="T28" fmla="*/ 1 w 128"/>
                <a:gd name="T29" fmla="*/ 2 h 277"/>
                <a:gd name="T30" fmla="*/ 1 w 128"/>
                <a:gd name="T31" fmla="*/ 2 h 277"/>
                <a:gd name="T32" fmla="*/ 2 w 128"/>
                <a:gd name="T33" fmla="*/ 2 h 277"/>
                <a:gd name="T34" fmla="*/ 2 w 128"/>
                <a:gd name="T35" fmla="*/ 3 h 277"/>
                <a:gd name="T36" fmla="*/ 2 w 128"/>
                <a:gd name="T37" fmla="*/ 3 h 277"/>
                <a:gd name="T38" fmla="*/ 2 w 128"/>
                <a:gd name="T39" fmla="*/ 3 h 277"/>
                <a:gd name="T40" fmla="*/ 2 w 128"/>
                <a:gd name="T41" fmla="*/ 4 h 277"/>
                <a:gd name="T42" fmla="*/ 2 w 128"/>
                <a:gd name="T43" fmla="*/ 4 h 277"/>
                <a:gd name="T44" fmla="*/ 2 w 128"/>
                <a:gd name="T45" fmla="*/ 4 h 277"/>
                <a:gd name="T46" fmla="*/ 2 w 128"/>
                <a:gd name="T47" fmla="*/ 3 h 277"/>
                <a:gd name="T48" fmla="*/ 2 w 128"/>
                <a:gd name="T49" fmla="*/ 2 h 277"/>
                <a:gd name="T50" fmla="*/ 2 w 128"/>
                <a:gd name="T51" fmla="*/ 2 h 277"/>
                <a:gd name="T52" fmla="*/ 2 w 128"/>
                <a:gd name="T53" fmla="*/ 2 h 277"/>
                <a:gd name="T54" fmla="*/ 2 w 128"/>
                <a:gd name="T55" fmla="*/ 2 h 277"/>
                <a:gd name="T56" fmla="*/ 2 w 128"/>
                <a:gd name="T57" fmla="*/ 1 h 277"/>
                <a:gd name="T58" fmla="*/ 2 w 128"/>
                <a:gd name="T59" fmla="*/ 1 h 277"/>
                <a:gd name="T60" fmla="*/ 2 w 128"/>
                <a:gd name="T61" fmla="*/ 0 h 277"/>
                <a:gd name="T62" fmla="*/ 2 w 128"/>
                <a:gd name="T63" fmla="*/ 0 h 277"/>
                <a:gd name="T64" fmla="*/ 2 w 128"/>
                <a:gd name="T65" fmla="*/ 0 h 2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8" h="277">
                  <a:moveTo>
                    <a:pt x="90" y="3"/>
                  </a:moveTo>
                  <a:lnTo>
                    <a:pt x="86" y="2"/>
                  </a:lnTo>
                  <a:lnTo>
                    <a:pt x="73" y="0"/>
                  </a:lnTo>
                  <a:lnTo>
                    <a:pt x="57" y="2"/>
                  </a:lnTo>
                  <a:lnTo>
                    <a:pt x="39" y="7"/>
                  </a:lnTo>
                  <a:lnTo>
                    <a:pt x="21" y="20"/>
                  </a:lnTo>
                  <a:lnTo>
                    <a:pt x="8" y="42"/>
                  </a:lnTo>
                  <a:lnTo>
                    <a:pt x="0" y="78"/>
                  </a:lnTo>
                  <a:lnTo>
                    <a:pt x="3" y="127"/>
                  </a:lnTo>
                  <a:lnTo>
                    <a:pt x="4" y="129"/>
                  </a:lnTo>
                  <a:lnTo>
                    <a:pt x="7" y="136"/>
                  </a:lnTo>
                  <a:lnTo>
                    <a:pt x="12" y="146"/>
                  </a:lnTo>
                  <a:lnTo>
                    <a:pt x="20" y="158"/>
                  </a:lnTo>
                  <a:lnTo>
                    <a:pt x="29" y="170"/>
                  </a:lnTo>
                  <a:lnTo>
                    <a:pt x="41" y="179"/>
                  </a:lnTo>
                  <a:lnTo>
                    <a:pt x="56" y="187"/>
                  </a:lnTo>
                  <a:lnTo>
                    <a:pt x="73" y="190"/>
                  </a:lnTo>
                  <a:lnTo>
                    <a:pt x="73" y="199"/>
                  </a:lnTo>
                  <a:lnTo>
                    <a:pt x="75" y="219"/>
                  </a:lnTo>
                  <a:lnTo>
                    <a:pt x="79" y="244"/>
                  </a:lnTo>
                  <a:lnTo>
                    <a:pt x="85" y="266"/>
                  </a:lnTo>
                  <a:lnTo>
                    <a:pt x="91" y="277"/>
                  </a:lnTo>
                  <a:lnTo>
                    <a:pt x="100" y="269"/>
                  </a:lnTo>
                  <a:lnTo>
                    <a:pt x="112" y="236"/>
                  </a:lnTo>
                  <a:lnTo>
                    <a:pt x="127" y="167"/>
                  </a:lnTo>
                  <a:lnTo>
                    <a:pt x="127" y="162"/>
                  </a:lnTo>
                  <a:lnTo>
                    <a:pt x="128" y="150"/>
                  </a:lnTo>
                  <a:lnTo>
                    <a:pt x="128" y="131"/>
                  </a:lnTo>
                  <a:lnTo>
                    <a:pt x="127" y="107"/>
                  </a:lnTo>
                  <a:lnTo>
                    <a:pt x="123" y="81"/>
                  </a:lnTo>
                  <a:lnTo>
                    <a:pt x="116" y="54"/>
                  </a:lnTo>
                  <a:lnTo>
                    <a:pt x="106" y="27"/>
                  </a:lnTo>
                  <a:lnTo>
                    <a:pt x="9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0" name="Freeform 9"/>
            <p:cNvSpPr>
              <a:spLocks/>
            </p:cNvSpPr>
            <p:nvPr/>
          </p:nvSpPr>
          <p:spPr bwMode="auto">
            <a:xfrm>
              <a:off x="3981" y="1799"/>
              <a:ext cx="45" cy="37"/>
            </a:xfrm>
            <a:custGeom>
              <a:avLst/>
              <a:gdLst>
                <a:gd name="T0" fmla="*/ 0 w 91"/>
                <a:gd name="T1" fmla="*/ 1 h 74"/>
                <a:gd name="T2" fmla="*/ 0 w 91"/>
                <a:gd name="T3" fmla="*/ 1 h 74"/>
                <a:gd name="T4" fmla="*/ 0 w 91"/>
                <a:gd name="T5" fmla="*/ 1 h 74"/>
                <a:gd name="T6" fmla="*/ 0 w 91"/>
                <a:gd name="T7" fmla="*/ 1 h 74"/>
                <a:gd name="T8" fmla="*/ 0 w 91"/>
                <a:gd name="T9" fmla="*/ 1 h 74"/>
                <a:gd name="T10" fmla="*/ 0 w 91"/>
                <a:gd name="T11" fmla="*/ 1 h 74"/>
                <a:gd name="T12" fmla="*/ 0 w 91"/>
                <a:gd name="T13" fmla="*/ 2 h 74"/>
                <a:gd name="T14" fmla="*/ 0 w 91"/>
                <a:gd name="T15" fmla="*/ 2 h 74"/>
                <a:gd name="T16" fmla="*/ 0 w 91"/>
                <a:gd name="T17" fmla="*/ 2 h 74"/>
                <a:gd name="T18" fmla="*/ 1 w 91"/>
                <a:gd name="T19" fmla="*/ 1 h 74"/>
                <a:gd name="T20" fmla="*/ 1 w 91"/>
                <a:gd name="T21" fmla="*/ 1 h 74"/>
                <a:gd name="T22" fmla="*/ 1 w 91"/>
                <a:gd name="T23" fmla="*/ 1 h 74"/>
                <a:gd name="T24" fmla="*/ 1 w 91"/>
                <a:gd name="T25" fmla="*/ 1 h 74"/>
                <a:gd name="T26" fmla="*/ 1 w 91"/>
                <a:gd name="T27" fmla="*/ 1 h 74"/>
                <a:gd name="T28" fmla="*/ 0 w 91"/>
                <a:gd name="T29" fmla="*/ 1 h 74"/>
                <a:gd name="T30" fmla="*/ 0 w 91"/>
                <a:gd name="T31" fmla="*/ 0 h 74"/>
                <a:gd name="T32" fmla="*/ 0 w 91"/>
                <a:gd name="T33" fmla="*/ 1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1" h="74">
                  <a:moveTo>
                    <a:pt x="1" y="6"/>
                  </a:moveTo>
                  <a:lnTo>
                    <a:pt x="1" y="10"/>
                  </a:lnTo>
                  <a:lnTo>
                    <a:pt x="0" y="21"/>
                  </a:lnTo>
                  <a:lnTo>
                    <a:pt x="0" y="34"/>
                  </a:lnTo>
                  <a:lnTo>
                    <a:pt x="3" y="49"/>
                  </a:lnTo>
                  <a:lnTo>
                    <a:pt x="9" y="62"/>
                  </a:lnTo>
                  <a:lnTo>
                    <a:pt x="20" y="71"/>
                  </a:lnTo>
                  <a:lnTo>
                    <a:pt x="36" y="74"/>
                  </a:lnTo>
                  <a:lnTo>
                    <a:pt x="59" y="67"/>
                  </a:lnTo>
                  <a:lnTo>
                    <a:pt x="80" y="54"/>
                  </a:lnTo>
                  <a:lnTo>
                    <a:pt x="91" y="41"/>
                  </a:lnTo>
                  <a:lnTo>
                    <a:pt x="91" y="26"/>
                  </a:lnTo>
                  <a:lnTo>
                    <a:pt x="83" y="14"/>
                  </a:lnTo>
                  <a:lnTo>
                    <a:pt x="68" y="6"/>
                  </a:lnTo>
                  <a:lnTo>
                    <a:pt x="50" y="1"/>
                  </a:lnTo>
                  <a:lnTo>
                    <a:pt x="26" y="0"/>
                  </a:lnTo>
                  <a:lnTo>
                    <a:pt x="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1" name="Freeform 10"/>
            <p:cNvSpPr>
              <a:spLocks/>
            </p:cNvSpPr>
            <p:nvPr/>
          </p:nvSpPr>
          <p:spPr bwMode="auto">
            <a:xfrm>
              <a:off x="4060" y="1771"/>
              <a:ext cx="24" cy="43"/>
            </a:xfrm>
            <a:custGeom>
              <a:avLst/>
              <a:gdLst>
                <a:gd name="T0" fmla="*/ 1 w 48"/>
                <a:gd name="T1" fmla="*/ 1 h 86"/>
                <a:gd name="T2" fmla="*/ 1 w 48"/>
                <a:gd name="T3" fmla="*/ 1 h 86"/>
                <a:gd name="T4" fmla="*/ 1 w 48"/>
                <a:gd name="T5" fmla="*/ 1 h 86"/>
                <a:gd name="T6" fmla="*/ 1 w 48"/>
                <a:gd name="T7" fmla="*/ 2 h 86"/>
                <a:gd name="T8" fmla="*/ 1 w 48"/>
                <a:gd name="T9" fmla="*/ 2 h 86"/>
                <a:gd name="T10" fmla="*/ 1 w 48"/>
                <a:gd name="T11" fmla="*/ 2 h 86"/>
                <a:gd name="T12" fmla="*/ 1 w 48"/>
                <a:gd name="T13" fmla="*/ 2 h 86"/>
                <a:gd name="T14" fmla="*/ 0 w 48"/>
                <a:gd name="T15" fmla="*/ 1 h 86"/>
                <a:gd name="T16" fmla="*/ 1 w 48"/>
                <a:gd name="T17" fmla="*/ 1 h 86"/>
                <a:gd name="T18" fmla="*/ 1 w 48"/>
                <a:gd name="T19" fmla="*/ 1 h 86"/>
                <a:gd name="T20" fmla="*/ 1 w 48"/>
                <a:gd name="T21" fmla="*/ 1 h 86"/>
                <a:gd name="T22" fmla="*/ 1 w 48"/>
                <a:gd name="T23" fmla="*/ 1 h 86"/>
                <a:gd name="T24" fmla="*/ 1 w 48"/>
                <a:gd name="T25" fmla="*/ 1 h 86"/>
                <a:gd name="T26" fmla="*/ 1 w 48"/>
                <a:gd name="T27" fmla="*/ 1 h 86"/>
                <a:gd name="T28" fmla="*/ 1 w 48"/>
                <a:gd name="T29" fmla="*/ 0 h 86"/>
                <a:gd name="T30" fmla="*/ 1 w 48"/>
                <a:gd name="T31" fmla="*/ 1 h 86"/>
                <a:gd name="T32" fmla="*/ 1 w 48"/>
                <a:gd name="T33" fmla="*/ 1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86">
                  <a:moveTo>
                    <a:pt x="42" y="8"/>
                  </a:moveTo>
                  <a:lnTo>
                    <a:pt x="45" y="21"/>
                  </a:lnTo>
                  <a:lnTo>
                    <a:pt x="48" y="50"/>
                  </a:lnTo>
                  <a:lnTo>
                    <a:pt x="45" y="77"/>
                  </a:lnTo>
                  <a:lnTo>
                    <a:pt x="29" y="86"/>
                  </a:lnTo>
                  <a:lnTo>
                    <a:pt x="12" y="79"/>
                  </a:lnTo>
                  <a:lnTo>
                    <a:pt x="3" y="70"/>
                  </a:lnTo>
                  <a:lnTo>
                    <a:pt x="0" y="59"/>
                  </a:lnTo>
                  <a:lnTo>
                    <a:pt x="2" y="48"/>
                  </a:lnTo>
                  <a:lnTo>
                    <a:pt x="4" y="40"/>
                  </a:lnTo>
                  <a:lnTo>
                    <a:pt x="7" y="31"/>
                  </a:lnTo>
                  <a:lnTo>
                    <a:pt x="12" y="21"/>
                  </a:lnTo>
                  <a:lnTo>
                    <a:pt x="17" y="12"/>
                  </a:lnTo>
                  <a:lnTo>
                    <a:pt x="23" y="4"/>
                  </a:lnTo>
                  <a:lnTo>
                    <a:pt x="29" y="0"/>
                  </a:lnTo>
                  <a:lnTo>
                    <a:pt x="36" y="2"/>
                  </a:lnTo>
                  <a:lnTo>
                    <a:pt x="4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2" name="Freeform 11"/>
            <p:cNvSpPr>
              <a:spLocks/>
            </p:cNvSpPr>
            <p:nvPr/>
          </p:nvSpPr>
          <p:spPr bwMode="auto">
            <a:xfrm>
              <a:off x="4067" y="1859"/>
              <a:ext cx="36" cy="44"/>
            </a:xfrm>
            <a:custGeom>
              <a:avLst/>
              <a:gdLst>
                <a:gd name="T0" fmla="*/ 0 w 73"/>
                <a:gd name="T1" fmla="*/ 0 h 89"/>
                <a:gd name="T2" fmla="*/ 0 w 73"/>
                <a:gd name="T3" fmla="*/ 0 h 89"/>
                <a:gd name="T4" fmla="*/ 0 w 73"/>
                <a:gd name="T5" fmla="*/ 0 h 89"/>
                <a:gd name="T6" fmla="*/ 0 w 73"/>
                <a:gd name="T7" fmla="*/ 0 h 89"/>
                <a:gd name="T8" fmla="*/ 0 w 73"/>
                <a:gd name="T9" fmla="*/ 0 h 89"/>
                <a:gd name="T10" fmla="*/ 0 w 73"/>
                <a:gd name="T11" fmla="*/ 1 h 89"/>
                <a:gd name="T12" fmla="*/ 0 w 73"/>
                <a:gd name="T13" fmla="*/ 1 h 89"/>
                <a:gd name="T14" fmla="*/ 0 w 73"/>
                <a:gd name="T15" fmla="*/ 1 h 89"/>
                <a:gd name="T16" fmla="*/ 0 w 73"/>
                <a:gd name="T17" fmla="*/ 1 h 89"/>
                <a:gd name="T18" fmla="*/ 1 w 73"/>
                <a:gd name="T19" fmla="*/ 1 h 89"/>
                <a:gd name="T20" fmla="*/ 1 w 73"/>
                <a:gd name="T21" fmla="*/ 0 h 89"/>
                <a:gd name="T22" fmla="*/ 1 w 73"/>
                <a:gd name="T23" fmla="*/ 0 h 89"/>
                <a:gd name="T24" fmla="*/ 0 w 73"/>
                <a:gd name="T25" fmla="*/ 0 h 89"/>
                <a:gd name="T26" fmla="*/ 0 w 73"/>
                <a:gd name="T27" fmla="*/ 0 h 89"/>
                <a:gd name="T28" fmla="*/ 0 w 73"/>
                <a:gd name="T29" fmla="*/ 0 h 89"/>
                <a:gd name="T30" fmla="*/ 0 w 73"/>
                <a:gd name="T31" fmla="*/ 0 h 89"/>
                <a:gd name="T32" fmla="*/ 0 w 73"/>
                <a:gd name="T33" fmla="*/ 0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89">
                  <a:moveTo>
                    <a:pt x="6" y="4"/>
                  </a:moveTo>
                  <a:lnTo>
                    <a:pt x="4" y="8"/>
                  </a:lnTo>
                  <a:lnTo>
                    <a:pt x="2" y="20"/>
                  </a:lnTo>
                  <a:lnTo>
                    <a:pt x="0" y="36"/>
                  </a:lnTo>
                  <a:lnTo>
                    <a:pt x="0" y="53"/>
                  </a:lnTo>
                  <a:lnTo>
                    <a:pt x="3" y="69"/>
                  </a:lnTo>
                  <a:lnTo>
                    <a:pt x="12" y="82"/>
                  </a:lnTo>
                  <a:lnTo>
                    <a:pt x="28" y="89"/>
                  </a:lnTo>
                  <a:lnTo>
                    <a:pt x="52" y="86"/>
                  </a:lnTo>
                  <a:lnTo>
                    <a:pt x="68" y="77"/>
                  </a:lnTo>
                  <a:lnTo>
                    <a:pt x="73" y="62"/>
                  </a:lnTo>
                  <a:lnTo>
                    <a:pt x="70" y="46"/>
                  </a:lnTo>
                  <a:lnTo>
                    <a:pt x="61" y="29"/>
                  </a:lnTo>
                  <a:lnTo>
                    <a:pt x="48" y="15"/>
                  </a:lnTo>
                  <a:lnTo>
                    <a:pt x="32" y="4"/>
                  </a:lnTo>
                  <a:lnTo>
                    <a:pt x="18" y="0"/>
                  </a:lnTo>
                  <a:lnTo>
                    <a:pt x="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3" name="Freeform 12"/>
            <p:cNvSpPr>
              <a:spLocks/>
            </p:cNvSpPr>
            <p:nvPr/>
          </p:nvSpPr>
          <p:spPr bwMode="auto">
            <a:xfrm>
              <a:off x="4021" y="2139"/>
              <a:ext cx="65" cy="34"/>
            </a:xfrm>
            <a:custGeom>
              <a:avLst/>
              <a:gdLst>
                <a:gd name="T0" fmla="*/ 1 w 130"/>
                <a:gd name="T1" fmla="*/ 0 h 69"/>
                <a:gd name="T2" fmla="*/ 1 w 130"/>
                <a:gd name="T3" fmla="*/ 0 h 69"/>
                <a:gd name="T4" fmla="*/ 0 w 130"/>
                <a:gd name="T5" fmla="*/ 0 h 69"/>
                <a:gd name="T6" fmla="*/ 0 w 130"/>
                <a:gd name="T7" fmla="*/ 0 h 69"/>
                <a:gd name="T8" fmla="*/ 1 w 130"/>
                <a:gd name="T9" fmla="*/ 0 h 69"/>
                <a:gd name="T10" fmla="*/ 1 w 130"/>
                <a:gd name="T11" fmla="*/ 0 h 69"/>
                <a:gd name="T12" fmla="*/ 1 w 130"/>
                <a:gd name="T13" fmla="*/ 0 h 69"/>
                <a:gd name="T14" fmla="*/ 1 w 130"/>
                <a:gd name="T15" fmla="*/ 0 h 69"/>
                <a:gd name="T16" fmla="*/ 1 w 130"/>
                <a:gd name="T17" fmla="*/ 0 h 69"/>
                <a:gd name="T18" fmla="*/ 1 w 130"/>
                <a:gd name="T19" fmla="*/ 0 h 69"/>
                <a:gd name="T20" fmla="*/ 1 w 130"/>
                <a:gd name="T21" fmla="*/ 0 h 69"/>
                <a:gd name="T22" fmla="*/ 1 w 130"/>
                <a:gd name="T23" fmla="*/ 0 h 69"/>
                <a:gd name="T24" fmla="*/ 1 w 130"/>
                <a:gd name="T25" fmla="*/ 0 h 69"/>
                <a:gd name="T26" fmla="*/ 1 w 130"/>
                <a:gd name="T27" fmla="*/ 0 h 69"/>
                <a:gd name="T28" fmla="*/ 1 w 130"/>
                <a:gd name="T29" fmla="*/ 0 h 69"/>
                <a:gd name="T30" fmla="*/ 2 w 130"/>
                <a:gd name="T31" fmla="*/ 0 h 69"/>
                <a:gd name="T32" fmla="*/ 2 w 130"/>
                <a:gd name="T33" fmla="*/ 0 h 69"/>
                <a:gd name="T34" fmla="*/ 2 w 130"/>
                <a:gd name="T35" fmla="*/ 0 h 69"/>
                <a:gd name="T36" fmla="*/ 2 w 130"/>
                <a:gd name="T37" fmla="*/ 0 h 69"/>
                <a:gd name="T38" fmla="*/ 2 w 130"/>
                <a:gd name="T39" fmla="*/ 0 h 69"/>
                <a:gd name="T40" fmla="*/ 2 w 130"/>
                <a:gd name="T41" fmla="*/ 1 h 69"/>
                <a:gd name="T42" fmla="*/ 2 w 130"/>
                <a:gd name="T43" fmla="*/ 1 h 69"/>
                <a:gd name="T44" fmla="*/ 2 w 130"/>
                <a:gd name="T45" fmla="*/ 1 h 69"/>
                <a:gd name="T46" fmla="*/ 2 w 130"/>
                <a:gd name="T47" fmla="*/ 1 h 69"/>
                <a:gd name="T48" fmla="*/ 3 w 130"/>
                <a:gd name="T49" fmla="*/ 0 h 69"/>
                <a:gd name="T50" fmla="*/ 3 w 130"/>
                <a:gd name="T51" fmla="*/ 0 h 69"/>
                <a:gd name="T52" fmla="*/ 3 w 130"/>
                <a:gd name="T53" fmla="*/ 0 h 69"/>
                <a:gd name="T54" fmla="*/ 3 w 130"/>
                <a:gd name="T55" fmla="*/ 0 h 69"/>
                <a:gd name="T56" fmla="*/ 2 w 130"/>
                <a:gd name="T57" fmla="*/ 0 h 69"/>
                <a:gd name="T58" fmla="*/ 2 w 130"/>
                <a:gd name="T59" fmla="*/ 0 h 69"/>
                <a:gd name="T60" fmla="*/ 2 w 130"/>
                <a:gd name="T61" fmla="*/ 0 h 69"/>
                <a:gd name="T62" fmla="*/ 2 w 130"/>
                <a:gd name="T63" fmla="*/ 0 h 69"/>
                <a:gd name="T64" fmla="*/ 2 w 130"/>
                <a:gd name="T65" fmla="*/ 0 h 69"/>
                <a:gd name="T66" fmla="*/ 2 w 130"/>
                <a:gd name="T67" fmla="*/ 0 h 69"/>
                <a:gd name="T68" fmla="*/ 2 w 130"/>
                <a:gd name="T69" fmla="*/ 0 h 69"/>
                <a:gd name="T70" fmla="*/ 1 w 130"/>
                <a:gd name="T71" fmla="*/ 0 h 69"/>
                <a:gd name="T72" fmla="*/ 1 w 130"/>
                <a:gd name="T73" fmla="*/ 0 h 69"/>
                <a:gd name="T74" fmla="*/ 1 w 130"/>
                <a:gd name="T75" fmla="*/ 0 h 69"/>
                <a:gd name="T76" fmla="*/ 1 w 130"/>
                <a:gd name="T77" fmla="*/ 0 h 69"/>
                <a:gd name="T78" fmla="*/ 1 w 130"/>
                <a:gd name="T79" fmla="*/ 0 h 69"/>
                <a:gd name="T80" fmla="*/ 1 w 130"/>
                <a:gd name="T81" fmla="*/ 0 h 69"/>
                <a:gd name="T82" fmla="*/ 1 w 130"/>
                <a:gd name="T83" fmla="*/ 0 h 69"/>
                <a:gd name="T84" fmla="*/ 1 w 130"/>
                <a:gd name="T85" fmla="*/ 0 h 69"/>
                <a:gd name="T86" fmla="*/ 1 w 130"/>
                <a:gd name="T87" fmla="*/ 0 h 69"/>
                <a:gd name="T88" fmla="*/ 1 w 130"/>
                <a:gd name="T89" fmla="*/ 0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30" h="69">
                  <a:moveTo>
                    <a:pt x="1" y="13"/>
                  </a:moveTo>
                  <a:lnTo>
                    <a:pt x="1" y="15"/>
                  </a:lnTo>
                  <a:lnTo>
                    <a:pt x="0" y="17"/>
                  </a:lnTo>
                  <a:lnTo>
                    <a:pt x="0" y="21"/>
                  </a:lnTo>
                  <a:lnTo>
                    <a:pt x="1" y="26"/>
                  </a:lnTo>
                  <a:lnTo>
                    <a:pt x="4" y="32"/>
                  </a:lnTo>
                  <a:lnTo>
                    <a:pt x="9" y="37"/>
                  </a:lnTo>
                  <a:lnTo>
                    <a:pt x="18" y="42"/>
                  </a:lnTo>
                  <a:lnTo>
                    <a:pt x="31" y="45"/>
                  </a:lnTo>
                  <a:lnTo>
                    <a:pt x="33" y="46"/>
                  </a:lnTo>
                  <a:lnTo>
                    <a:pt x="36" y="49"/>
                  </a:lnTo>
                  <a:lnTo>
                    <a:pt x="42" y="51"/>
                  </a:lnTo>
                  <a:lnTo>
                    <a:pt x="48" y="54"/>
                  </a:lnTo>
                  <a:lnTo>
                    <a:pt x="55" y="57"/>
                  </a:lnTo>
                  <a:lnTo>
                    <a:pt x="61" y="58"/>
                  </a:lnTo>
                  <a:lnTo>
                    <a:pt x="67" y="57"/>
                  </a:lnTo>
                  <a:lnTo>
                    <a:pt x="71" y="53"/>
                  </a:lnTo>
                  <a:lnTo>
                    <a:pt x="73" y="54"/>
                  </a:lnTo>
                  <a:lnTo>
                    <a:pt x="79" y="57"/>
                  </a:lnTo>
                  <a:lnTo>
                    <a:pt x="88" y="61"/>
                  </a:lnTo>
                  <a:lnTo>
                    <a:pt x="98" y="65"/>
                  </a:lnTo>
                  <a:lnTo>
                    <a:pt x="109" y="69"/>
                  </a:lnTo>
                  <a:lnTo>
                    <a:pt x="118" y="69"/>
                  </a:lnTo>
                  <a:lnTo>
                    <a:pt x="126" y="67"/>
                  </a:lnTo>
                  <a:lnTo>
                    <a:pt x="130" y="61"/>
                  </a:lnTo>
                  <a:lnTo>
                    <a:pt x="130" y="59"/>
                  </a:lnTo>
                  <a:lnTo>
                    <a:pt x="130" y="55"/>
                  </a:lnTo>
                  <a:lnTo>
                    <a:pt x="129" y="49"/>
                  </a:lnTo>
                  <a:lnTo>
                    <a:pt x="125" y="44"/>
                  </a:lnTo>
                  <a:lnTo>
                    <a:pt x="118" y="37"/>
                  </a:lnTo>
                  <a:lnTo>
                    <a:pt x="109" y="32"/>
                  </a:lnTo>
                  <a:lnTo>
                    <a:pt x="93" y="30"/>
                  </a:lnTo>
                  <a:lnTo>
                    <a:pt x="73" y="30"/>
                  </a:lnTo>
                  <a:lnTo>
                    <a:pt x="71" y="28"/>
                  </a:lnTo>
                  <a:lnTo>
                    <a:pt x="65" y="24"/>
                  </a:lnTo>
                  <a:lnTo>
                    <a:pt x="59" y="20"/>
                  </a:lnTo>
                  <a:lnTo>
                    <a:pt x="54" y="21"/>
                  </a:lnTo>
                  <a:lnTo>
                    <a:pt x="52" y="20"/>
                  </a:lnTo>
                  <a:lnTo>
                    <a:pt x="48" y="15"/>
                  </a:lnTo>
                  <a:lnTo>
                    <a:pt x="43" y="9"/>
                  </a:lnTo>
                  <a:lnTo>
                    <a:pt x="36" y="4"/>
                  </a:lnTo>
                  <a:lnTo>
                    <a:pt x="29" y="0"/>
                  </a:lnTo>
                  <a:lnTo>
                    <a:pt x="19" y="0"/>
                  </a:lnTo>
                  <a:lnTo>
                    <a:pt x="10" y="4"/>
                  </a:lnTo>
                  <a:lnTo>
                    <a:pt x="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4" name="Freeform 13"/>
            <p:cNvSpPr>
              <a:spLocks/>
            </p:cNvSpPr>
            <p:nvPr/>
          </p:nvSpPr>
          <p:spPr bwMode="auto">
            <a:xfrm>
              <a:off x="4110" y="2001"/>
              <a:ext cx="28" cy="29"/>
            </a:xfrm>
            <a:custGeom>
              <a:avLst/>
              <a:gdLst>
                <a:gd name="T0" fmla="*/ 0 w 57"/>
                <a:gd name="T1" fmla="*/ 1 h 58"/>
                <a:gd name="T2" fmla="*/ 0 w 57"/>
                <a:gd name="T3" fmla="*/ 1 h 58"/>
                <a:gd name="T4" fmla="*/ 0 w 57"/>
                <a:gd name="T5" fmla="*/ 1 h 58"/>
                <a:gd name="T6" fmla="*/ 0 w 57"/>
                <a:gd name="T7" fmla="*/ 1 h 58"/>
                <a:gd name="T8" fmla="*/ 0 w 57"/>
                <a:gd name="T9" fmla="*/ 1 h 58"/>
                <a:gd name="T10" fmla="*/ 0 w 57"/>
                <a:gd name="T11" fmla="*/ 1 h 58"/>
                <a:gd name="T12" fmla="*/ 0 w 57"/>
                <a:gd name="T13" fmla="*/ 1 h 58"/>
                <a:gd name="T14" fmla="*/ 0 w 57"/>
                <a:gd name="T15" fmla="*/ 1 h 58"/>
                <a:gd name="T16" fmla="*/ 0 w 57"/>
                <a:gd name="T17" fmla="*/ 1 h 58"/>
                <a:gd name="T18" fmla="*/ 0 w 57"/>
                <a:gd name="T19" fmla="*/ 1 h 58"/>
                <a:gd name="T20" fmla="*/ 0 w 57"/>
                <a:gd name="T21" fmla="*/ 1 h 58"/>
                <a:gd name="T22" fmla="*/ 0 w 57"/>
                <a:gd name="T23" fmla="*/ 1 h 58"/>
                <a:gd name="T24" fmla="*/ 0 w 57"/>
                <a:gd name="T25" fmla="*/ 1 h 58"/>
                <a:gd name="T26" fmla="*/ 0 w 57"/>
                <a:gd name="T27" fmla="*/ 0 h 58"/>
                <a:gd name="T28" fmla="*/ 0 w 57"/>
                <a:gd name="T29" fmla="*/ 0 h 58"/>
                <a:gd name="T30" fmla="*/ 0 w 57"/>
                <a:gd name="T31" fmla="*/ 1 h 58"/>
                <a:gd name="T32" fmla="*/ 0 w 57"/>
                <a:gd name="T33" fmla="*/ 1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58">
                  <a:moveTo>
                    <a:pt x="0" y="11"/>
                  </a:moveTo>
                  <a:lnTo>
                    <a:pt x="0" y="14"/>
                  </a:lnTo>
                  <a:lnTo>
                    <a:pt x="0" y="22"/>
                  </a:lnTo>
                  <a:lnTo>
                    <a:pt x="3" y="33"/>
                  </a:lnTo>
                  <a:lnTo>
                    <a:pt x="6" y="45"/>
                  </a:lnTo>
                  <a:lnTo>
                    <a:pt x="12" y="54"/>
                  </a:lnTo>
                  <a:lnTo>
                    <a:pt x="21" y="58"/>
                  </a:lnTo>
                  <a:lnTo>
                    <a:pt x="33" y="57"/>
                  </a:lnTo>
                  <a:lnTo>
                    <a:pt x="50" y="45"/>
                  </a:lnTo>
                  <a:lnTo>
                    <a:pt x="57" y="33"/>
                  </a:lnTo>
                  <a:lnTo>
                    <a:pt x="56" y="22"/>
                  </a:lnTo>
                  <a:lnTo>
                    <a:pt x="48" y="13"/>
                  </a:lnTo>
                  <a:lnTo>
                    <a:pt x="36" y="5"/>
                  </a:lnTo>
                  <a:lnTo>
                    <a:pt x="23" y="0"/>
                  </a:lnTo>
                  <a:lnTo>
                    <a:pt x="11" y="0"/>
                  </a:lnTo>
                  <a:lnTo>
                    <a:pt x="3" y="3"/>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5" name="Freeform 14"/>
            <p:cNvSpPr>
              <a:spLocks/>
            </p:cNvSpPr>
            <p:nvPr/>
          </p:nvSpPr>
          <p:spPr bwMode="auto">
            <a:xfrm>
              <a:off x="3838" y="1824"/>
              <a:ext cx="268" cy="397"/>
            </a:xfrm>
            <a:custGeom>
              <a:avLst/>
              <a:gdLst>
                <a:gd name="T0" fmla="*/ 4 w 535"/>
                <a:gd name="T1" fmla="*/ 0 h 795"/>
                <a:gd name="T2" fmla="*/ 3 w 535"/>
                <a:gd name="T3" fmla="*/ 0 h 795"/>
                <a:gd name="T4" fmla="*/ 2 w 535"/>
                <a:gd name="T5" fmla="*/ 1 h 795"/>
                <a:gd name="T6" fmla="*/ 2 w 535"/>
                <a:gd name="T7" fmla="*/ 2 h 795"/>
                <a:gd name="T8" fmla="*/ 1 w 535"/>
                <a:gd name="T9" fmla="*/ 4 h 795"/>
                <a:gd name="T10" fmla="*/ 1 w 535"/>
                <a:gd name="T11" fmla="*/ 5 h 795"/>
                <a:gd name="T12" fmla="*/ 1 w 535"/>
                <a:gd name="T13" fmla="*/ 6 h 795"/>
                <a:gd name="T14" fmla="*/ 1 w 535"/>
                <a:gd name="T15" fmla="*/ 7 h 795"/>
                <a:gd name="T16" fmla="*/ 1 w 535"/>
                <a:gd name="T17" fmla="*/ 8 h 795"/>
                <a:gd name="T18" fmla="*/ 2 w 535"/>
                <a:gd name="T19" fmla="*/ 8 h 795"/>
                <a:gd name="T20" fmla="*/ 2 w 535"/>
                <a:gd name="T21" fmla="*/ 9 h 795"/>
                <a:gd name="T22" fmla="*/ 3 w 535"/>
                <a:gd name="T23" fmla="*/ 10 h 795"/>
                <a:gd name="T24" fmla="*/ 3 w 535"/>
                <a:gd name="T25" fmla="*/ 10 h 795"/>
                <a:gd name="T26" fmla="*/ 3 w 535"/>
                <a:gd name="T27" fmla="*/ 10 h 795"/>
                <a:gd name="T28" fmla="*/ 4 w 535"/>
                <a:gd name="T29" fmla="*/ 10 h 795"/>
                <a:gd name="T30" fmla="*/ 4 w 535"/>
                <a:gd name="T31" fmla="*/ 10 h 795"/>
                <a:gd name="T32" fmla="*/ 5 w 535"/>
                <a:gd name="T33" fmla="*/ 11 h 795"/>
                <a:gd name="T34" fmla="*/ 5 w 535"/>
                <a:gd name="T35" fmla="*/ 11 h 795"/>
                <a:gd name="T36" fmla="*/ 6 w 535"/>
                <a:gd name="T37" fmla="*/ 11 h 795"/>
                <a:gd name="T38" fmla="*/ 6 w 535"/>
                <a:gd name="T39" fmla="*/ 12 h 795"/>
                <a:gd name="T40" fmla="*/ 6 w 535"/>
                <a:gd name="T41" fmla="*/ 12 h 795"/>
                <a:gd name="T42" fmla="*/ 6 w 535"/>
                <a:gd name="T43" fmla="*/ 11 h 795"/>
                <a:gd name="T44" fmla="*/ 5 w 535"/>
                <a:gd name="T45" fmla="*/ 11 h 795"/>
                <a:gd name="T46" fmla="*/ 5 w 535"/>
                <a:gd name="T47" fmla="*/ 10 h 795"/>
                <a:gd name="T48" fmla="*/ 4 w 535"/>
                <a:gd name="T49" fmla="*/ 9 h 795"/>
                <a:gd name="T50" fmla="*/ 4 w 535"/>
                <a:gd name="T51" fmla="*/ 9 h 795"/>
                <a:gd name="T52" fmla="*/ 4 w 535"/>
                <a:gd name="T53" fmla="*/ 8 h 795"/>
                <a:gd name="T54" fmla="*/ 5 w 535"/>
                <a:gd name="T55" fmla="*/ 8 h 795"/>
                <a:gd name="T56" fmla="*/ 6 w 535"/>
                <a:gd name="T57" fmla="*/ 7 h 795"/>
                <a:gd name="T58" fmla="*/ 7 w 535"/>
                <a:gd name="T59" fmla="*/ 7 h 795"/>
                <a:gd name="T60" fmla="*/ 7 w 535"/>
                <a:gd name="T61" fmla="*/ 6 h 795"/>
                <a:gd name="T62" fmla="*/ 8 w 535"/>
                <a:gd name="T63" fmla="*/ 5 h 795"/>
                <a:gd name="T64" fmla="*/ 8 w 535"/>
                <a:gd name="T65" fmla="*/ 5 h 795"/>
                <a:gd name="T66" fmla="*/ 8 w 535"/>
                <a:gd name="T67" fmla="*/ 4 h 795"/>
                <a:gd name="T68" fmla="*/ 9 w 535"/>
                <a:gd name="T69" fmla="*/ 4 h 795"/>
                <a:gd name="T70" fmla="*/ 9 w 535"/>
                <a:gd name="T71" fmla="*/ 4 h 795"/>
                <a:gd name="T72" fmla="*/ 8 w 535"/>
                <a:gd name="T73" fmla="*/ 4 h 795"/>
                <a:gd name="T74" fmla="*/ 8 w 535"/>
                <a:gd name="T75" fmla="*/ 3 h 795"/>
                <a:gd name="T76" fmla="*/ 8 w 535"/>
                <a:gd name="T77" fmla="*/ 3 h 795"/>
                <a:gd name="T78" fmla="*/ 7 w 535"/>
                <a:gd name="T79" fmla="*/ 4 h 795"/>
                <a:gd name="T80" fmla="*/ 6 w 535"/>
                <a:gd name="T81" fmla="*/ 4 h 795"/>
                <a:gd name="T82" fmla="*/ 6 w 535"/>
                <a:gd name="T83" fmla="*/ 3 h 795"/>
                <a:gd name="T84" fmla="*/ 6 w 535"/>
                <a:gd name="T85" fmla="*/ 2 h 795"/>
                <a:gd name="T86" fmla="*/ 6 w 535"/>
                <a:gd name="T87" fmla="*/ 1 h 795"/>
                <a:gd name="T88" fmla="*/ 5 w 535"/>
                <a:gd name="T89" fmla="*/ 1 h 795"/>
                <a:gd name="T90" fmla="*/ 5 w 535"/>
                <a:gd name="T91" fmla="*/ 0 h 795"/>
                <a:gd name="T92" fmla="*/ 4 w 535"/>
                <a:gd name="T93" fmla="*/ 0 h 7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35" h="795">
                  <a:moveTo>
                    <a:pt x="216" y="1"/>
                  </a:moveTo>
                  <a:lnTo>
                    <a:pt x="213" y="2"/>
                  </a:lnTo>
                  <a:lnTo>
                    <a:pt x="208" y="7"/>
                  </a:lnTo>
                  <a:lnTo>
                    <a:pt x="198" y="17"/>
                  </a:lnTo>
                  <a:lnTo>
                    <a:pt x="188" y="27"/>
                  </a:lnTo>
                  <a:lnTo>
                    <a:pt x="173" y="42"/>
                  </a:lnTo>
                  <a:lnTo>
                    <a:pt x="158" y="59"/>
                  </a:lnTo>
                  <a:lnTo>
                    <a:pt x="141" y="79"/>
                  </a:lnTo>
                  <a:lnTo>
                    <a:pt x="122" y="101"/>
                  </a:lnTo>
                  <a:lnTo>
                    <a:pt x="104" y="125"/>
                  </a:lnTo>
                  <a:lnTo>
                    <a:pt x="85" y="151"/>
                  </a:lnTo>
                  <a:lnTo>
                    <a:pt x="67" y="179"/>
                  </a:lnTo>
                  <a:lnTo>
                    <a:pt x="50" y="209"/>
                  </a:lnTo>
                  <a:lnTo>
                    <a:pt x="34" y="239"/>
                  </a:lnTo>
                  <a:lnTo>
                    <a:pt x="21" y="272"/>
                  </a:lnTo>
                  <a:lnTo>
                    <a:pt x="9" y="305"/>
                  </a:lnTo>
                  <a:lnTo>
                    <a:pt x="0" y="339"/>
                  </a:lnTo>
                  <a:lnTo>
                    <a:pt x="2" y="344"/>
                  </a:lnTo>
                  <a:lnTo>
                    <a:pt x="8" y="359"/>
                  </a:lnTo>
                  <a:lnTo>
                    <a:pt x="17" y="380"/>
                  </a:lnTo>
                  <a:lnTo>
                    <a:pt x="27" y="406"/>
                  </a:lnTo>
                  <a:lnTo>
                    <a:pt x="37" y="438"/>
                  </a:lnTo>
                  <a:lnTo>
                    <a:pt x="46" y="471"/>
                  </a:lnTo>
                  <a:lnTo>
                    <a:pt x="54" y="504"/>
                  </a:lnTo>
                  <a:lnTo>
                    <a:pt x="58" y="537"/>
                  </a:lnTo>
                  <a:lnTo>
                    <a:pt x="59" y="537"/>
                  </a:lnTo>
                  <a:lnTo>
                    <a:pt x="64" y="537"/>
                  </a:lnTo>
                  <a:lnTo>
                    <a:pt x="73" y="534"/>
                  </a:lnTo>
                  <a:lnTo>
                    <a:pt x="88" y="527"/>
                  </a:lnTo>
                  <a:lnTo>
                    <a:pt x="91" y="531"/>
                  </a:lnTo>
                  <a:lnTo>
                    <a:pt x="97" y="545"/>
                  </a:lnTo>
                  <a:lnTo>
                    <a:pt x="106" y="563"/>
                  </a:lnTo>
                  <a:lnTo>
                    <a:pt x="118" y="584"/>
                  </a:lnTo>
                  <a:lnTo>
                    <a:pt x="130" y="608"/>
                  </a:lnTo>
                  <a:lnTo>
                    <a:pt x="142" y="631"/>
                  </a:lnTo>
                  <a:lnTo>
                    <a:pt x="151" y="654"/>
                  </a:lnTo>
                  <a:lnTo>
                    <a:pt x="158" y="671"/>
                  </a:lnTo>
                  <a:lnTo>
                    <a:pt x="159" y="672"/>
                  </a:lnTo>
                  <a:lnTo>
                    <a:pt x="164" y="676"/>
                  </a:lnTo>
                  <a:lnTo>
                    <a:pt x="172" y="680"/>
                  </a:lnTo>
                  <a:lnTo>
                    <a:pt x="181" y="684"/>
                  </a:lnTo>
                  <a:lnTo>
                    <a:pt x="191" y="688"/>
                  </a:lnTo>
                  <a:lnTo>
                    <a:pt x="202" y="689"/>
                  </a:lnTo>
                  <a:lnTo>
                    <a:pt x="213" y="689"/>
                  </a:lnTo>
                  <a:lnTo>
                    <a:pt x="223" y="684"/>
                  </a:lnTo>
                  <a:lnTo>
                    <a:pt x="226" y="685"/>
                  </a:lnTo>
                  <a:lnTo>
                    <a:pt x="231" y="691"/>
                  </a:lnTo>
                  <a:lnTo>
                    <a:pt x="241" y="699"/>
                  </a:lnTo>
                  <a:lnTo>
                    <a:pt x="251" y="706"/>
                  </a:lnTo>
                  <a:lnTo>
                    <a:pt x="262" y="714"/>
                  </a:lnTo>
                  <a:lnTo>
                    <a:pt x="273" y="722"/>
                  </a:lnTo>
                  <a:lnTo>
                    <a:pt x="285" y="728"/>
                  </a:lnTo>
                  <a:lnTo>
                    <a:pt x="295" y="729"/>
                  </a:lnTo>
                  <a:lnTo>
                    <a:pt x="297" y="731"/>
                  </a:lnTo>
                  <a:lnTo>
                    <a:pt x="306" y="739"/>
                  </a:lnTo>
                  <a:lnTo>
                    <a:pt x="318" y="751"/>
                  </a:lnTo>
                  <a:lnTo>
                    <a:pt x="333" y="763"/>
                  </a:lnTo>
                  <a:lnTo>
                    <a:pt x="347" y="775"/>
                  </a:lnTo>
                  <a:lnTo>
                    <a:pt x="363" y="785"/>
                  </a:lnTo>
                  <a:lnTo>
                    <a:pt x="376" y="793"/>
                  </a:lnTo>
                  <a:lnTo>
                    <a:pt x="387" y="795"/>
                  </a:lnTo>
                  <a:lnTo>
                    <a:pt x="384" y="793"/>
                  </a:lnTo>
                  <a:lnTo>
                    <a:pt x="379" y="788"/>
                  </a:lnTo>
                  <a:lnTo>
                    <a:pt x="370" y="780"/>
                  </a:lnTo>
                  <a:lnTo>
                    <a:pt x="359" y="770"/>
                  </a:lnTo>
                  <a:lnTo>
                    <a:pt x="347" y="758"/>
                  </a:lnTo>
                  <a:lnTo>
                    <a:pt x="334" y="745"/>
                  </a:lnTo>
                  <a:lnTo>
                    <a:pt x="322" y="730"/>
                  </a:lnTo>
                  <a:lnTo>
                    <a:pt x="312" y="716"/>
                  </a:lnTo>
                  <a:lnTo>
                    <a:pt x="308" y="713"/>
                  </a:lnTo>
                  <a:lnTo>
                    <a:pt x="296" y="704"/>
                  </a:lnTo>
                  <a:lnTo>
                    <a:pt x="279" y="691"/>
                  </a:lnTo>
                  <a:lnTo>
                    <a:pt x="259" y="675"/>
                  </a:lnTo>
                  <a:lnTo>
                    <a:pt x="241" y="658"/>
                  </a:lnTo>
                  <a:lnTo>
                    <a:pt x="225" y="639"/>
                  </a:lnTo>
                  <a:lnTo>
                    <a:pt x="213" y="622"/>
                  </a:lnTo>
                  <a:lnTo>
                    <a:pt x="210" y="606"/>
                  </a:lnTo>
                  <a:lnTo>
                    <a:pt x="209" y="601"/>
                  </a:lnTo>
                  <a:lnTo>
                    <a:pt x="208" y="589"/>
                  </a:lnTo>
                  <a:lnTo>
                    <a:pt x="209" y="574"/>
                  </a:lnTo>
                  <a:lnTo>
                    <a:pt x="216" y="555"/>
                  </a:lnTo>
                  <a:lnTo>
                    <a:pt x="230" y="539"/>
                  </a:lnTo>
                  <a:lnTo>
                    <a:pt x="255" y="529"/>
                  </a:lnTo>
                  <a:lnTo>
                    <a:pt x="293" y="527"/>
                  </a:lnTo>
                  <a:lnTo>
                    <a:pt x="347" y="537"/>
                  </a:lnTo>
                  <a:lnTo>
                    <a:pt x="374" y="576"/>
                  </a:lnTo>
                  <a:lnTo>
                    <a:pt x="384" y="495"/>
                  </a:lnTo>
                  <a:lnTo>
                    <a:pt x="385" y="489"/>
                  </a:lnTo>
                  <a:lnTo>
                    <a:pt x="391" y="475"/>
                  </a:lnTo>
                  <a:lnTo>
                    <a:pt x="397" y="455"/>
                  </a:lnTo>
                  <a:lnTo>
                    <a:pt x="408" y="434"/>
                  </a:lnTo>
                  <a:lnTo>
                    <a:pt x="422" y="412"/>
                  </a:lnTo>
                  <a:lnTo>
                    <a:pt x="438" y="394"/>
                  </a:lnTo>
                  <a:lnTo>
                    <a:pt x="456" y="384"/>
                  </a:lnTo>
                  <a:lnTo>
                    <a:pt x="479" y="383"/>
                  </a:lnTo>
                  <a:lnTo>
                    <a:pt x="496" y="383"/>
                  </a:lnTo>
                  <a:lnTo>
                    <a:pt x="504" y="377"/>
                  </a:lnTo>
                  <a:lnTo>
                    <a:pt x="505" y="366"/>
                  </a:lnTo>
                  <a:lnTo>
                    <a:pt x="503" y="351"/>
                  </a:lnTo>
                  <a:lnTo>
                    <a:pt x="499" y="338"/>
                  </a:lnTo>
                  <a:lnTo>
                    <a:pt x="497" y="326"/>
                  </a:lnTo>
                  <a:lnTo>
                    <a:pt x="501" y="318"/>
                  </a:lnTo>
                  <a:lnTo>
                    <a:pt x="513" y="317"/>
                  </a:lnTo>
                  <a:lnTo>
                    <a:pt x="516" y="315"/>
                  </a:lnTo>
                  <a:lnTo>
                    <a:pt x="521" y="312"/>
                  </a:lnTo>
                  <a:lnTo>
                    <a:pt x="528" y="305"/>
                  </a:lnTo>
                  <a:lnTo>
                    <a:pt x="533" y="298"/>
                  </a:lnTo>
                  <a:lnTo>
                    <a:pt x="535" y="290"/>
                  </a:lnTo>
                  <a:lnTo>
                    <a:pt x="531" y="283"/>
                  </a:lnTo>
                  <a:lnTo>
                    <a:pt x="521" y="275"/>
                  </a:lnTo>
                  <a:lnTo>
                    <a:pt x="500" y="269"/>
                  </a:lnTo>
                  <a:lnTo>
                    <a:pt x="499" y="264"/>
                  </a:lnTo>
                  <a:lnTo>
                    <a:pt x="496" y="251"/>
                  </a:lnTo>
                  <a:lnTo>
                    <a:pt x="491" y="237"/>
                  </a:lnTo>
                  <a:lnTo>
                    <a:pt x="483" y="222"/>
                  </a:lnTo>
                  <a:lnTo>
                    <a:pt x="471" y="215"/>
                  </a:lnTo>
                  <a:lnTo>
                    <a:pt x="458" y="219"/>
                  </a:lnTo>
                  <a:lnTo>
                    <a:pt x="441" y="238"/>
                  </a:lnTo>
                  <a:lnTo>
                    <a:pt x="421" y="277"/>
                  </a:lnTo>
                  <a:lnTo>
                    <a:pt x="417" y="279"/>
                  </a:lnTo>
                  <a:lnTo>
                    <a:pt x="406" y="280"/>
                  </a:lnTo>
                  <a:lnTo>
                    <a:pt x="392" y="280"/>
                  </a:lnTo>
                  <a:lnTo>
                    <a:pt x="376" y="277"/>
                  </a:lnTo>
                  <a:lnTo>
                    <a:pt x="359" y="268"/>
                  </a:lnTo>
                  <a:lnTo>
                    <a:pt x="346" y="254"/>
                  </a:lnTo>
                  <a:lnTo>
                    <a:pt x="337" y="230"/>
                  </a:lnTo>
                  <a:lnTo>
                    <a:pt x="334" y="194"/>
                  </a:lnTo>
                  <a:lnTo>
                    <a:pt x="337" y="190"/>
                  </a:lnTo>
                  <a:lnTo>
                    <a:pt x="342" y="179"/>
                  </a:lnTo>
                  <a:lnTo>
                    <a:pt x="347" y="163"/>
                  </a:lnTo>
                  <a:lnTo>
                    <a:pt x="351" y="144"/>
                  </a:lnTo>
                  <a:lnTo>
                    <a:pt x="350" y="125"/>
                  </a:lnTo>
                  <a:lnTo>
                    <a:pt x="341" y="105"/>
                  </a:lnTo>
                  <a:lnTo>
                    <a:pt x="321" y="90"/>
                  </a:lnTo>
                  <a:lnTo>
                    <a:pt x="289" y="80"/>
                  </a:lnTo>
                  <a:lnTo>
                    <a:pt x="287" y="76"/>
                  </a:lnTo>
                  <a:lnTo>
                    <a:pt x="281" y="65"/>
                  </a:lnTo>
                  <a:lnTo>
                    <a:pt x="272" y="51"/>
                  </a:lnTo>
                  <a:lnTo>
                    <a:pt x="260" y="34"/>
                  </a:lnTo>
                  <a:lnTo>
                    <a:pt x="248" y="18"/>
                  </a:lnTo>
                  <a:lnTo>
                    <a:pt x="237" y="6"/>
                  </a:lnTo>
                  <a:lnTo>
                    <a:pt x="225" y="0"/>
                  </a:lnTo>
                  <a:lnTo>
                    <a:pt x="216" y="1"/>
                  </a:lnTo>
                  <a:close/>
                </a:path>
              </a:pathLst>
            </a:custGeom>
            <a:solidFill>
              <a:srgbClr val="008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6" name="Freeform 15"/>
            <p:cNvSpPr>
              <a:spLocks/>
            </p:cNvSpPr>
            <p:nvPr/>
          </p:nvSpPr>
          <p:spPr bwMode="auto">
            <a:xfrm>
              <a:off x="4025" y="2215"/>
              <a:ext cx="229" cy="210"/>
            </a:xfrm>
            <a:custGeom>
              <a:avLst/>
              <a:gdLst>
                <a:gd name="T0" fmla="*/ 1 w 458"/>
                <a:gd name="T1" fmla="*/ 0 h 422"/>
                <a:gd name="T2" fmla="*/ 1 w 458"/>
                <a:gd name="T3" fmla="*/ 0 h 422"/>
                <a:gd name="T4" fmla="*/ 1 w 458"/>
                <a:gd name="T5" fmla="*/ 1 h 422"/>
                <a:gd name="T6" fmla="*/ 1 w 458"/>
                <a:gd name="T7" fmla="*/ 1 h 422"/>
                <a:gd name="T8" fmla="*/ 1 w 458"/>
                <a:gd name="T9" fmla="*/ 2 h 422"/>
                <a:gd name="T10" fmla="*/ 1 w 458"/>
                <a:gd name="T11" fmla="*/ 3 h 422"/>
                <a:gd name="T12" fmla="*/ 1 w 458"/>
                <a:gd name="T13" fmla="*/ 3 h 422"/>
                <a:gd name="T14" fmla="*/ 1 w 458"/>
                <a:gd name="T15" fmla="*/ 3 h 422"/>
                <a:gd name="T16" fmla="*/ 1 w 458"/>
                <a:gd name="T17" fmla="*/ 4 h 422"/>
                <a:gd name="T18" fmla="*/ 1 w 458"/>
                <a:gd name="T19" fmla="*/ 4 h 422"/>
                <a:gd name="T20" fmla="*/ 2 w 458"/>
                <a:gd name="T21" fmla="*/ 4 h 422"/>
                <a:gd name="T22" fmla="*/ 2 w 458"/>
                <a:gd name="T23" fmla="*/ 4 h 422"/>
                <a:gd name="T24" fmla="*/ 2 w 458"/>
                <a:gd name="T25" fmla="*/ 5 h 422"/>
                <a:gd name="T26" fmla="*/ 2 w 458"/>
                <a:gd name="T27" fmla="*/ 5 h 422"/>
                <a:gd name="T28" fmla="*/ 2 w 458"/>
                <a:gd name="T29" fmla="*/ 5 h 422"/>
                <a:gd name="T30" fmla="*/ 3 w 458"/>
                <a:gd name="T31" fmla="*/ 6 h 422"/>
                <a:gd name="T32" fmla="*/ 3 w 458"/>
                <a:gd name="T33" fmla="*/ 6 h 422"/>
                <a:gd name="T34" fmla="*/ 5 w 458"/>
                <a:gd name="T35" fmla="*/ 6 h 422"/>
                <a:gd name="T36" fmla="*/ 5 w 458"/>
                <a:gd name="T37" fmla="*/ 6 h 422"/>
                <a:gd name="T38" fmla="*/ 5 w 458"/>
                <a:gd name="T39" fmla="*/ 6 h 422"/>
                <a:gd name="T40" fmla="*/ 6 w 458"/>
                <a:gd name="T41" fmla="*/ 5 h 422"/>
                <a:gd name="T42" fmla="*/ 6 w 458"/>
                <a:gd name="T43" fmla="*/ 5 h 422"/>
                <a:gd name="T44" fmla="*/ 6 w 458"/>
                <a:gd name="T45" fmla="*/ 5 h 422"/>
                <a:gd name="T46" fmla="*/ 7 w 458"/>
                <a:gd name="T47" fmla="*/ 5 h 422"/>
                <a:gd name="T48" fmla="*/ 7 w 458"/>
                <a:gd name="T49" fmla="*/ 5 h 422"/>
                <a:gd name="T50" fmla="*/ 7 w 458"/>
                <a:gd name="T51" fmla="*/ 4 h 422"/>
                <a:gd name="T52" fmla="*/ 7 w 458"/>
                <a:gd name="T53" fmla="*/ 4 h 422"/>
                <a:gd name="T54" fmla="*/ 7 w 458"/>
                <a:gd name="T55" fmla="*/ 4 h 422"/>
                <a:gd name="T56" fmla="*/ 8 w 458"/>
                <a:gd name="T57" fmla="*/ 3 h 422"/>
                <a:gd name="T58" fmla="*/ 7 w 458"/>
                <a:gd name="T59" fmla="*/ 2 h 422"/>
                <a:gd name="T60" fmla="*/ 7 w 458"/>
                <a:gd name="T61" fmla="*/ 2 h 422"/>
                <a:gd name="T62" fmla="*/ 7 w 458"/>
                <a:gd name="T63" fmla="*/ 2 h 422"/>
                <a:gd name="T64" fmla="*/ 6 w 458"/>
                <a:gd name="T65" fmla="*/ 1 h 422"/>
                <a:gd name="T66" fmla="*/ 6 w 458"/>
                <a:gd name="T67" fmla="*/ 1 h 422"/>
                <a:gd name="T68" fmla="*/ 5 w 458"/>
                <a:gd name="T69" fmla="*/ 1 h 422"/>
                <a:gd name="T70" fmla="*/ 5 w 458"/>
                <a:gd name="T71" fmla="*/ 1 h 422"/>
                <a:gd name="T72" fmla="*/ 5 w 458"/>
                <a:gd name="T73" fmla="*/ 1 h 422"/>
                <a:gd name="T74" fmla="*/ 4 w 458"/>
                <a:gd name="T75" fmla="*/ 0 h 422"/>
                <a:gd name="T76" fmla="*/ 4 w 458"/>
                <a:gd name="T77" fmla="*/ 0 h 422"/>
                <a:gd name="T78" fmla="*/ 3 w 458"/>
                <a:gd name="T79" fmla="*/ 0 h 422"/>
                <a:gd name="T80" fmla="*/ 2 w 458"/>
                <a:gd name="T81" fmla="*/ 0 h 422"/>
                <a:gd name="T82" fmla="*/ 2 w 458"/>
                <a:gd name="T83" fmla="*/ 0 h 4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8" h="422">
                  <a:moveTo>
                    <a:pt x="60" y="18"/>
                  </a:moveTo>
                  <a:lnTo>
                    <a:pt x="57" y="20"/>
                  </a:lnTo>
                  <a:lnTo>
                    <a:pt x="51" y="29"/>
                  </a:lnTo>
                  <a:lnTo>
                    <a:pt x="42" y="43"/>
                  </a:lnTo>
                  <a:lnTo>
                    <a:pt x="31" y="58"/>
                  </a:lnTo>
                  <a:lnTo>
                    <a:pt x="21" y="77"/>
                  </a:lnTo>
                  <a:lnTo>
                    <a:pt x="10" y="94"/>
                  </a:lnTo>
                  <a:lnTo>
                    <a:pt x="3" y="110"/>
                  </a:lnTo>
                  <a:lnTo>
                    <a:pt x="0" y="123"/>
                  </a:lnTo>
                  <a:lnTo>
                    <a:pt x="1" y="136"/>
                  </a:lnTo>
                  <a:lnTo>
                    <a:pt x="5" y="165"/>
                  </a:lnTo>
                  <a:lnTo>
                    <a:pt x="11" y="197"/>
                  </a:lnTo>
                  <a:lnTo>
                    <a:pt x="21" y="215"/>
                  </a:lnTo>
                  <a:lnTo>
                    <a:pt x="21" y="218"/>
                  </a:lnTo>
                  <a:lnTo>
                    <a:pt x="21" y="224"/>
                  </a:lnTo>
                  <a:lnTo>
                    <a:pt x="21" y="233"/>
                  </a:lnTo>
                  <a:lnTo>
                    <a:pt x="23" y="245"/>
                  </a:lnTo>
                  <a:lnTo>
                    <a:pt x="28" y="257"/>
                  </a:lnTo>
                  <a:lnTo>
                    <a:pt x="38" y="268"/>
                  </a:lnTo>
                  <a:lnTo>
                    <a:pt x="51" y="278"/>
                  </a:lnTo>
                  <a:lnTo>
                    <a:pt x="69" y="285"/>
                  </a:lnTo>
                  <a:lnTo>
                    <a:pt x="72" y="287"/>
                  </a:lnTo>
                  <a:lnTo>
                    <a:pt x="77" y="294"/>
                  </a:lnTo>
                  <a:lnTo>
                    <a:pt x="85" y="303"/>
                  </a:lnTo>
                  <a:lnTo>
                    <a:pt x="96" y="316"/>
                  </a:lnTo>
                  <a:lnTo>
                    <a:pt x="105" y="331"/>
                  </a:lnTo>
                  <a:lnTo>
                    <a:pt x="111" y="345"/>
                  </a:lnTo>
                  <a:lnTo>
                    <a:pt x="117" y="361"/>
                  </a:lnTo>
                  <a:lnTo>
                    <a:pt x="118" y="377"/>
                  </a:lnTo>
                  <a:lnTo>
                    <a:pt x="121" y="378"/>
                  </a:lnTo>
                  <a:lnTo>
                    <a:pt x="130" y="384"/>
                  </a:lnTo>
                  <a:lnTo>
                    <a:pt x="144" y="390"/>
                  </a:lnTo>
                  <a:lnTo>
                    <a:pt x="164" y="397"/>
                  </a:lnTo>
                  <a:lnTo>
                    <a:pt x="189" y="405"/>
                  </a:lnTo>
                  <a:lnTo>
                    <a:pt x="221" y="413"/>
                  </a:lnTo>
                  <a:lnTo>
                    <a:pt x="259" y="418"/>
                  </a:lnTo>
                  <a:lnTo>
                    <a:pt x="302" y="422"/>
                  </a:lnTo>
                  <a:lnTo>
                    <a:pt x="304" y="418"/>
                  </a:lnTo>
                  <a:lnTo>
                    <a:pt x="305" y="406"/>
                  </a:lnTo>
                  <a:lnTo>
                    <a:pt x="310" y="389"/>
                  </a:lnTo>
                  <a:lnTo>
                    <a:pt x="317" y="372"/>
                  </a:lnTo>
                  <a:lnTo>
                    <a:pt x="327" y="353"/>
                  </a:lnTo>
                  <a:lnTo>
                    <a:pt x="340" y="340"/>
                  </a:lnTo>
                  <a:lnTo>
                    <a:pt x="358" y="332"/>
                  </a:lnTo>
                  <a:lnTo>
                    <a:pt x="380" y="334"/>
                  </a:lnTo>
                  <a:lnTo>
                    <a:pt x="381" y="334"/>
                  </a:lnTo>
                  <a:lnTo>
                    <a:pt x="387" y="335"/>
                  </a:lnTo>
                  <a:lnTo>
                    <a:pt x="392" y="335"/>
                  </a:lnTo>
                  <a:lnTo>
                    <a:pt x="398" y="334"/>
                  </a:lnTo>
                  <a:lnTo>
                    <a:pt x="404" y="328"/>
                  </a:lnTo>
                  <a:lnTo>
                    <a:pt x="408" y="320"/>
                  </a:lnTo>
                  <a:lnTo>
                    <a:pt x="409" y="309"/>
                  </a:lnTo>
                  <a:lnTo>
                    <a:pt x="406" y="290"/>
                  </a:lnTo>
                  <a:lnTo>
                    <a:pt x="412" y="287"/>
                  </a:lnTo>
                  <a:lnTo>
                    <a:pt x="423" y="278"/>
                  </a:lnTo>
                  <a:lnTo>
                    <a:pt x="438" y="265"/>
                  </a:lnTo>
                  <a:lnTo>
                    <a:pt x="450" y="248"/>
                  </a:lnTo>
                  <a:lnTo>
                    <a:pt x="458" y="228"/>
                  </a:lnTo>
                  <a:lnTo>
                    <a:pt x="454" y="208"/>
                  </a:lnTo>
                  <a:lnTo>
                    <a:pt x="437" y="187"/>
                  </a:lnTo>
                  <a:lnTo>
                    <a:pt x="401" y="166"/>
                  </a:lnTo>
                  <a:lnTo>
                    <a:pt x="400" y="164"/>
                  </a:lnTo>
                  <a:lnTo>
                    <a:pt x="394" y="156"/>
                  </a:lnTo>
                  <a:lnTo>
                    <a:pt x="387" y="144"/>
                  </a:lnTo>
                  <a:lnTo>
                    <a:pt x="376" y="131"/>
                  </a:lnTo>
                  <a:lnTo>
                    <a:pt x="363" y="119"/>
                  </a:lnTo>
                  <a:lnTo>
                    <a:pt x="347" y="107"/>
                  </a:lnTo>
                  <a:lnTo>
                    <a:pt x="327" y="99"/>
                  </a:lnTo>
                  <a:lnTo>
                    <a:pt x="306" y="97"/>
                  </a:lnTo>
                  <a:lnTo>
                    <a:pt x="305" y="95"/>
                  </a:lnTo>
                  <a:lnTo>
                    <a:pt x="301" y="90"/>
                  </a:lnTo>
                  <a:lnTo>
                    <a:pt x="293" y="83"/>
                  </a:lnTo>
                  <a:lnTo>
                    <a:pt x="284" y="76"/>
                  </a:lnTo>
                  <a:lnTo>
                    <a:pt x="272" y="65"/>
                  </a:lnTo>
                  <a:lnTo>
                    <a:pt x="259" y="54"/>
                  </a:lnTo>
                  <a:lnTo>
                    <a:pt x="243" y="43"/>
                  </a:lnTo>
                  <a:lnTo>
                    <a:pt x="226" y="32"/>
                  </a:lnTo>
                  <a:lnTo>
                    <a:pt x="207" y="23"/>
                  </a:lnTo>
                  <a:lnTo>
                    <a:pt x="188" y="14"/>
                  </a:lnTo>
                  <a:lnTo>
                    <a:pt x="168" y="7"/>
                  </a:lnTo>
                  <a:lnTo>
                    <a:pt x="147" y="2"/>
                  </a:lnTo>
                  <a:lnTo>
                    <a:pt x="126" y="0"/>
                  </a:lnTo>
                  <a:lnTo>
                    <a:pt x="104" y="2"/>
                  </a:lnTo>
                  <a:lnTo>
                    <a:pt x="81" y="7"/>
                  </a:lnTo>
                  <a:lnTo>
                    <a:pt x="60" y="18"/>
                  </a:lnTo>
                  <a:close/>
                </a:path>
              </a:pathLst>
            </a:custGeom>
            <a:solidFill>
              <a:srgbClr val="008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7" name="Freeform 16"/>
            <p:cNvSpPr>
              <a:spLocks/>
            </p:cNvSpPr>
            <p:nvPr/>
          </p:nvSpPr>
          <p:spPr bwMode="auto">
            <a:xfrm>
              <a:off x="4244" y="1745"/>
              <a:ext cx="285" cy="459"/>
            </a:xfrm>
            <a:custGeom>
              <a:avLst/>
              <a:gdLst>
                <a:gd name="T0" fmla="*/ 4 w 571"/>
                <a:gd name="T1" fmla="*/ 6 h 916"/>
                <a:gd name="T2" fmla="*/ 4 w 571"/>
                <a:gd name="T3" fmla="*/ 5 h 916"/>
                <a:gd name="T4" fmla="*/ 4 w 571"/>
                <a:gd name="T5" fmla="*/ 5 h 916"/>
                <a:gd name="T6" fmla="*/ 5 w 571"/>
                <a:gd name="T7" fmla="*/ 4 h 916"/>
                <a:gd name="T8" fmla="*/ 5 w 571"/>
                <a:gd name="T9" fmla="*/ 5 h 916"/>
                <a:gd name="T10" fmla="*/ 5 w 571"/>
                <a:gd name="T11" fmla="*/ 5 h 916"/>
                <a:gd name="T12" fmla="*/ 5 w 571"/>
                <a:gd name="T13" fmla="*/ 6 h 916"/>
                <a:gd name="T14" fmla="*/ 6 w 571"/>
                <a:gd name="T15" fmla="*/ 6 h 916"/>
                <a:gd name="T16" fmla="*/ 6 w 571"/>
                <a:gd name="T17" fmla="*/ 7 h 916"/>
                <a:gd name="T18" fmla="*/ 6 w 571"/>
                <a:gd name="T19" fmla="*/ 7 h 916"/>
                <a:gd name="T20" fmla="*/ 5 w 571"/>
                <a:gd name="T21" fmla="*/ 8 h 916"/>
                <a:gd name="T22" fmla="*/ 4 w 571"/>
                <a:gd name="T23" fmla="*/ 8 h 916"/>
                <a:gd name="T24" fmla="*/ 3 w 571"/>
                <a:gd name="T25" fmla="*/ 8 h 916"/>
                <a:gd name="T26" fmla="*/ 2 w 571"/>
                <a:gd name="T27" fmla="*/ 9 h 916"/>
                <a:gd name="T28" fmla="*/ 2 w 571"/>
                <a:gd name="T29" fmla="*/ 11 h 916"/>
                <a:gd name="T30" fmla="*/ 2 w 571"/>
                <a:gd name="T31" fmla="*/ 13 h 916"/>
                <a:gd name="T32" fmla="*/ 3 w 571"/>
                <a:gd name="T33" fmla="*/ 14 h 916"/>
                <a:gd name="T34" fmla="*/ 4 w 571"/>
                <a:gd name="T35" fmla="*/ 14 h 916"/>
                <a:gd name="T36" fmla="*/ 6 w 571"/>
                <a:gd name="T37" fmla="*/ 14 h 916"/>
                <a:gd name="T38" fmla="*/ 7 w 571"/>
                <a:gd name="T39" fmla="*/ 14 h 916"/>
                <a:gd name="T40" fmla="*/ 7 w 571"/>
                <a:gd name="T41" fmla="*/ 15 h 916"/>
                <a:gd name="T42" fmla="*/ 8 w 571"/>
                <a:gd name="T43" fmla="*/ 14 h 916"/>
                <a:gd name="T44" fmla="*/ 8 w 571"/>
                <a:gd name="T45" fmla="*/ 12 h 916"/>
                <a:gd name="T46" fmla="*/ 8 w 571"/>
                <a:gd name="T47" fmla="*/ 7 h 916"/>
                <a:gd name="T48" fmla="*/ 6 w 571"/>
                <a:gd name="T49" fmla="*/ 5 h 916"/>
                <a:gd name="T50" fmla="*/ 5 w 571"/>
                <a:gd name="T51" fmla="*/ 3 h 916"/>
                <a:gd name="T52" fmla="*/ 3 w 571"/>
                <a:gd name="T53" fmla="*/ 2 h 916"/>
                <a:gd name="T54" fmla="*/ 2 w 571"/>
                <a:gd name="T55" fmla="*/ 1 h 916"/>
                <a:gd name="T56" fmla="*/ 1 w 571"/>
                <a:gd name="T57" fmla="*/ 1 h 916"/>
                <a:gd name="T58" fmla="*/ 1 w 571"/>
                <a:gd name="T59" fmla="*/ 1 h 916"/>
                <a:gd name="T60" fmla="*/ 1 w 571"/>
                <a:gd name="T61" fmla="*/ 2 h 916"/>
                <a:gd name="T62" fmla="*/ 1 w 571"/>
                <a:gd name="T63" fmla="*/ 2 h 916"/>
                <a:gd name="T64" fmla="*/ 0 w 571"/>
                <a:gd name="T65" fmla="*/ 1 h 916"/>
                <a:gd name="T66" fmla="*/ 0 w 571"/>
                <a:gd name="T67" fmla="*/ 2 h 916"/>
                <a:gd name="T68" fmla="*/ 0 w 571"/>
                <a:gd name="T69" fmla="*/ 3 h 916"/>
                <a:gd name="T70" fmla="*/ 1 w 571"/>
                <a:gd name="T71" fmla="*/ 3 h 916"/>
                <a:gd name="T72" fmla="*/ 1 w 571"/>
                <a:gd name="T73" fmla="*/ 3 h 916"/>
                <a:gd name="T74" fmla="*/ 2 w 571"/>
                <a:gd name="T75" fmla="*/ 4 h 916"/>
                <a:gd name="T76" fmla="*/ 2 w 571"/>
                <a:gd name="T77" fmla="*/ 4 h 916"/>
                <a:gd name="T78" fmla="*/ 1 w 571"/>
                <a:gd name="T79" fmla="*/ 5 h 916"/>
                <a:gd name="T80" fmla="*/ 1 w 571"/>
                <a:gd name="T81" fmla="*/ 6 h 916"/>
                <a:gd name="T82" fmla="*/ 1 w 571"/>
                <a:gd name="T83" fmla="*/ 6 h 916"/>
                <a:gd name="T84" fmla="*/ 1 w 571"/>
                <a:gd name="T85" fmla="*/ 6 h 916"/>
                <a:gd name="T86" fmla="*/ 1 w 571"/>
                <a:gd name="T87" fmla="*/ 7 h 916"/>
                <a:gd name="T88" fmla="*/ 1 w 571"/>
                <a:gd name="T89" fmla="*/ 7 h 916"/>
                <a:gd name="T90" fmla="*/ 1 w 571"/>
                <a:gd name="T91" fmla="*/ 8 h 916"/>
                <a:gd name="T92" fmla="*/ 1 w 571"/>
                <a:gd name="T93" fmla="*/ 8 h 916"/>
                <a:gd name="T94" fmla="*/ 1 w 571"/>
                <a:gd name="T95" fmla="*/ 8 h 916"/>
                <a:gd name="T96" fmla="*/ 2 w 571"/>
                <a:gd name="T97" fmla="*/ 8 h 916"/>
                <a:gd name="T98" fmla="*/ 2 w 571"/>
                <a:gd name="T99" fmla="*/ 7 h 916"/>
                <a:gd name="T100" fmla="*/ 2 w 571"/>
                <a:gd name="T101" fmla="*/ 7 h 916"/>
                <a:gd name="T102" fmla="*/ 2 w 571"/>
                <a:gd name="T103" fmla="*/ 6 h 9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1" h="916">
                  <a:moveTo>
                    <a:pt x="180" y="382"/>
                  </a:moveTo>
                  <a:lnTo>
                    <a:pt x="230" y="363"/>
                  </a:lnTo>
                  <a:lnTo>
                    <a:pt x="264" y="347"/>
                  </a:lnTo>
                  <a:lnTo>
                    <a:pt x="286" y="333"/>
                  </a:lnTo>
                  <a:lnTo>
                    <a:pt x="298" y="321"/>
                  </a:lnTo>
                  <a:lnTo>
                    <a:pt x="304" y="312"/>
                  </a:lnTo>
                  <a:lnTo>
                    <a:pt x="305" y="304"/>
                  </a:lnTo>
                  <a:lnTo>
                    <a:pt x="304" y="300"/>
                  </a:lnTo>
                  <a:lnTo>
                    <a:pt x="302" y="299"/>
                  </a:lnTo>
                  <a:lnTo>
                    <a:pt x="318" y="261"/>
                  </a:lnTo>
                  <a:lnTo>
                    <a:pt x="331" y="241"/>
                  </a:lnTo>
                  <a:lnTo>
                    <a:pt x="342" y="236"/>
                  </a:lnTo>
                  <a:lnTo>
                    <a:pt x="351" y="239"/>
                  </a:lnTo>
                  <a:lnTo>
                    <a:pt x="359" y="250"/>
                  </a:lnTo>
                  <a:lnTo>
                    <a:pt x="364" y="262"/>
                  </a:lnTo>
                  <a:lnTo>
                    <a:pt x="367" y="272"/>
                  </a:lnTo>
                  <a:lnTo>
                    <a:pt x="368" y="276"/>
                  </a:lnTo>
                  <a:lnTo>
                    <a:pt x="363" y="299"/>
                  </a:lnTo>
                  <a:lnTo>
                    <a:pt x="362" y="311"/>
                  </a:lnTo>
                  <a:lnTo>
                    <a:pt x="364" y="317"/>
                  </a:lnTo>
                  <a:lnTo>
                    <a:pt x="372" y="321"/>
                  </a:lnTo>
                  <a:lnTo>
                    <a:pt x="383" y="325"/>
                  </a:lnTo>
                  <a:lnTo>
                    <a:pt x="397" y="333"/>
                  </a:lnTo>
                  <a:lnTo>
                    <a:pt x="414" y="350"/>
                  </a:lnTo>
                  <a:lnTo>
                    <a:pt x="434" y="378"/>
                  </a:lnTo>
                  <a:lnTo>
                    <a:pt x="440" y="395"/>
                  </a:lnTo>
                  <a:lnTo>
                    <a:pt x="442" y="409"/>
                  </a:lnTo>
                  <a:lnTo>
                    <a:pt x="437" y="424"/>
                  </a:lnTo>
                  <a:lnTo>
                    <a:pt x="427" y="436"/>
                  </a:lnTo>
                  <a:lnTo>
                    <a:pt x="413" y="447"/>
                  </a:lnTo>
                  <a:lnTo>
                    <a:pt x="396" y="457"/>
                  </a:lnTo>
                  <a:lnTo>
                    <a:pt x="377" y="466"/>
                  </a:lnTo>
                  <a:lnTo>
                    <a:pt x="356" y="474"/>
                  </a:lnTo>
                  <a:lnTo>
                    <a:pt x="335" y="480"/>
                  </a:lnTo>
                  <a:lnTo>
                    <a:pt x="314" y="486"/>
                  </a:lnTo>
                  <a:lnTo>
                    <a:pt x="293" y="491"/>
                  </a:lnTo>
                  <a:lnTo>
                    <a:pt x="275" y="494"/>
                  </a:lnTo>
                  <a:lnTo>
                    <a:pt x="260" y="496"/>
                  </a:lnTo>
                  <a:lnTo>
                    <a:pt x="247" y="499"/>
                  </a:lnTo>
                  <a:lnTo>
                    <a:pt x="239" y="500"/>
                  </a:lnTo>
                  <a:lnTo>
                    <a:pt x="236" y="500"/>
                  </a:lnTo>
                  <a:lnTo>
                    <a:pt x="188" y="566"/>
                  </a:lnTo>
                  <a:lnTo>
                    <a:pt x="159" y="620"/>
                  </a:lnTo>
                  <a:lnTo>
                    <a:pt x="146" y="665"/>
                  </a:lnTo>
                  <a:lnTo>
                    <a:pt x="144" y="703"/>
                  </a:lnTo>
                  <a:lnTo>
                    <a:pt x="151" y="736"/>
                  </a:lnTo>
                  <a:lnTo>
                    <a:pt x="163" y="766"/>
                  </a:lnTo>
                  <a:lnTo>
                    <a:pt x="175" y="796"/>
                  </a:lnTo>
                  <a:lnTo>
                    <a:pt x="184" y="828"/>
                  </a:lnTo>
                  <a:lnTo>
                    <a:pt x="196" y="856"/>
                  </a:lnTo>
                  <a:lnTo>
                    <a:pt x="214" y="871"/>
                  </a:lnTo>
                  <a:lnTo>
                    <a:pt x="240" y="878"/>
                  </a:lnTo>
                  <a:lnTo>
                    <a:pt x="271" y="877"/>
                  </a:lnTo>
                  <a:lnTo>
                    <a:pt x="302" y="870"/>
                  </a:lnTo>
                  <a:lnTo>
                    <a:pt x="334" y="860"/>
                  </a:lnTo>
                  <a:lnTo>
                    <a:pt x="364" y="848"/>
                  </a:lnTo>
                  <a:lnTo>
                    <a:pt x="390" y="837"/>
                  </a:lnTo>
                  <a:lnTo>
                    <a:pt x="413" y="833"/>
                  </a:lnTo>
                  <a:lnTo>
                    <a:pt x="435" y="838"/>
                  </a:lnTo>
                  <a:lnTo>
                    <a:pt x="458" y="850"/>
                  </a:lnTo>
                  <a:lnTo>
                    <a:pt x="476" y="866"/>
                  </a:lnTo>
                  <a:lnTo>
                    <a:pt x="493" y="885"/>
                  </a:lnTo>
                  <a:lnTo>
                    <a:pt x="505" y="900"/>
                  </a:lnTo>
                  <a:lnTo>
                    <a:pt x="514" y="912"/>
                  </a:lnTo>
                  <a:lnTo>
                    <a:pt x="517" y="916"/>
                  </a:lnTo>
                  <a:lnTo>
                    <a:pt x="526" y="894"/>
                  </a:lnTo>
                  <a:lnTo>
                    <a:pt x="539" y="850"/>
                  </a:lnTo>
                  <a:lnTo>
                    <a:pt x="554" y="791"/>
                  </a:lnTo>
                  <a:lnTo>
                    <a:pt x="566" y="717"/>
                  </a:lnTo>
                  <a:lnTo>
                    <a:pt x="571" y="633"/>
                  </a:lnTo>
                  <a:lnTo>
                    <a:pt x="564" y="542"/>
                  </a:lnTo>
                  <a:lnTo>
                    <a:pt x="542" y="447"/>
                  </a:lnTo>
                  <a:lnTo>
                    <a:pt x="500" y="351"/>
                  </a:lnTo>
                  <a:lnTo>
                    <a:pt x="472" y="305"/>
                  </a:lnTo>
                  <a:lnTo>
                    <a:pt x="442" y="263"/>
                  </a:lnTo>
                  <a:lnTo>
                    <a:pt x="409" y="225"/>
                  </a:lnTo>
                  <a:lnTo>
                    <a:pt x="375" y="189"/>
                  </a:lnTo>
                  <a:lnTo>
                    <a:pt x="340" y="158"/>
                  </a:lnTo>
                  <a:lnTo>
                    <a:pt x="306" y="129"/>
                  </a:lnTo>
                  <a:lnTo>
                    <a:pt x="272" y="103"/>
                  </a:lnTo>
                  <a:lnTo>
                    <a:pt x="238" y="80"/>
                  </a:lnTo>
                  <a:lnTo>
                    <a:pt x="206" y="60"/>
                  </a:lnTo>
                  <a:lnTo>
                    <a:pt x="177" y="45"/>
                  </a:lnTo>
                  <a:lnTo>
                    <a:pt x="151" y="30"/>
                  </a:lnTo>
                  <a:lnTo>
                    <a:pt x="127" y="20"/>
                  </a:lnTo>
                  <a:lnTo>
                    <a:pt x="109" y="10"/>
                  </a:lnTo>
                  <a:lnTo>
                    <a:pt x="94" y="5"/>
                  </a:lnTo>
                  <a:lnTo>
                    <a:pt x="85" y="1"/>
                  </a:lnTo>
                  <a:lnTo>
                    <a:pt x="82" y="0"/>
                  </a:lnTo>
                  <a:lnTo>
                    <a:pt x="93" y="38"/>
                  </a:lnTo>
                  <a:lnTo>
                    <a:pt x="93" y="74"/>
                  </a:lnTo>
                  <a:lnTo>
                    <a:pt x="86" y="100"/>
                  </a:lnTo>
                  <a:lnTo>
                    <a:pt x="82" y="110"/>
                  </a:lnTo>
                  <a:lnTo>
                    <a:pt x="77" y="103"/>
                  </a:lnTo>
                  <a:lnTo>
                    <a:pt x="73" y="92"/>
                  </a:lnTo>
                  <a:lnTo>
                    <a:pt x="68" y="80"/>
                  </a:lnTo>
                  <a:lnTo>
                    <a:pt x="63" y="71"/>
                  </a:lnTo>
                  <a:lnTo>
                    <a:pt x="55" y="63"/>
                  </a:lnTo>
                  <a:lnTo>
                    <a:pt x="44" y="59"/>
                  </a:lnTo>
                  <a:lnTo>
                    <a:pt x="30" y="62"/>
                  </a:lnTo>
                  <a:lnTo>
                    <a:pt x="13" y="71"/>
                  </a:lnTo>
                  <a:lnTo>
                    <a:pt x="1" y="85"/>
                  </a:lnTo>
                  <a:lnTo>
                    <a:pt x="0" y="104"/>
                  </a:lnTo>
                  <a:lnTo>
                    <a:pt x="9" y="124"/>
                  </a:lnTo>
                  <a:lnTo>
                    <a:pt x="25" y="143"/>
                  </a:lnTo>
                  <a:lnTo>
                    <a:pt x="42" y="161"/>
                  </a:lnTo>
                  <a:lnTo>
                    <a:pt x="57" y="176"/>
                  </a:lnTo>
                  <a:lnTo>
                    <a:pt x="69" y="186"/>
                  </a:lnTo>
                  <a:lnTo>
                    <a:pt x="75" y="189"/>
                  </a:lnTo>
                  <a:lnTo>
                    <a:pt x="96" y="176"/>
                  </a:lnTo>
                  <a:lnTo>
                    <a:pt x="111" y="175"/>
                  </a:lnTo>
                  <a:lnTo>
                    <a:pt x="122" y="183"/>
                  </a:lnTo>
                  <a:lnTo>
                    <a:pt x="127" y="196"/>
                  </a:lnTo>
                  <a:lnTo>
                    <a:pt x="131" y="212"/>
                  </a:lnTo>
                  <a:lnTo>
                    <a:pt x="131" y="226"/>
                  </a:lnTo>
                  <a:lnTo>
                    <a:pt x="131" y="238"/>
                  </a:lnTo>
                  <a:lnTo>
                    <a:pt x="131" y="242"/>
                  </a:lnTo>
                  <a:lnTo>
                    <a:pt x="119" y="243"/>
                  </a:lnTo>
                  <a:lnTo>
                    <a:pt x="110" y="255"/>
                  </a:lnTo>
                  <a:lnTo>
                    <a:pt x="105" y="271"/>
                  </a:lnTo>
                  <a:lnTo>
                    <a:pt x="104" y="291"/>
                  </a:lnTo>
                  <a:lnTo>
                    <a:pt x="102" y="312"/>
                  </a:lnTo>
                  <a:lnTo>
                    <a:pt x="104" y="330"/>
                  </a:lnTo>
                  <a:lnTo>
                    <a:pt x="105" y="342"/>
                  </a:lnTo>
                  <a:lnTo>
                    <a:pt x="105" y="347"/>
                  </a:lnTo>
                  <a:lnTo>
                    <a:pt x="102" y="347"/>
                  </a:lnTo>
                  <a:lnTo>
                    <a:pt x="96" y="349"/>
                  </a:lnTo>
                  <a:lnTo>
                    <a:pt x="86" y="351"/>
                  </a:lnTo>
                  <a:lnTo>
                    <a:pt x="79" y="355"/>
                  </a:lnTo>
                  <a:lnTo>
                    <a:pt x="72" y="363"/>
                  </a:lnTo>
                  <a:lnTo>
                    <a:pt x="69" y="372"/>
                  </a:lnTo>
                  <a:lnTo>
                    <a:pt x="75" y="387"/>
                  </a:lnTo>
                  <a:lnTo>
                    <a:pt x="88" y="404"/>
                  </a:lnTo>
                  <a:lnTo>
                    <a:pt x="102" y="422"/>
                  </a:lnTo>
                  <a:lnTo>
                    <a:pt x="113" y="436"/>
                  </a:lnTo>
                  <a:lnTo>
                    <a:pt x="117" y="447"/>
                  </a:lnTo>
                  <a:lnTo>
                    <a:pt x="118" y="457"/>
                  </a:lnTo>
                  <a:lnTo>
                    <a:pt x="117" y="466"/>
                  </a:lnTo>
                  <a:lnTo>
                    <a:pt x="113" y="472"/>
                  </a:lnTo>
                  <a:lnTo>
                    <a:pt x="107" y="479"/>
                  </a:lnTo>
                  <a:lnTo>
                    <a:pt x="101" y="487"/>
                  </a:lnTo>
                  <a:lnTo>
                    <a:pt x="102" y="490"/>
                  </a:lnTo>
                  <a:lnTo>
                    <a:pt x="106" y="496"/>
                  </a:lnTo>
                  <a:lnTo>
                    <a:pt x="111" y="501"/>
                  </a:lnTo>
                  <a:lnTo>
                    <a:pt x="117" y="504"/>
                  </a:lnTo>
                  <a:lnTo>
                    <a:pt x="123" y="499"/>
                  </a:lnTo>
                  <a:lnTo>
                    <a:pt x="130" y="483"/>
                  </a:lnTo>
                  <a:lnTo>
                    <a:pt x="136" y="454"/>
                  </a:lnTo>
                  <a:lnTo>
                    <a:pt x="140" y="408"/>
                  </a:lnTo>
                  <a:lnTo>
                    <a:pt x="142" y="407"/>
                  </a:lnTo>
                  <a:lnTo>
                    <a:pt x="144" y="404"/>
                  </a:lnTo>
                  <a:lnTo>
                    <a:pt x="150" y="401"/>
                  </a:lnTo>
                  <a:lnTo>
                    <a:pt x="155" y="396"/>
                  </a:lnTo>
                  <a:lnTo>
                    <a:pt x="161" y="392"/>
                  </a:lnTo>
                  <a:lnTo>
                    <a:pt x="168" y="388"/>
                  </a:lnTo>
                  <a:lnTo>
                    <a:pt x="175" y="384"/>
                  </a:lnTo>
                  <a:lnTo>
                    <a:pt x="180" y="382"/>
                  </a:lnTo>
                  <a:close/>
                </a:path>
              </a:pathLst>
            </a:custGeom>
            <a:solidFill>
              <a:srgbClr val="008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8" name="Freeform 17"/>
            <p:cNvSpPr>
              <a:spLocks/>
            </p:cNvSpPr>
            <p:nvPr/>
          </p:nvSpPr>
          <p:spPr bwMode="auto">
            <a:xfrm>
              <a:off x="4101" y="1784"/>
              <a:ext cx="52" cy="110"/>
            </a:xfrm>
            <a:custGeom>
              <a:avLst/>
              <a:gdLst>
                <a:gd name="T0" fmla="*/ 2 w 104"/>
                <a:gd name="T1" fmla="*/ 1 h 219"/>
                <a:gd name="T2" fmla="*/ 2 w 104"/>
                <a:gd name="T3" fmla="*/ 0 h 219"/>
                <a:gd name="T4" fmla="*/ 1 w 104"/>
                <a:gd name="T5" fmla="*/ 0 h 219"/>
                <a:gd name="T6" fmla="*/ 1 w 104"/>
                <a:gd name="T7" fmla="*/ 0 h 219"/>
                <a:gd name="T8" fmla="*/ 1 w 104"/>
                <a:gd name="T9" fmla="*/ 1 h 219"/>
                <a:gd name="T10" fmla="*/ 1 w 104"/>
                <a:gd name="T11" fmla="*/ 1 h 219"/>
                <a:gd name="T12" fmla="*/ 1 w 104"/>
                <a:gd name="T13" fmla="*/ 1 h 219"/>
                <a:gd name="T14" fmla="*/ 0 w 104"/>
                <a:gd name="T15" fmla="*/ 1 h 219"/>
                <a:gd name="T16" fmla="*/ 1 w 104"/>
                <a:gd name="T17" fmla="*/ 2 h 219"/>
                <a:gd name="T18" fmla="*/ 1 w 104"/>
                <a:gd name="T19" fmla="*/ 2 h 219"/>
                <a:gd name="T20" fmla="*/ 1 w 104"/>
                <a:gd name="T21" fmla="*/ 2 h 219"/>
                <a:gd name="T22" fmla="*/ 1 w 104"/>
                <a:gd name="T23" fmla="*/ 2 h 219"/>
                <a:gd name="T24" fmla="*/ 1 w 104"/>
                <a:gd name="T25" fmla="*/ 2 h 219"/>
                <a:gd name="T26" fmla="*/ 1 w 104"/>
                <a:gd name="T27" fmla="*/ 3 h 219"/>
                <a:gd name="T28" fmla="*/ 1 w 104"/>
                <a:gd name="T29" fmla="*/ 3 h 219"/>
                <a:gd name="T30" fmla="*/ 1 w 104"/>
                <a:gd name="T31" fmla="*/ 3 h 219"/>
                <a:gd name="T32" fmla="*/ 2 w 104"/>
                <a:gd name="T33" fmla="*/ 3 h 219"/>
                <a:gd name="T34" fmla="*/ 2 w 104"/>
                <a:gd name="T35" fmla="*/ 3 h 219"/>
                <a:gd name="T36" fmla="*/ 2 w 104"/>
                <a:gd name="T37" fmla="*/ 4 h 219"/>
                <a:gd name="T38" fmla="*/ 2 w 104"/>
                <a:gd name="T39" fmla="*/ 4 h 219"/>
                <a:gd name="T40" fmla="*/ 2 w 104"/>
                <a:gd name="T41" fmla="*/ 2 h 219"/>
                <a:gd name="T42" fmla="*/ 2 w 104"/>
                <a:gd name="T43" fmla="*/ 2 h 219"/>
                <a:gd name="T44" fmla="*/ 2 w 104"/>
                <a:gd name="T45" fmla="*/ 2 h 219"/>
                <a:gd name="T46" fmla="*/ 2 w 104"/>
                <a:gd name="T47" fmla="*/ 2 h 219"/>
                <a:gd name="T48" fmla="*/ 2 w 104"/>
                <a:gd name="T49" fmla="*/ 2 h 219"/>
                <a:gd name="T50" fmla="*/ 2 w 104"/>
                <a:gd name="T51" fmla="*/ 1 h 219"/>
                <a:gd name="T52" fmla="*/ 2 w 104"/>
                <a:gd name="T53" fmla="*/ 1 h 219"/>
                <a:gd name="T54" fmla="*/ 2 w 104"/>
                <a:gd name="T55" fmla="*/ 1 h 219"/>
                <a:gd name="T56" fmla="*/ 2 w 104"/>
                <a:gd name="T57" fmla="*/ 1 h 2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4" h="219">
                  <a:moveTo>
                    <a:pt x="72" y="1"/>
                  </a:moveTo>
                  <a:lnTo>
                    <a:pt x="68" y="0"/>
                  </a:lnTo>
                  <a:lnTo>
                    <a:pt x="59" y="0"/>
                  </a:lnTo>
                  <a:lnTo>
                    <a:pt x="45" y="0"/>
                  </a:lnTo>
                  <a:lnTo>
                    <a:pt x="30" y="5"/>
                  </a:lnTo>
                  <a:lnTo>
                    <a:pt x="16" y="14"/>
                  </a:lnTo>
                  <a:lnTo>
                    <a:pt x="5" y="31"/>
                  </a:lnTo>
                  <a:lnTo>
                    <a:pt x="0" y="56"/>
                  </a:lnTo>
                  <a:lnTo>
                    <a:pt x="1" y="93"/>
                  </a:lnTo>
                  <a:lnTo>
                    <a:pt x="3" y="96"/>
                  </a:lnTo>
                  <a:lnTo>
                    <a:pt x="5" y="102"/>
                  </a:lnTo>
                  <a:lnTo>
                    <a:pt x="12" y="111"/>
                  </a:lnTo>
                  <a:lnTo>
                    <a:pt x="18" y="121"/>
                  </a:lnTo>
                  <a:lnTo>
                    <a:pt x="28" y="131"/>
                  </a:lnTo>
                  <a:lnTo>
                    <a:pt x="39" y="140"/>
                  </a:lnTo>
                  <a:lnTo>
                    <a:pt x="51" y="147"/>
                  </a:lnTo>
                  <a:lnTo>
                    <a:pt x="66" y="150"/>
                  </a:lnTo>
                  <a:lnTo>
                    <a:pt x="67" y="176"/>
                  </a:lnTo>
                  <a:lnTo>
                    <a:pt x="74" y="218"/>
                  </a:lnTo>
                  <a:lnTo>
                    <a:pt x="85" y="219"/>
                  </a:lnTo>
                  <a:lnTo>
                    <a:pt x="103" y="125"/>
                  </a:lnTo>
                  <a:lnTo>
                    <a:pt x="103" y="121"/>
                  </a:lnTo>
                  <a:lnTo>
                    <a:pt x="104" y="111"/>
                  </a:lnTo>
                  <a:lnTo>
                    <a:pt x="104" y="97"/>
                  </a:lnTo>
                  <a:lnTo>
                    <a:pt x="103" y="80"/>
                  </a:lnTo>
                  <a:lnTo>
                    <a:pt x="99" y="60"/>
                  </a:lnTo>
                  <a:lnTo>
                    <a:pt x="93" y="39"/>
                  </a:lnTo>
                  <a:lnTo>
                    <a:pt x="85" y="19"/>
                  </a:lnTo>
                  <a:lnTo>
                    <a:pt x="72" y="1"/>
                  </a:lnTo>
                  <a:close/>
                </a:path>
              </a:pathLst>
            </a:custGeom>
            <a:solidFill>
              <a:srgbClr val="00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9" name="Freeform 18"/>
            <p:cNvSpPr>
              <a:spLocks/>
            </p:cNvSpPr>
            <p:nvPr/>
          </p:nvSpPr>
          <p:spPr bwMode="auto">
            <a:xfrm>
              <a:off x="4066" y="1776"/>
              <a:ext cx="14" cy="33"/>
            </a:xfrm>
            <a:custGeom>
              <a:avLst/>
              <a:gdLst>
                <a:gd name="T0" fmla="*/ 1 w 28"/>
                <a:gd name="T1" fmla="*/ 0 h 66"/>
                <a:gd name="T2" fmla="*/ 1 w 28"/>
                <a:gd name="T3" fmla="*/ 1 h 66"/>
                <a:gd name="T4" fmla="*/ 1 w 28"/>
                <a:gd name="T5" fmla="*/ 1 h 66"/>
                <a:gd name="T6" fmla="*/ 1 w 28"/>
                <a:gd name="T7" fmla="*/ 1 h 66"/>
                <a:gd name="T8" fmla="*/ 1 w 28"/>
                <a:gd name="T9" fmla="*/ 1 h 66"/>
                <a:gd name="T10" fmla="*/ 1 w 28"/>
                <a:gd name="T11" fmla="*/ 1 h 66"/>
                <a:gd name="T12" fmla="*/ 0 w 28"/>
                <a:gd name="T13" fmla="*/ 1 h 66"/>
                <a:gd name="T14" fmla="*/ 1 w 28"/>
                <a:gd name="T15" fmla="*/ 1 h 66"/>
                <a:gd name="T16" fmla="*/ 1 w 28"/>
                <a:gd name="T17" fmla="*/ 2 h 66"/>
                <a:gd name="T18" fmla="*/ 1 w 28"/>
                <a:gd name="T19" fmla="*/ 1 h 66"/>
                <a:gd name="T20" fmla="*/ 1 w 28"/>
                <a:gd name="T21" fmla="*/ 1 h 66"/>
                <a:gd name="T22" fmla="*/ 1 w 28"/>
                <a:gd name="T23" fmla="*/ 1 h 66"/>
                <a:gd name="T24" fmla="*/ 1 w 28"/>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66">
                  <a:moveTo>
                    <a:pt x="24" y="0"/>
                  </a:moveTo>
                  <a:lnTo>
                    <a:pt x="20" y="1"/>
                  </a:lnTo>
                  <a:lnTo>
                    <a:pt x="11" y="5"/>
                  </a:lnTo>
                  <a:lnTo>
                    <a:pt x="3" y="14"/>
                  </a:lnTo>
                  <a:lnTo>
                    <a:pt x="1" y="30"/>
                  </a:lnTo>
                  <a:lnTo>
                    <a:pt x="1" y="46"/>
                  </a:lnTo>
                  <a:lnTo>
                    <a:pt x="0" y="54"/>
                  </a:lnTo>
                  <a:lnTo>
                    <a:pt x="1" y="60"/>
                  </a:lnTo>
                  <a:lnTo>
                    <a:pt x="15" y="66"/>
                  </a:lnTo>
                  <a:lnTo>
                    <a:pt x="26" y="64"/>
                  </a:lnTo>
                  <a:lnTo>
                    <a:pt x="28" y="50"/>
                  </a:lnTo>
                  <a:lnTo>
                    <a:pt x="24" y="26"/>
                  </a:lnTo>
                  <a:lnTo>
                    <a:pt x="24" y="0"/>
                  </a:lnTo>
                  <a:close/>
                </a:path>
              </a:pathLst>
            </a:custGeom>
            <a:solidFill>
              <a:srgbClr val="00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0" name="Freeform 19"/>
            <p:cNvSpPr>
              <a:spLocks/>
            </p:cNvSpPr>
            <p:nvPr/>
          </p:nvSpPr>
          <p:spPr bwMode="auto">
            <a:xfrm>
              <a:off x="4070" y="1864"/>
              <a:ext cx="26" cy="33"/>
            </a:xfrm>
            <a:custGeom>
              <a:avLst/>
              <a:gdLst>
                <a:gd name="T0" fmla="*/ 0 w 53"/>
                <a:gd name="T1" fmla="*/ 0 h 66"/>
                <a:gd name="T2" fmla="*/ 0 w 53"/>
                <a:gd name="T3" fmla="*/ 1 h 66"/>
                <a:gd name="T4" fmla="*/ 0 w 53"/>
                <a:gd name="T5" fmla="*/ 1 h 66"/>
                <a:gd name="T6" fmla="*/ 0 w 53"/>
                <a:gd name="T7" fmla="*/ 1 h 66"/>
                <a:gd name="T8" fmla="*/ 0 w 53"/>
                <a:gd name="T9" fmla="*/ 1 h 66"/>
                <a:gd name="T10" fmla="*/ 0 w 53"/>
                <a:gd name="T11" fmla="*/ 1 h 66"/>
                <a:gd name="T12" fmla="*/ 0 w 53"/>
                <a:gd name="T13" fmla="*/ 1 h 66"/>
                <a:gd name="T14" fmla="*/ 0 w 53"/>
                <a:gd name="T15" fmla="*/ 1 h 66"/>
                <a:gd name="T16" fmla="*/ 0 w 53"/>
                <a:gd name="T17" fmla="*/ 1 h 66"/>
                <a:gd name="T18" fmla="*/ 0 w 53"/>
                <a:gd name="T19" fmla="*/ 2 h 66"/>
                <a:gd name="T20" fmla="*/ 0 w 53"/>
                <a:gd name="T21" fmla="*/ 2 h 66"/>
                <a:gd name="T22" fmla="*/ 0 w 53"/>
                <a:gd name="T23" fmla="*/ 1 h 66"/>
                <a:gd name="T24" fmla="*/ 0 w 53"/>
                <a:gd name="T25" fmla="*/ 1 h 66"/>
                <a:gd name="T26" fmla="*/ 0 w 53"/>
                <a:gd name="T27" fmla="*/ 1 h 66"/>
                <a:gd name="T28" fmla="*/ 0 w 53"/>
                <a:gd name="T29" fmla="*/ 1 h 66"/>
                <a:gd name="T30" fmla="*/ 0 w 53"/>
                <a:gd name="T31" fmla="*/ 1 h 66"/>
                <a:gd name="T32" fmla="*/ 0 w 53"/>
                <a:gd name="T33" fmla="*/ 0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66">
                  <a:moveTo>
                    <a:pt x="3" y="0"/>
                  </a:moveTo>
                  <a:lnTo>
                    <a:pt x="5" y="1"/>
                  </a:lnTo>
                  <a:lnTo>
                    <a:pt x="15" y="5"/>
                  </a:lnTo>
                  <a:lnTo>
                    <a:pt x="25" y="12"/>
                  </a:lnTo>
                  <a:lnTo>
                    <a:pt x="37" y="20"/>
                  </a:lnTo>
                  <a:lnTo>
                    <a:pt x="46" y="29"/>
                  </a:lnTo>
                  <a:lnTo>
                    <a:pt x="53" y="39"/>
                  </a:lnTo>
                  <a:lnTo>
                    <a:pt x="53" y="49"/>
                  </a:lnTo>
                  <a:lnTo>
                    <a:pt x="46" y="58"/>
                  </a:lnTo>
                  <a:lnTo>
                    <a:pt x="32" y="66"/>
                  </a:lnTo>
                  <a:lnTo>
                    <a:pt x="21" y="66"/>
                  </a:lnTo>
                  <a:lnTo>
                    <a:pt x="12" y="60"/>
                  </a:lnTo>
                  <a:lnTo>
                    <a:pt x="5" y="50"/>
                  </a:lnTo>
                  <a:lnTo>
                    <a:pt x="1" y="38"/>
                  </a:lnTo>
                  <a:lnTo>
                    <a:pt x="0" y="25"/>
                  </a:lnTo>
                  <a:lnTo>
                    <a:pt x="0" y="12"/>
                  </a:lnTo>
                  <a:lnTo>
                    <a:pt x="3" y="0"/>
                  </a:lnTo>
                  <a:close/>
                </a:path>
              </a:pathLst>
            </a:custGeom>
            <a:solidFill>
              <a:srgbClr val="00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1" name="Freeform 20"/>
            <p:cNvSpPr>
              <a:spLocks/>
            </p:cNvSpPr>
            <p:nvPr/>
          </p:nvSpPr>
          <p:spPr bwMode="auto">
            <a:xfrm>
              <a:off x="3986" y="1803"/>
              <a:ext cx="35" cy="30"/>
            </a:xfrm>
            <a:custGeom>
              <a:avLst/>
              <a:gdLst>
                <a:gd name="T0" fmla="*/ 0 w 71"/>
                <a:gd name="T1" fmla="*/ 0 h 61"/>
                <a:gd name="T2" fmla="*/ 0 w 71"/>
                <a:gd name="T3" fmla="*/ 0 h 61"/>
                <a:gd name="T4" fmla="*/ 0 w 71"/>
                <a:gd name="T5" fmla="*/ 0 h 61"/>
                <a:gd name="T6" fmla="*/ 0 w 71"/>
                <a:gd name="T7" fmla="*/ 0 h 61"/>
                <a:gd name="T8" fmla="*/ 0 w 71"/>
                <a:gd name="T9" fmla="*/ 0 h 61"/>
                <a:gd name="T10" fmla="*/ 0 w 71"/>
                <a:gd name="T11" fmla="*/ 0 h 61"/>
                <a:gd name="T12" fmla="*/ 0 w 71"/>
                <a:gd name="T13" fmla="*/ 0 h 61"/>
                <a:gd name="T14" fmla="*/ 0 w 71"/>
                <a:gd name="T15" fmla="*/ 0 h 61"/>
                <a:gd name="T16" fmla="*/ 0 w 71"/>
                <a:gd name="T17" fmla="*/ 0 h 61"/>
                <a:gd name="T18" fmla="*/ 0 w 71"/>
                <a:gd name="T19" fmla="*/ 0 h 61"/>
                <a:gd name="T20" fmla="*/ 1 w 71"/>
                <a:gd name="T21" fmla="*/ 0 h 61"/>
                <a:gd name="T22" fmla="*/ 1 w 71"/>
                <a:gd name="T23" fmla="*/ 0 h 61"/>
                <a:gd name="T24" fmla="*/ 0 w 71"/>
                <a:gd name="T25" fmla="*/ 0 h 61"/>
                <a:gd name="T26" fmla="*/ 0 w 71"/>
                <a:gd name="T27" fmla="*/ 0 h 61"/>
                <a:gd name="T28" fmla="*/ 0 w 71"/>
                <a:gd name="T29" fmla="*/ 0 h 61"/>
                <a:gd name="T30" fmla="*/ 0 w 71"/>
                <a:gd name="T31" fmla="*/ 0 h 61"/>
                <a:gd name="T32" fmla="*/ 0 w 71"/>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61">
                  <a:moveTo>
                    <a:pt x="0" y="0"/>
                  </a:moveTo>
                  <a:lnTo>
                    <a:pt x="0" y="4"/>
                  </a:lnTo>
                  <a:lnTo>
                    <a:pt x="0" y="14"/>
                  </a:lnTo>
                  <a:lnTo>
                    <a:pt x="0" y="27"/>
                  </a:lnTo>
                  <a:lnTo>
                    <a:pt x="2" y="40"/>
                  </a:lnTo>
                  <a:lnTo>
                    <a:pt x="7" y="52"/>
                  </a:lnTo>
                  <a:lnTo>
                    <a:pt x="15" y="60"/>
                  </a:lnTo>
                  <a:lnTo>
                    <a:pt x="28" y="61"/>
                  </a:lnTo>
                  <a:lnTo>
                    <a:pt x="47" y="53"/>
                  </a:lnTo>
                  <a:lnTo>
                    <a:pt x="63" y="40"/>
                  </a:lnTo>
                  <a:lnTo>
                    <a:pt x="71" y="29"/>
                  </a:lnTo>
                  <a:lnTo>
                    <a:pt x="69" y="20"/>
                  </a:lnTo>
                  <a:lnTo>
                    <a:pt x="61" y="12"/>
                  </a:lnTo>
                  <a:lnTo>
                    <a:pt x="48" y="6"/>
                  </a:lnTo>
                  <a:lnTo>
                    <a:pt x="34" y="2"/>
                  </a:lnTo>
                  <a:lnTo>
                    <a:pt x="17" y="0"/>
                  </a:lnTo>
                  <a:lnTo>
                    <a:pt x="0" y="0"/>
                  </a:lnTo>
                  <a:close/>
                </a:path>
              </a:pathLst>
            </a:custGeom>
            <a:solidFill>
              <a:srgbClr val="00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2" name="Freeform 21"/>
            <p:cNvSpPr>
              <a:spLocks/>
            </p:cNvSpPr>
            <p:nvPr/>
          </p:nvSpPr>
          <p:spPr bwMode="auto">
            <a:xfrm>
              <a:off x="4026" y="2144"/>
              <a:ext cx="20" cy="13"/>
            </a:xfrm>
            <a:custGeom>
              <a:avLst/>
              <a:gdLst>
                <a:gd name="T0" fmla="*/ 0 w 41"/>
                <a:gd name="T1" fmla="*/ 0 h 26"/>
                <a:gd name="T2" fmla="*/ 0 w 41"/>
                <a:gd name="T3" fmla="*/ 0 h 26"/>
                <a:gd name="T4" fmla="*/ 0 w 41"/>
                <a:gd name="T5" fmla="*/ 1 h 26"/>
                <a:gd name="T6" fmla="*/ 0 w 41"/>
                <a:gd name="T7" fmla="*/ 1 h 26"/>
                <a:gd name="T8" fmla="*/ 0 w 41"/>
                <a:gd name="T9" fmla="*/ 1 h 26"/>
                <a:gd name="T10" fmla="*/ 0 w 41"/>
                <a:gd name="T11" fmla="*/ 1 h 26"/>
                <a:gd name="T12" fmla="*/ 0 w 41"/>
                <a:gd name="T13" fmla="*/ 1 h 26"/>
                <a:gd name="T14" fmla="*/ 0 w 41"/>
                <a:gd name="T15" fmla="*/ 1 h 26"/>
                <a:gd name="T16" fmla="*/ 0 w 41"/>
                <a:gd name="T17" fmla="*/ 1 h 26"/>
                <a:gd name="T18" fmla="*/ 0 w 41"/>
                <a:gd name="T19" fmla="*/ 1 h 26"/>
                <a:gd name="T20" fmla="*/ 0 w 41"/>
                <a:gd name="T21" fmla="*/ 1 h 26"/>
                <a:gd name="T22" fmla="*/ 0 w 41"/>
                <a:gd name="T23" fmla="*/ 1 h 26"/>
                <a:gd name="T24" fmla="*/ 0 w 41"/>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26">
                  <a:moveTo>
                    <a:pt x="25" y="0"/>
                  </a:moveTo>
                  <a:lnTo>
                    <a:pt x="6" y="0"/>
                  </a:lnTo>
                  <a:lnTo>
                    <a:pt x="0" y="6"/>
                  </a:lnTo>
                  <a:lnTo>
                    <a:pt x="1" y="14"/>
                  </a:lnTo>
                  <a:lnTo>
                    <a:pt x="10" y="22"/>
                  </a:lnTo>
                  <a:lnTo>
                    <a:pt x="20" y="26"/>
                  </a:lnTo>
                  <a:lnTo>
                    <a:pt x="29" y="25"/>
                  </a:lnTo>
                  <a:lnTo>
                    <a:pt x="35" y="22"/>
                  </a:lnTo>
                  <a:lnTo>
                    <a:pt x="39" y="18"/>
                  </a:lnTo>
                  <a:lnTo>
                    <a:pt x="41" y="13"/>
                  </a:lnTo>
                  <a:lnTo>
                    <a:pt x="39" y="6"/>
                  </a:lnTo>
                  <a:lnTo>
                    <a:pt x="34" y="2"/>
                  </a:lnTo>
                  <a:lnTo>
                    <a:pt x="25" y="0"/>
                  </a:lnTo>
                  <a:close/>
                </a:path>
              </a:pathLst>
            </a:custGeom>
            <a:solidFill>
              <a:srgbClr val="00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3" name="Freeform 22"/>
            <p:cNvSpPr>
              <a:spLocks/>
            </p:cNvSpPr>
            <p:nvPr/>
          </p:nvSpPr>
          <p:spPr bwMode="auto">
            <a:xfrm>
              <a:off x="4060" y="2157"/>
              <a:ext cx="23" cy="14"/>
            </a:xfrm>
            <a:custGeom>
              <a:avLst/>
              <a:gdLst>
                <a:gd name="T0" fmla="*/ 0 w 46"/>
                <a:gd name="T1" fmla="*/ 0 h 26"/>
                <a:gd name="T2" fmla="*/ 0 w 46"/>
                <a:gd name="T3" fmla="*/ 1 h 26"/>
                <a:gd name="T4" fmla="*/ 1 w 46"/>
                <a:gd name="T5" fmla="*/ 1 h 26"/>
                <a:gd name="T6" fmla="*/ 1 w 46"/>
                <a:gd name="T7" fmla="*/ 1 h 26"/>
                <a:gd name="T8" fmla="*/ 1 w 46"/>
                <a:gd name="T9" fmla="*/ 1 h 26"/>
                <a:gd name="T10" fmla="*/ 1 w 46"/>
                <a:gd name="T11" fmla="*/ 1 h 26"/>
                <a:gd name="T12" fmla="*/ 1 w 46"/>
                <a:gd name="T13" fmla="*/ 1 h 26"/>
                <a:gd name="T14" fmla="*/ 1 w 46"/>
                <a:gd name="T15" fmla="*/ 1 h 26"/>
                <a:gd name="T16" fmla="*/ 1 w 46"/>
                <a:gd name="T17" fmla="*/ 1 h 26"/>
                <a:gd name="T18" fmla="*/ 1 w 46"/>
                <a:gd name="T19" fmla="*/ 1 h 26"/>
                <a:gd name="T20" fmla="*/ 1 w 46"/>
                <a:gd name="T21" fmla="*/ 1 h 26"/>
                <a:gd name="T22" fmla="*/ 1 w 46"/>
                <a:gd name="T23" fmla="*/ 0 h 26"/>
                <a:gd name="T24" fmla="*/ 0 w 46"/>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26">
                  <a:moveTo>
                    <a:pt x="0" y="0"/>
                  </a:moveTo>
                  <a:lnTo>
                    <a:pt x="0" y="4"/>
                  </a:lnTo>
                  <a:lnTo>
                    <a:pt x="4" y="12"/>
                  </a:lnTo>
                  <a:lnTo>
                    <a:pt x="13" y="21"/>
                  </a:lnTo>
                  <a:lnTo>
                    <a:pt x="31" y="26"/>
                  </a:lnTo>
                  <a:lnTo>
                    <a:pt x="40" y="26"/>
                  </a:lnTo>
                  <a:lnTo>
                    <a:pt x="45" y="24"/>
                  </a:lnTo>
                  <a:lnTo>
                    <a:pt x="46" y="18"/>
                  </a:lnTo>
                  <a:lnTo>
                    <a:pt x="44" y="13"/>
                  </a:lnTo>
                  <a:lnTo>
                    <a:pt x="37" y="8"/>
                  </a:lnTo>
                  <a:lnTo>
                    <a:pt x="28" y="3"/>
                  </a:lnTo>
                  <a:lnTo>
                    <a:pt x="15" y="0"/>
                  </a:lnTo>
                  <a:lnTo>
                    <a:pt x="0" y="0"/>
                  </a:lnTo>
                  <a:close/>
                </a:path>
              </a:pathLst>
            </a:custGeom>
            <a:solidFill>
              <a:srgbClr val="00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4" name="Freeform 23"/>
            <p:cNvSpPr>
              <a:spLocks/>
            </p:cNvSpPr>
            <p:nvPr/>
          </p:nvSpPr>
          <p:spPr bwMode="auto">
            <a:xfrm>
              <a:off x="4113" y="2007"/>
              <a:ext cx="21" cy="18"/>
            </a:xfrm>
            <a:custGeom>
              <a:avLst/>
              <a:gdLst>
                <a:gd name="T0" fmla="*/ 1 w 42"/>
                <a:gd name="T1" fmla="*/ 0 h 35"/>
                <a:gd name="T2" fmla="*/ 1 w 42"/>
                <a:gd name="T3" fmla="*/ 1 h 35"/>
                <a:gd name="T4" fmla="*/ 0 w 42"/>
                <a:gd name="T5" fmla="*/ 1 h 35"/>
                <a:gd name="T6" fmla="*/ 1 w 42"/>
                <a:gd name="T7" fmla="*/ 1 h 35"/>
                <a:gd name="T8" fmla="*/ 1 w 42"/>
                <a:gd name="T9" fmla="*/ 1 h 35"/>
                <a:gd name="T10" fmla="*/ 1 w 42"/>
                <a:gd name="T11" fmla="*/ 1 h 35"/>
                <a:gd name="T12" fmla="*/ 1 w 42"/>
                <a:gd name="T13" fmla="*/ 1 h 35"/>
                <a:gd name="T14" fmla="*/ 1 w 42"/>
                <a:gd name="T15" fmla="*/ 1 h 35"/>
                <a:gd name="T16" fmla="*/ 1 w 42"/>
                <a:gd name="T17" fmla="*/ 1 h 35"/>
                <a:gd name="T18" fmla="*/ 1 w 42"/>
                <a:gd name="T19" fmla="*/ 1 h 35"/>
                <a:gd name="T20" fmla="*/ 1 w 42"/>
                <a:gd name="T21" fmla="*/ 1 h 35"/>
                <a:gd name="T22" fmla="*/ 1 w 42"/>
                <a:gd name="T23" fmla="*/ 1 h 35"/>
                <a:gd name="T24" fmla="*/ 1 w 42"/>
                <a:gd name="T25" fmla="*/ 1 h 35"/>
                <a:gd name="T26" fmla="*/ 1 w 42"/>
                <a:gd name="T27" fmla="*/ 1 h 35"/>
                <a:gd name="T28" fmla="*/ 1 w 42"/>
                <a:gd name="T29" fmla="*/ 1 h 35"/>
                <a:gd name="T30" fmla="*/ 1 w 42"/>
                <a:gd name="T31" fmla="*/ 0 h 35"/>
                <a:gd name="T32" fmla="*/ 1 w 42"/>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35">
                  <a:moveTo>
                    <a:pt x="9" y="0"/>
                  </a:moveTo>
                  <a:lnTo>
                    <a:pt x="2" y="2"/>
                  </a:lnTo>
                  <a:lnTo>
                    <a:pt x="0" y="7"/>
                  </a:lnTo>
                  <a:lnTo>
                    <a:pt x="1" y="14"/>
                  </a:lnTo>
                  <a:lnTo>
                    <a:pt x="6" y="21"/>
                  </a:lnTo>
                  <a:lnTo>
                    <a:pt x="13" y="27"/>
                  </a:lnTo>
                  <a:lnTo>
                    <a:pt x="19" y="32"/>
                  </a:lnTo>
                  <a:lnTo>
                    <a:pt x="27" y="35"/>
                  </a:lnTo>
                  <a:lnTo>
                    <a:pt x="35" y="35"/>
                  </a:lnTo>
                  <a:lnTo>
                    <a:pt x="40" y="32"/>
                  </a:lnTo>
                  <a:lnTo>
                    <a:pt x="42" y="27"/>
                  </a:lnTo>
                  <a:lnTo>
                    <a:pt x="40" y="21"/>
                  </a:lnTo>
                  <a:lnTo>
                    <a:pt x="36" y="14"/>
                  </a:lnTo>
                  <a:lnTo>
                    <a:pt x="31" y="7"/>
                  </a:lnTo>
                  <a:lnTo>
                    <a:pt x="25" y="2"/>
                  </a:lnTo>
                  <a:lnTo>
                    <a:pt x="17" y="0"/>
                  </a:lnTo>
                  <a:lnTo>
                    <a:pt x="9" y="0"/>
                  </a:lnTo>
                  <a:close/>
                </a:path>
              </a:pathLst>
            </a:custGeom>
            <a:solidFill>
              <a:srgbClr val="00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5" name="Freeform 24"/>
            <p:cNvSpPr>
              <a:spLocks/>
            </p:cNvSpPr>
            <p:nvPr/>
          </p:nvSpPr>
          <p:spPr bwMode="auto">
            <a:xfrm>
              <a:off x="4046" y="2156"/>
              <a:ext cx="8" cy="9"/>
            </a:xfrm>
            <a:custGeom>
              <a:avLst/>
              <a:gdLst>
                <a:gd name="T0" fmla="*/ 0 w 17"/>
                <a:gd name="T1" fmla="*/ 1 h 18"/>
                <a:gd name="T2" fmla="*/ 0 w 17"/>
                <a:gd name="T3" fmla="*/ 1 h 18"/>
                <a:gd name="T4" fmla="*/ 0 w 17"/>
                <a:gd name="T5" fmla="*/ 1 h 18"/>
                <a:gd name="T6" fmla="*/ 0 w 17"/>
                <a:gd name="T7" fmla="*/ 1 h 18"/>
                <a:gd name="T8" fmla="*/ 0 w 17"/>
                <a:gd name="T9" fmla="*/ 1 h 18"/>
                <a:gd name="T10" fmla="*/ 0 w 17"/>
                <a:gd name="T11" fmla="*/ 1 h 18"/>
                <a:gd name="T12" fmla="*/ 0 w 17"/>
                <a:gd name="T13" fmla="*/ 1 h 18"/>
                <a:gd name="T14" fmla="*/ 0 w 17"/>
                <a:gd name="T15" fmla="*/ 0 h 18"/>
                <a:gd name="T16" fmla="*/ 0 w 17"/>
                <a:gd name="T17" fmla="*/ 1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8">
                  <a:moveTo>
                    <a:pt x="3" y="5"/>
                  </a:moveTo>
                  <a:lnTo>
                    <a:pt x="0" y="13"/>
                  </a:lnTo>
                  <a:lnTo>
                    <a:pt x="4" y="17"/>
                  </a:lnTo>
                  <a:lnTo>
                    <a:pt x="11" y="18"/>
                  </a:lnTo>
                  <a:lnTo>
                    <a:pt x="16" y="13"/>
                  </a:lnTo>
                  <a:lnTo>
                    <a:pt x="17" y="7"/>
                  </a:lnTo>
                  <a:lnTo>
                    <a:pt x="15" y="1"/>
                  </a:lnTo>
                  <a:lnTo>
                    <a:pt x="10" y="0"/>
                  </a:lnTo>
                  <a:lnTo>
                    <a:pt x="3" y="5"/>
                  </a:lnTo>
                  <a:close/>
                </a:path>
              </a:pathLst>
            </a:custGeom>
            <a:solidFill>
              <a:srgbClr val="00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Effect transition="in" filter="slide(fromTop)">
                                      <p:cBhvr>
                                        <p:cTn id="7" dur="500"/>
                                        <p:tgtEl>
                                          <p:spTgt spid="149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49507">
                                            <p:txEl>
                                              <p:pRg st="1" end="1"/>
                                            </p:txEl>
                                          </p:spTgt>
                                        </p:tgtEl>
                                        <p:attrNameLst>
                                          <p:attrName>style.visibility</p:attrName>
                                        </p:attrNameLst>
                                      </p:cBhvr>
                                      <p:to>
                                        <p:strVal val="visible"/>
                                      </p:to>
                                    </p:set>
                                    <p:animEffect transition="in" filter="slide(fromTop)">
                                      <p:cBhvr>
                                        <p:cTn id="12" dur="500"/>
                                        <p:tgtEl>
                                          <p:spTgt spid="149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49507">
                                            <p:txEl>
                                              <p:pRg st="2" end="2"/>
                                            </p:txEl>
                                          </p:spTgt>
                                        </p:tgtEl>
                                        <p:attrNameLst>
                                          <p:attrName>style.visibility</p:attrName>
                                        </p:attrNameLst>
                                      </p:cBhvr>
                                      <p:to>
                                        <p:strVal val="visible"/>
                                      </p:to>
                                    </p:set>
                                    <p:animEffect transition="in" filter="slide(fromTop)">
                                      <p:cBhvr>
                                        <p:cTn id="17" dur="500"/>
                                        <p:tgtEl>
                                          <p:spTgt spid="1495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49507">
                                            <p:txEl>
                                              <p:pRg st="3" end="3"/>
                                            </p:txEl>
                                          </p:spTgt>
                                        </p:tgtEl>
                                        <p:attrNameLst>
                                          <p:attrName>style.visibility</p:attrName>
                                        </p:attrNameLst>
                                      </p:cBhvr>
                                      <p:to>
                                        <p:strVal val="visible"/>
                                      </p:to>
                                    </p:set>
                                    <p:animEffect transition="in" filter="slide(fromTop)">
                                      <p:cBhvr>
                                        <p:cTn id="22" dur="500"/>
                                        <p:tgtEl>
                                          <p:spTgt spid="1495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49507">
                                            <p:txEl>
                                              <p:pRg st="4" end="4"/>
                                            </p:txEl>
                                          </p:spTgt>
                                        </p:tgtEl>
                                        <p:attrNameLst>
                                          <p:attrName>style.visibility</p:attrName>
                                        </p:attrNameLst>
                                      </p:cBhvr>
                                      <p:to>
                                        <p:strVal val="visible"/>
                                      </p:to>
                                    </p:set>
                                    <p:animEffect transition="in" filter="slide(fromTop)">
                                      <p:cBhvr>
                                        <p:cTn id="27" dur="500"/>
                                        <p:tgtEl>
                                          <p:spTgt spid="149507">
                                            <p:txEl>
                                              <p:pRg st="4" end="4"/>
                                            </p:txEl>
                                          </p:spTgt>
                                        </p:tgtEl>
                                      </p:cBhvr>
                                    </p:animEffect>
                                  </p:childTnLst>
                                </p:cTn>
                              </p:par>
                              <p:par>
                                <p:cTn id="28" presetID="35" presetClass="entr" presetSubtype="0" fill="hold" grpId="0" nodeType="withEffect">
                                  <p:stCondLst>
                                    <p:cond delay="0"/>
                                  </p:stCondLst>
                                  <p:childTnLst>
                                    <p:set>
                                      <p:cBhvr>
                                        <p:cTn id="29" dur="1" fill="hold">
                                          <p:stCondLst>
                                            <p:cond delay="0"/>
                                          </p:stCondLst>
                                        </p:cTn>
                                        <p:tgtEl>
                                          <p:spTgt spid="149529"/>
                                        </p:tgtEl>
                                        <p:attrNameLst>
                                          <p:attrName>style.visibility</p:attrName>
                                        </p:attrNameLst>
                                      </p:cBhvr>
                                      <p:to>
                                        <p:strVal val="visible"/>
                                      </p:to>
                                    </p:set>
                                    <p:animEffect transition="in" filter="fade">
                                      <p:cBhvr>
                                        <p:cTn id="30" dur="1000"/>
                                        <p:tgtEl>
                                          <p:spTgt spid="149529"/>
                                        </p:tgtEl>
                                      </p:cBhvr>
                                    </p:animEffect>
                                    <p:anim calcmode="lin" valueType="num">
                                      <p:cBhvr>
                                        <p:cTn id="31" dur="1000" fill="hold"/>
                                        <p:tgtEl>
                                          <p:spTgt spid="149529"/>
                                        </p:tgtEl>
                                        <p:attrNameLst>
                                          <p:attrName>style.rotation</p:attrName>
                                        </p:attrNameLst>
                                      </p:cBhvr>
                                      <p:tavLst>
                                        <p:tav tm="0">
                                          <p:val>
                                            <p:fltVal val="720"/>
                                          </p:val>
                                        </p:tav>
                                        <p:tav tm="100000">
                                          <p:val>
                                            <p:fltVal val="0"/>
                                          </p:val>
                                        </p:tav>
                                      </p:tavLst>
                                    </p:anim>
                                    <p:anim calcmode="lin" valueType="num">
                                      <p:cBhvr>
                                        <p:cTn id="32" dur="1000" fill="hold"/>
                                        <p:tgtEl>
                                          <p:spTgt spid="149529"/>
                                        </p:tgtEl>
                                        <p:attrNameLst>
                                          <p:attrName>ppt_h</p:attrName>
                                        </p:attrNameLst>
                                      </p:cBhvr>
                                      <p:tavLst>
                                        <p:tav tm="0">
                                          <p:val>
                                            <p:fltVal val="0"/>
                                          </p:val>
                                        </p:tav>
                                        <p:tav tm="100000">
                                          <p:val>
                                            <p:strVal val="#ppt_h"/>
                                          </p:val>
                                        </p:tav>
                                      </p:tavLst>
                                    </p:anim>
                                    <p:anim calcmode="lin" valueType="num">
                                      <p:cBhvr>
                                        <p:cTn id="33" dur="1000" fill="hold"/>
                                        <p:tgtEl>
                                          <p:spTgt spid="149529"/>
                                        </p:tgtEl>
                                        <p:attrNameLst>
                                          <p:attrName>ppt_w</p:attrName>
                                        </p:attrNameLst>
                                      </p:cBhvr>
                                      <p:tavLst>
                                        <p:tav tm="0">
                                          <p:val>
                                            <p:fltVal val="0"/>
                                          </p:val>
                                        </p:tav>
                                        <p:tav tm="100000">
                                          <p:val>
                                            <p:strVal val="#ppt_w"/>
                                          </p:val>
                                        </p:tav>
                                      </p:tavLst>
                                    </p:anim>
                                  </p:childTnLst>
                                </p:cTn>
                              </p:par>
                            </p:childTnLst>
                          </p:cTn>
                        </p:par>
                        <p:par>
                          <p:cTn id="34" fill="hold" nodeType="afterGroup">
                            <p:stCondLst>
                              <p:cond delay="1000"/>
                            </p:stCondLst>
                            <p:childTnLst>
                              <p:par>
                                <p:cTn id="35" presetID="22" presetClass="entr" presetSubtype="1"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autoUpdateAnimBg="0"/>
      <p:bldP spid="1495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143000"/>
            <a:ext cx="9144000" cy="513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53955" name="Rectangle 3"/>
          <p:cNvSpPr>
            <a:spLocks noGrp="1" noChangeArrowheads="1"/>
          </p:cNvSpPr>
          <p:nvPr>
            <p:ph type="title" idx="4294967295"/>
          </p:nvPr>
        </p:nvSpPr>
        <p:spPr>
          <a:xfrm>
            <a:off x="0" y="228600"/>
            <a:ext cx="7772400" cy="1143000"/>
          </a:xfrm>
        </p:spPr>
        <p:txBody>
          <a:bodyPr/>
          <a:lstStyle/>
          <a:p>
            <a:pPr eaLnBrk="1" hangingPunct="1">
              <a:defRPr/>
            </a:pPr>
            <a:r>
              <a:rPr lang="en-GB">
                <a:effectLst>
                  <a:outerShdw blurRad="38100" dist="38100" dir="2700000" algn="tl">
                    <a:srgbClr val="DDDDDD"/>
                  </a:outerShdw>
                </a:effectLst>
                <a:latin typeface="Arial Narrow" charset="0"/>
                <a:cs typeface="+mj-cs"/>
              </a:rPr>
              <a:t>Trade grows faster than GDP</a:t>
            </a:r>
          </a:p>
        </p:txBody>
      </p:sp>
      <p:sp>
        <p:nvSpPr>
          <p:cNvPr id="13316" name="Rectangle 6"/>
          <p:cNvSpPr>
            <a:spLocks noChangeArrowheads="1"/>
          </p:cNvSpPr>
          <p:nvPr/>
        </p:nvSpPr>
        <p:spPr bwMode="auto">
          <a:xfrm>
            <a:off x="914400" y="6553200"/>
            <a:ext cx="7772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r">
              <a:spcBef>
                <a:spcPct val="20000"/>
              </a:spcBef>
              <a:defRPr/>
            </a:pPr>
            <a:r>
              <a:rPr lang="en-GB" sz="1000" i="1">
                <a:latin typeface="Arial Unicode MS" charset="0"/>
                <a:cs typeface="+mn-cs"/>
              </a:rPr>
              <a:t>Source: JH based on data from UNCTAD and from WTO</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rrowheads="1"/>
          </p:cNvSpPr>
          <p:nvPr>
            <p:ph type="title"/>
          </p:nvPr>
        </p:nvSpPr>
        <p:spPr>
          <a:xfrm>
            <a:off x="622300" y="260350"/>
            <a:ext cx="7772400" cy="1143000"/>
          </a:xfrm>
        </p:spPr>
        <p:txBody>
          <a:bodyPr/>
          <a:lstStyle/>
          <a:p>
            <a:pPr eaLnBrk="1" hangingPunct="1">
              <a:defRPr/>
            </a:pPr>
            <a:r>
              <a:rPr lang="en-GB" sz="4000">
                <a:effectLst>
                  <a:outerShdw blurRad="38100" dist="38100" dir="2700000" algn="tl">
                    <a:srgbClr val="DDDDDD"/>
                  </a:outerShdw>
                </a:effectLst>
                <a:latin typeface="Arial Narrow" charset="0"/>
                <a:cs typeface="+mj-cs"/>
              </a:rPr>
              <a:t>Elasticity Trade/GDP</a:t>
            </a:r>
          </a:p>
        </p:txBody>
      </p:sp>
      <p:sp>
        <p:nvSpPr>
          <p:cNvPr id="14339" name="Text Box 3"/>
          <p:cNvSpPr txBox="1">
            <a:spLocks noChangeArrowheads="1"/>
          </p:cNvSpPr>
          <p:nvPr/>
        </p:nvSpPr>
        <p:spPr bwMode="auto">
          <a:xfrm>
            <a:off x="3024188" y="6457950"/>
            <a:ext cx="61198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GB" sz="2000" i="1" smtClean="0">
                <a:cs typeface="Arial" charset="0"/>
              </a:rPr>
              <a:t>Source: UNCTAD</a:t>
            </a:r>
          </a:p>
        </p:txBody>
      </p:sp>
      <p:pic>
        <p:nvPicPr>
          <p:cNvPr id="3277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3" y="10795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7" name="Text Box 7"/>
          <p:cNvSpPr txBox="1">
            <a:spLocks noChangeArrowheads="1"/>
          </p:cNvSpPr>
          <p:nvPr/>
        </p:nvSpPr>
        <p:spPr bwMode="auto">
          <a:xfrm>
            <a:off x="2761868" y="4652963"/>
            <a:ext cx="3493264"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GB" sz="3200" b="1" dirty="0" smtClean="0">
                <a:solidFill>
                  <a:srgbClr val="FF0000"/>
                </a:solidFill>
                <a:cs typeface="Arial" charset="0"/>
              </a:rPr>
              <a:t>Exports </a:t>
            </a:r>
            <a:r>
              <a:rPr lang="en-GB" sz="3200" b="1" dirty="0" smtClean="0">
                <a:solidFill>
                  <a:srgbClr val="000000"/>
                </a:solidFill>
                <a:cs typeface="Arial" charset="0"/>
              </a:rPr>
              <a:t>=</a:t>
            </a:r>
            <a:r>
              <a:rPr lang="en-GB" sz="3200" b="1" dirty="0" smtClean="0">
                <a:solidFill>
                  <a:srgbClr val="FF0000"/>
                </a:solidFill>
                <a:cs typeface="Arial" charset="0"/>
              </a:rPr>
              <a:t> </a:t>
            </a:r>
            <a:r>
              <a:rPr lang="en-GB" sz="3200" b="1" dirty="0" smtClean="0">
                <a:solidFill>
                  <a:srgbClr val="0000FF"/>
                </a:solidFill>
                <a:cs typeface="Arial" charset="0"/>
              </a:rPr>
              <a:t>2.5 GDP</a:t>
            </a:r>
            <a:endParaRPr lang="en-GB" sz="3200" b="1" dirty="0" smtClean="0">
              <a:solidFill>
                <a:srgbClr val="000000"/>
              </a:solidFill>
              <a:cs typeface="Arial" charset="0"/>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02407"/>
                                        </p:tgtEl>
                                        <p:attrNameLst>
                                          <p:attrName>style.visibility</p:attrName>
                                        </p:attrNameLst>
                                      </p:cBhvr>
                                      <p:to>
                                        <p:strVal val="visible"/>
                                      </p:to>
                                    </p:set>
                                    <p:animEffect transition="in" filter="barn(outVertical)">
                                      <p:cBhvr>
                                        <p:cTn id="7" dur="500"/>
                                        <p:tgtEl>
                                          <p:spTgt spid="102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6" descr="C:\Users\Jan\Pictures\2011\11 07 Maldives\SelectionMaldivesShipping\DSC_0138.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Rectangle 3"/>
          <p:cNvSpPr>
            <a:spLocks noGrp="1" noChangeArrowheads="1"/>
          </p:cNvSpPr>
          <p:nvPr>
            <p:ph type="title"/>
          </p:nvPr>
        </p:nvSpPr>
        <p:spPr>
          <a:xfrm>
            <a:off x="250825" y="1628775"/>
            <a:ext cx="8172450" cy="1143000"/>
          </a:xfrm>
        </p:spPr>
        <p:txBody>
          <a:bodyPr/>
          <a:lstStyle/>
          <a:p>
            <a:pPr eaLnBrk="1" hangingPunct="1"/>
            <a:r>
              <a:rPr lang="en-GB" sz="3600">
                <a:solidFill>
                  <a:srgbClr val="080808"/>
                </a:solidFill>
                <a:effectLst/>
                <a:latin typeface="Arial Narrow" charset="0"/>
              </a:rPr>
              <a:t>For a country’s GDP to grow, e.g., 5% </a:t>
            </a:r>
            <a:br>
              <a:rPr lang="en-GB" sz="3600">
                <a:solidFill>
                  <a:srgbClr val="080808"/>
                </a:solidFill>
                <a:effectLst/>
                <a:latin typeface="Arial Narrow" charset="0"/>
              </a:rPr>
            </a:br>
            <a:r>
              <a:rPr lang="en-GB" sz="3600">
                <a:solidFill>
                  <a:srgbClr val="080808"/>
                </a:solidFill>
                <a:effectLst/>
                <a:latin typeface="Arial Narrow" charset="0"/>
              </a:rPr>
              <a:t>       trade  “needs” to grow   7 – 12%</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5841" name="Picture 2" descr="C:\Users\Jan\Pictures\2011\11 07 Maldives\SelectionMaldives7\DSC_002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99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1058" name="Rectangle 2"/>
          <p:cNvSpPr>
            <a:spLocks noGrp="1" noChangeArrowheads="1"/>
          </p:cNvSpPr>
          <p:nvPr>
            <p:ph type="title"/>
          </p:nvPr>
        </p:nvSpPr>
        <p:spPr>
          <a:xfrm>
            <a:off x="685800" y="1781175"/>
            <a:ext cx="7772400" cy="1143000"/>
          </a:xfrm>
        </p:spPr>
        <p:txBody>
          <a:bodyPr/>
          <a:lstStyle/>
          <a:p>
            <a:pPr eaLnBrk="1" hangingPunct="1">
              <a:defRPr/>
            </a:pPr>
            <a:r>
              <a:rPr lang="en-GB">
                <a:effectLst>
                  <a:outerShdw blurRad="38100" dist="38100" dir="2700000" algn="tl">
                    <a:srgbClr val="DDDDDD"/>
                  </a:outerShdw>
                </a:effectLst>
                <a:latin typeface="Arial Narrow" charset="0"/>
                <a:cs typeface="+mj-cs"/>
              </a:rPr>
              <a:t>On the </a:t>
            </a:r>
            <a:r>
              <a:rPr lang="en-GB" i="1">
                <a:effectLst>
                  <a:outerShdw blurRad="38100" dist="38100" dir="2700000" algn="tl">
                    <a:srgbClr val="DDDDDD"/>
                  </a:outerShdw>
                </a:effectLst>
                <a:latin typeface="Arial Narrow" charset="0"/>
                <a:cs typeface="+mj-cs"/>
              </a:rPr>
              <a:t>Geography </a:t>
            </a:r>
            <a:r>
              <a:rPr lang="en-GB">
                <a:effectLst>
                  <a:outerShdw blurRad="38100" dist="38100" dir="2700000" algn="tl">
                    <a:srgbClr val="DDDDDD"/>
                  </a:outerShdw>
                </a:effectLst>
                <a:latin typeface="Arial Narrow" charset="0"/>
                <a:cs typeface="+mj-cs"/>
              </a:rPr>
              <a:t>of Trade</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lstStyle/>
          <a:p>
            <a:pPr eaLnBrk="1" hangingPunct="1">
              <a:defRPr/>
            </a:pPr>
            <a:r>
              <a:rPr lang="en-GB">
                <a:effectLst>
                  <a:outerShdw blurRad="38100" dist="38100" dir="2700000" algn="tl">
                    <a:srgbClr val="DDDDDD"/>
                  </a:outerShdw>
                </a:effectLst>
                <a:latin typeface="Arial Narrow" charset="0"/>
                <a:cs typeface="+mj-cs"/>
              </a:rPr>
              <a:t>Traditional “Geography of Trade”</a:t>
            </a:r>
          </a:p>
        </p:txBody>
      </p:sp>
      <p:sp>
        <p:nvSpPr>
          <p:cNvPr id="17411" name="Rectangle 3"/>
          <p:cNvSpPr>
            <a:spLocks noGrp="1" noChangeArrowheads="1"/>
          </p:cNvSpPr>
          <p:nvPr>
            <p:ph idx="1"/>
          </p:nvPr>
        </p:nvSpPr>
        <p:spPr/>
        <p:txBody>
          <a:bodyPr/>
          <a:lstStyle/>
          <a:p>
            <a:pPr eaLnBrk="1" hangingPunct="1">
              <a:lnSpc>
                <a:spcPct val="90000"/>
              </a:lnSpc>
              <a:defRPr/>
            </a:pPr>
            <a:r>
              <a:rPr lang="en-GB" sz="3200" dirty="0">
                <a:latin typeface="Arial Unicode MS" charset="0"/>
                <a:cs typeface="+mn-cs"/>
              </a:rPr>
              <a:t>Transportation of all kinds of commodities for industrial processing (South -&gt; North)</a:t>
            </a:r>
          </a:p>
        </p:txBody>
      </p:sp>
      <p:pic>
        <p:nvPicPr>
          <p:cNvPr id="37891" name="Picture 5" descr="P6012669"/>
          <p:cNvPicPr>
            <a:picLocks noChangeAspect="1" noChangeArrowheads="1"/>
          </p:cNvPicPr>
          <p:nvPr/>
        </p:nvPicPr>
        <p:blipFill>
          <a:blip r:embed="rId3">
            <a:clrChange>
              <a:clrFrom>
                <a:srgbClr val="FAF3EC"/>
              </a:clrFrom>
              <a:clrTo>
                <a:srgbClr val="FAF3EC">
                  <a:alpha val="0"/>
                </a:srgbClr>
              </a:clrTo>
            </a:clrChange>
            <a:lum contrast="30000"/>
            <a:extLst>
              <a:ext uri="{28A0092B-C50C-407E-A947-70E740481C1C}">
                <a14:useLocalDpi xmlns:a14="http://schemas.microsoft.com/office/drawing/2010/main" val="0"/>
              </a:ext>
            </a:extLst>
          </a:blip>
          <a:srcRect b="-301"/>
          <a:stretch>
            <a:fillRect/>
          </a:stretch>
        </p:blipFill>
        <p:spPr bwMode="auto">
          <a:xfrm>
            <a:off x="684213" y="3929063"/>
            <a:ext cx="5638800"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p:cNvPicPr>
            <a:picLocks noChangeAspect="1" noChangeArrowheads="1"/>
          </p:cNvPicPr>
          <p:nvPr/>
        </p:nvPicPr>
        <p:blipFill>
          <a:blip r:embed="rId4" cstate="email">
            <a:lum contrast="24000"/>
            <a:extLst>
              <a:ext uri="{28A0092B-C50C-407E-A947-70E740481C1C}">
                <a14:useLocalDpi xmlns:a14="http://schemas.microsoft.com/office/drawing/2010/main" val="0"/>
              </a:ext>
            </a:extLst>
          </a:blip>
          <a:srcRect/>
          <a:stretch>
            <a:fillRect/>
          </a:stretch>
        </p:blipFill>
        <p:spPr bwMode="auto">
          <a:xfrm>
            <a:off x="4392613" y="2997200"/>
            <a:ext cx="3059112" cy="186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7893" name="Picture 5" descr="PC054637"/>
          <p:cNvPicPr>
            <a:picLocks noChangeAspect="1" noChangeArrowheads="1"/>
          </p:cNvPicPr>
          <p:nvPr/>
        </p:nvPicPr>
        <p:blipFill>
          <a:blip r:embed="rId5" cstate="email">
            <a:lum bright="12000" contrast="30000"/>
            <a:extLst>
              <a:ext uri="{28A0092B-C50C-407E-A947-70E740481C1C}">
                <a14:useLocalDpi xmlns:a14="http://schemas.microsoft.com/office/drawing/2010/main" val="0"/>
              </a:ext>
            </a:extLst>
          </a:blip>
          <a:srcRect/>
          <a:stretch>
            <a:fillRect/>
          </a:stretch>
        </p:blipFill>
        <p:spPr bwMode="auto">
          <a:xfrm>
            <a:off x="6119813" y="4203700"/>
            <a:ext cx="2663825"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pPr eaLnBrk="1" hangingPunct="1">
              <a:defRPr/>
            </a:pPr>
            <a:r>
              <a:rPr lang="en-GB">
                <a:effectLst>
                  <a:outerShdw blurRad="38100" dist="38100" dir="2700000" algn="tl">
                    <a:srgbClr val="DDDDDD"/>
                  </a:outerShdw>
                </a:effectLst>
                <a:latin typeface="Arial Narrow" charset="0"/>
                <a:cs typeface="+mj-cs"/>
              </a:rPr>
              <a:t>Traditional “Geography of Trade”</a:t>
            </a:r>
          </a:p>
        </p:txBody>
      </p:sp>
      <p:sp>
        <p:nvSpPr>
          <p:cNvPr id="18435" name="Rectangle 3"/>
          <p:cNvSpPr>
            <a:spLocks noGrp="1" noChangeArrowheads="1"/>
          </p:cNvSpPr>
          <p:nvPr>
            <p:ph idx="1"/>
          </p:nvPr>
        </p:nvSpPr>
        <p:spPr/>
        <p:txBody>
          <a:bodyPr/>
          <a:lstStyle/>
          <a:p>
            <a:pPr eaLnBrk="1" hangingPunct="1">
              <a:lnSpc>
                <a:spcPct val="90000"/>
              </a:lnSpc>
              <a:defRPr/>
            </a:pPr>
            <a:r>
              <a:rPr lang="en-GB" sz="3200" dirty="0">
                <a:latin typeface="Arial Unicode MS" charset="0"/>
                <a:cs typeface="+mn-cs"/>
              </a:rPr>
              <a:t>Transportation of all kinds of commodities for industrial processing (South -&gt; North)</a:t>
            </a:r>
          </a:p>
          <a:p>
            <a:pPr eaLnBrk="1" hangingPunct="1">
              <a:lnSpc>
                <a:spcPct val="90000"/>
              </a:lnSpc>
              <a:defRPr/>
            </a:pPr>
            <a:r>
              <a:rPr lang="en-GB" sz="3200" dirty="0">
                <a:latin typeface="Arial Unicode MS" charset="0"/>
                <a:cs typeface="+mn-cs"/>
              </a:rPr>
              <a:t>Exchange of industrial products for consumption </a:t>
            </a:r>
            <a:br>
              <a:rPr lang="en-GB" sz="3200" dirty="0">
                <a:latin typeface="Arial Unicode MS" charset="0"/>
                <a:cs typeface="+mn-cs"/>
              </a:rPr>
            </a:br>
            <a:r>
              <a:rPr lang="en-GB" sz="3200" dirty="0">
                <a:latin typeface="Arial Unicode MS" charset="0"/>
                <a:cs typeface="+mn-cs"/>
              </a:rPr>
              <a:t>(North &lt;-&gt; North; and North -&gt; South)</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pPr eaLnBrk="1" hangingPunct="1">
              <a:defRPr/>
            </a:pPr>
            <a:r>
              <a:rPr lang="en-GB">
                <a:effectLst>
                  <a:outerShdw blurRad="38100" dist="38100" dir="2700000" algn="tl">
                    <a:srgbClr val="DDDDDD"/>
                  </a:outerShdw>
                </a:effectLst>
                <a:latin typeface="Arial Narrow" charset="0"/>
                <a:cs typeface="+mj-cs"/>
              </a:rPr>
              <a:t>Traditional “Geography of Trade”</a:t>
            </a:r>
          </a:p>
        </p:txBody>
      </p:sp>
      <p:sp>
        <p:nvSpPr>
          <p:cNvPr id="19459" name="Rectangle 3"/>
          <p:cNvSpPr>
            <a:spLocks noGrp="1" noChangeArrowheads="1"/>
          </p:cNvSpPr>
          <p:nvPr>
            <p:ph idx="1"/>
          </p:nvPr>
        </p:nvSpPr>
        <p:spPr/>
        <p:txBody>
          <a:bodyPr/>
          <a:lstStyle/>
          <a:p>
            <a:pPr eaLnBrk="1" hangingPunct="1">
              <a:lnSpc>
                <a:spcPct val="90000"/>
              </a:lnSpc>
              <a:defRPr/>
            </a:pPr>
            <a:r>
              <a:rPr lang="en-GB" sz="3200" dirty="0">
                <a:latin typeface="Arial Unicode MS" charset="0"/>
                <a:cs typeface="+mn-cs"/>
              </a:rPr>
              <a:t>Transportation of all kinds of commodities for industrial processing (South -&gt; North)</a:t>
            </a:r>
          </a:p>
          <a:p>
            <a:pPr eaLnBrk="1" hangingPunct="1">
              <a:lnSpc>
                <a:spcPct val="90000"/>
              </a:lnSpc>
              <a:defRPr/>
            </a:pPr>
            <a:r>
              <a:rPr lang="en-GB" sz="3200" dirty="0">
                <a:latin typeface="Arial Unicode MS" charset="0"/>
                <a:cs typeface="+mn-cs"/>
              </a:rPr>
              <a:t>Exchange of industrial products for consumption </a:t>
            </a:r>
            <a:br>
              <a:rPr lang="en-GB" sz="3200" dirty="0">
                <a:latin typeface="Arial Unicode MS" charset="0"/>
                <a:cs typeface="+mn-cs"/>
              </a:rPr>
            </a:br>
            <a:r>
              <a:rPr lang="en-GB" sz="3200" dirty="0">
                <a:latin typeface="Arial Unicode MS" charset="0"/>
                <a:cs typeface="+mn-cs"/>
              </a:rPr>
              <a:t>(North &lt;-&gt; North; and North -&gt; South)</a:t>
            </a:r>
          </a:p>
          <a:p>
            <a:pPr eaLnBrk="1" hangingPunct="1">
              <a:lnSpc>
                <a:spcPct val="90000"/>
              </a:lnSpc>
              <a:defRPr/>
            </a:pPr>
            <a:r>
              <a:rPr lang="en-GB" sz="3200" dirty="0">
                <a:latin typeface="Arial Unicode MS" charset="0"/>
                <a:cs typeface="+mn-cs"/>
              </a:rPr>
              <a:t>Supplies of parts and components for industrial production</a:t>
            </a:r>
            <a:br>
              <a:rPr lang="en-GB" sz="3200" dirty="0">
                <a:latin typeface="Arial Unicode MS" charset="0"/>
                <a:cs typeface="+mn-cs"/>
              </a:rPr>
            </a:br>
            <a:r>
              <a:rPr lang="en-GB" sz="3200" dirty="0">
                <a:latin typeface="Arial Unicode MS" charset="0"/>
                <a:cs typeface="+mn-cs"/>
              </a:rPr>
              <a:t>(North &lt;-&gt; North)</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3568" y="152636"/>
            <a:ext cx="7772400" cy="864456"/>
          </a:xfrm>
        </p:spPr>
        <p:txBody>
          <a:bodyPr/>
          <a:lstStyle/>
          <a:p>
            <a:pPr>
              <a:defRPr/>
            </a:pPr>
            <a:r>
              <a:rPr lang="en-US" dirty="0" smtClean="0">
                <a:solidFill>
                  <a:srgbClr val="000099"/>
                </a:solidFill>
              </a:rPr>
              <a:t>Programme for today</a:t>
            </a:r>
            <a:endParaRPr lang="en-US" dirty="0">
              <a:solidFill>
                <a:srgbClr val="00009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110475374"/>
              </p:ext>
            </p:extLst>
          </p:nvPr>
        </p:nvGraphicFramePr>
        <p:xfrm>
          <a:off x="143508" y="1088740"/>
          <a:ext cx="8712968" cy="5629922"/>
        </p:xfrm>
        <a:graphic>
          <a:graphicData uri="http://schemas.openxmlformats.org/drawingml/2006/table">
            <a:tbl>
              <a:tblPr firstRow="1" firstCol="1" lastRow="1" lastCol="1" bandRow="1" bandCol="1">
                <a:tableStyleId>{9DCAF9ED-07DC-4A11-8D7F-57B35C25682E}</a:tableStyleId>
              </a:tblPr>
              <a:tblGrid>
                <a:gridCol w="2160240"/>
                <a:gridCol w="6552728"/>
              </a:tblGrid>
              <a:tr h="367042">
                <a:tc>
                  <a:txBody>
                    <a:bodyPr/>
                    <a:lstStyle/>
                    <a:p>
                      <a:pPr algn="l">
                        <a:lnSpc>
                          <a:spcPct val="150000"/>
                        </a:lnSpc>
                        <a:spcBef>
                          <a:spcPts val="300"/>
                        </a:spcBef>
                        <a:spcAft>
                          <a:spcPts val="0"/>
                        </a:spcAft>
                      </a:pPr>
                      <a:r>
                        <a:rPr lang="fr-FR" sz="2000" dirty="0">
                          <a:effectLst/>
                        </a:rPr>
                        <a:t>Geneva, </a:t>
                      </a:r>
                      <a:endParaRPr lang="fr-FR" sz="2000" dirty="0" smtClean="0">
                        <a:effectLst/>
                      </a:endParaRPr>
                    </a:p>
                    <a:p>
                      <a:pPr algn="l">
                        <a:lnSpc>
                          <a:spcPct val="150000"/>
                        </a:lnSpc>
                        <a:spcBef>
                          <a:spcPts val="300"/>
                        </a:spcBef>
                        <a:spcAft>
                          <a:spcPts val="0"/>
                        </a:spcAft>
                      </a:pPr>
                      <a:r>
                        <a:rPr lang="fr-FR" sz="2000" dirty="0" smtClean="0">
                          <a:effectLst/>
                        </a:rPr>
                        <a:t>Palais </a:t>
                      </a:r>
                      <a:r>
                        <a:rPr lang="fr-FR" sz="2000" dirty="0">
                          <a:effectLst/>
                        </a:rPr>
                        <a:t>des Nations</a:t>
                      </a:r>
                      <a:r>
                        <a:rPr lang="fr-FR" sz="1600" dirty="0">
                          <a:effectLst/>
                        </a:rPr>
                        <a:t> </a:t>
                      </a:r>
                      <a:endParaRPr lang="en-US" sz="1600" dirty="0">
                        <a:effectLst/>
                        <a:latin typeface="Times New Roman"/>
                        <a:ea typeface="SimSun"/>
                      </a:endParaRPr>
                    </a:p>
                  </a:txBody>
                  <a:tcPr marL="71119" marR="71119" marT="0" marB="0" anchor="ctr"/>
                </a:tc>
                <a:tc>
                  <a:txBody>
                    <a:bodyPr/>
                    <a:lstStyle/>
                    <a:p>
                      <a:pPr algn="r">
                        <a:lnSpc>
                          <a:spcPct val="150000"/>
                        </a:lnSpc>
                        <a:spcAft>
                          <a:spcPts val="0"/>
                        </a:spcAft>
                      </a:pPr>
                      <a:r>
                        <a:rPr lang="fr-FR" sz="1800" dirty="0">
                          <a:effectLst/>
                        </a:rPr>
                        <a:t>  </a:t>
                      </a:r>
                      <a:r>
                        <a:rPr lang="en-GB" sz="1800" dirty="0">
                          <a:effectLst/>
                        </a:rPr>
                        <a:t>Room XXIII</a:t>
                      </a:r>
                      <a:endParaRPr lang="en-US" sz="1800" dirty="0">
                        <a:effectLst/>
                        <a:latin typeface="Times New Roman"/>
                        <a:ea typeface="SimSun"/>
                      </a:endParaRPr>
                    </a:p>
                  </a:txBody>
                  <a:tcPr marL="71119" marR="71119" marT="0" marB="0" anchor="ctr"/>
                </a:tc>
              </a:tr>
              <a:tr h="822279">
                <a:tc>
                  <a:txBody>
                    <a:bodyPr/>
                    <a:lstStyle/>
                    <a:p>
                      <a:pPr algn="l">
                        <a:spcAft>
                          <a:spcPts val="0"/>
                        </a:spcAft>
                      </a:pPr>
                      <a:r>
                        <a:rPr lang="en-GB" sz="2000" dirty="0">
                          <a:effectLst/>
                        </a:rPr>
                        <a:t> </a:t>
                      </a:r>
                      <a:endParaRPr lang="en-US" sz="2000" dirty="0">
                        <a:effectLst/>
                      </a:endParaRPr>
                    </a:p>
                    <a:p>
                      <a:pPr algn="l">
                        <a:spcAft>
                          <a:spcPts val="0"/>
                        </a:spcAft>
                      </a:pPr>
                      <a:r>
                        <a:rPr lang="en-GB" sz="2000" dirty="0">
                          <a:effectLst/>
                        </a:rPr>
                        <a:t>10:00 - 10:05</a:t>
                      </a:r>
                      <a:endParaRPr lang="en-US" sz="2000" dirty="0">
                        <a:solidFill>
                          <a:srgbClr val="000099"/>
                        </a:solidFill>
                        <a:effectLst/>
                        <a:latin typeface="Times New Roman"/>
                        <a:ea typeface="SimSun"/>
                      </a:endParaRPr>
                    </a:p>
                  </a:txBody>
                  <a:tcPr marL="71119" marR="71119" marT="0" marB="0">
                    <a:solidFill>
                      <a:srgbClr val="D1D1F0"/>
                    </a:solidFill>
                  </a:tcPr>
                </a:tc>
                <a:tc>
                  <a:txBody>
                    <a:bodyPr/>
                    <a:lstStyle/>
                    <a:p>
                      <a:pPr algn="l">
                        <a:spcAft>
                          <a:spcPts val="0"/>
                        </a:spcAft>
                      </a:pPr>
                      <a:r>
                        <a:rPr lang="en-GB" sz="2000" dirty="0">
                          <a:effectLst/>
                        </a:rPr>
                        <a:t> </a:t>
                      </a:r>
                      <a:endParaRPr lang="en-US" sz="2000" dirty="0">
                        <a:effectLst/>
                      </a:endParaRPr>
                    </a:p>
                    <a:p>
                      <a:pPr algn="l">
                        <a:spcAft>
                          <a:spcPts val="0"/>
                        </a:spcAft>
                      </a:pPr>
                      <a:r>
                        <a:rPr lang="en-GB" sz="2000" dirty="0">
                          <a:effectLst/>
                        </a:rPr>
                        <a:t>Welcome address by Mohan </a:t>
                      </a:r>
                      <a:r>
                        <a:rPr lang="en-GB" sz="2000" dirty="0" err="1">
                          <a:effectLst/>
                        </a:rPr>
                        <a:t>Panicker</a:t>
                      </a:r>
                      <a:r>
                        <a:rPr lang="en-GB" sz="2000" dirty="0">
                          <a:effectLst/>
                        </a:rPr>
                        <a:t> </a:t>
                      </a:r>
                      <a:r>
                        <a:rPr lang="en-GB" sz="2000" dirty="0" smtClean="0">
                          <a:effectLst/>
                        </a:rPr>
                        <a:t>DTL</a:t>
                      </a:r>
                      <a:endParaRPr lang="en-US" sz="2000" dirty="0">
                        <a:effectLst/>
                      </a:endParaRPr>
                    </a:p>
                  </a:txBody>
                  <a:tcPr marL="71119" marR="71119" marT="0" marB="0">
                    <a:solidFill>
                      <a:srgbClr val="D1D1F0"/>
                    </a:solidFill>
                  </a:tcPr>
                </a:tc>
              </a:tr>
              <a:tr h="1936493">
                <a:tc>
                  <a:txBody>
                    <a:bodyPr/>
                    <a:lstStyle/>
                    <a:p>
                      <a:pPr algn="l">
                        <a:spcAft>
                          <a:spcPts val="0"/>
                        </a:spcAft>
                      </a:pPr>
                      <a:r>
                        <a:rPr lang="en-GB" sz="2000" dirty="0">
                          <a:effectLst/>
                        </a:rPr>
                        <a:t> </a:t>
                      </a:r>
                      <a:endParaRPr lang="en-US" sz="2000" dirty="0">
                        <a:effectLst/>
                      </a:endParaRPr>
                    </a:p>
                    <a:p>
                      <a:pPr marR="41275" algn="l">
                        <a:spcAft>
                          <a:spcPts val="0"/>
                        </a:spcAft>
                      </a:pPr>
                      <a:r>
                        <a:rPr lang="en-GB" sz="2000" dirty="0">
                          <a:effectLst/>
                        </a:rPr>
                        <a:t>10:05 - 11:15</a:t>
                      </a:r>
                      <a:endParaRPr lang="en-US" sz="2000" dirty="0">
                        <a:effectLst/>
                      </a:endParaRPr>
                    </a:p>
                    <a:p>
                      <a:pPr marR="41275" algn="l">
                        <a:spcAft>
                          <a:spcPts val="0"/>
                        </a:spcAft>
                      </a:pPr>
                      <a:r>
                        <a:rPr lang="en-GB" sz="2000" dirty="0">
                          <a:effectLst/>
                        </a:rPr>
                        <a:t> </a:t>
                      </a:r>
                      <a:endParaRPr lang="en-US" sz="2000" dirty="0">
                        <a:effectLst/>
                      </a:endParaRPr>
                    </a:p>
                    <a:p>
                      <a:pPr marR="41275" algn="l">
                        <a:spcAft>
                          <a:spcPts val="0"/>
                        </a:spcAft>
                      </a:pPr>
                      <a:r>
                        <a:rPr lang="en-GB" sz="2000" dirty="0">
                          <a:effectLst/>
                        </a:rPr>
                        <a:t> </a:t>
                      </a:r>
                      <a:endParaRPr lang="en-US" sz="2000" dirty="0">
                        <a:effectLst/>
                      </a:endParaRPr>
                    </a:p>
                    <a:p>
                      <a:pPr marR="41275" algn="l">
                        <a:spcAft>
                          <a:spcPts val="0"/>
                        </a:spcAft>
                      </a:pPr>
                      <a:r>
                        <a:rPr lang="en-GB" sz="2000" dirty="0">
                          <a:effectLst/>
                        </a:rPr>
                        <a:t> </a:t>
                      </a:r>
                      <a:endParaRPr lang="en-US" sz="2000" dirty="0">
                        <a:solidFill>
                          <a:srgbClr val="000099"/>
                        </a:solidFill>
                        <a:effectLst/>
                        <a:latin typeface="Times New Roman"/>
                        <a:ea typeface="SimSun"/>
                      </a:endParaRPr>
                    </a:p>
                  </a:txBody>
                  <a:tcPr marL="71119" marR="71119" marT="0" marB="0"/>
                </a:tc>
                <a:tc>
                  <a:txBody>
                    <a:bodyPr/>
                    <a:lstStyle/>
                    <a:p>
                      <a:pPr algn="l">
                        <a:spcAft>
                          <a:spcPts val="0"/>
                        </a:spcAft>
                      </a:pPr>
                      <a:r>
                        <a:rPr lang="en-GB" sz="2000" dirty="0" smtClean="0">
                          <a:effectLst/>
                        </a:rPr>
                        <a:t>International </a:t>
                      </a:r>
                      <a:r>
                        <a:rPr lang="en-GB" sz="2000" dirty="0">
                          <a:effectLst/>
                        </a:rPr>
                        <a:t>transport: persisting and emerging issues for developing countries:</a:t>
                      </a:r>
                      <a:endParaRPr lang="en-US" sz="2000" dirty="0">
                        <a:effectLst/>
                      </a:endParaRPr>
                    </a:p>
                    <a:p>
                      <a:pPr algn="l">
                        <a:spcAft>
                          <a:spcPts val="0"/>
                        </a:spcAft>
                      </a:pPr>
                      <a:r>
                        <a:rPr lang="en-GB" sz="2000" dirty="0">
                          <a:effectLst/>
                        </a:rPr>
                        <a:t> </a:t>
                      </a:r>
                      <a:endParaRPr lang="en-US" sz="2000" dirty="0">
                        <a:effectLst/>
                      </a:endParaRPr>
                    </a:p>
                    <a:p>
                      <a:pPr algn="l">
                        <a:spcAft>
                          <a:spcPts val="0"/>
                        </a:spcAft>
                      </a:pPr>
                      <a:r>
                        <a:rPr lang="en-GB" sz="2000" dirty="0">
                          <a:effectLst/>
                        </a:rPr>
                        <a:t>Presented by </a:t>
                      </a:r>
                      <a:r>
                        <a:rPr lang="es-CO" sz="2000" dirty="0">
                          <a:effectLst/>
                        </a:rPr>
                        <a:t>José María Rubiato</a:t>
                      </a:r>
                      <a:endParaRPr lang="en-US" sz="2000" dirty="0">
                        <a:effectLst/>
                      </a:endParaRPr>
                    </a:p>
                    <a:p>
                      <a:pPr algn="l">
                        <a:spcAft>
                          <a:spcPts val="0"/>
                        </a:spcAft>
                      </a:pPr>
                      <a:r>
                        <a:rPr lang="en-GB" sz="2000" dirty="0">
                          <a:effectLst/>
                        </a:rPr>
                        <a:t>Followed by Q&amp;</a:t>
                      </a:r>
                      <a:r>
                        <a:rPr lang="en-GB" sz="2000" dirty="0" smtClean="0">
                          <a:effectLst/>
                        </a:rPr>
                        <a:t>A</a:t>
                      </a:r>
                      <a:endParaRPr lang="en-US" sz="2000" dirty="0">
                        <a:effectLst/>
                      </a:endParaRPr>
                    </a:p>
                  </a:txBody>
                  <a:tcPr marL="71119" marR="71119" marT="0" marB="0"/>
                </a:tc>
              </a:tr>
              <a:tr h="1918650">
                <a:tc>
                  <a:txBody>
                    <a:bodyPr/>
                    <a:lstStyle/>
                    <a:p>
                      <a:pPr algn="l">
                        <a:spcAft>
                          <a:spcPts val="0"/>
                        </a:spcAft>
                      </a:pPr>
                      <a:r>
                        <a:rPr lang="en-GB" sz="2000" dirty="0">
                          <a:effectLst/>
                        </a:rPr>
                        <a:t> </a:t>
                      </a:r>
                      <a:endParaRPr lang="en-US" sz="2000" dirty="0">
                        <a:effectLst/>
                      </a:endParaRPr>
                    </a:p>
                    <a:p>
                      <a:pPr algn="l">
                        <a:spcAft>
                          <a:spcPts val="0"/>
                        </a:spcAft>
                      </a:pPr>
                      <a:r>
                        <a:rPr lang="en-GB" sz="2000" dirty="0">
                          <a:effectLst/>
                        </a:rPr>
                        <a:t>11:15 – 12:30</a:t>
                      </a:r>
                      <a:endParaRPr lang="en-US" sz="2000" dirty="0">
                        <a:solidFill>
                          <a:srgbClr val="000099"/>
                        </a:solidFill>
                        <a:effectLst/>
                        <a:latin typeface="Times New Roman"/>
                        <a:ea typeface="SimSun"/>
                      </a:endParaRPr>
                    </a:p>
                  </a:txBody>
                  <a:tcPr marL="71119" marR="71119" marT="0" marB="0">
                    <a:solidFill>
                      <a:schemeClr val="accent2">
                        <a:lumMod val="20000"/>
                        <a:lumOff val="80000"/>
                      </a:schemeClr>
                    </a:solidFill>
                  </a:tcPr>
                </a:tc>
                <a:tc>
                  <a:txBody>
                    <a:bodyPr/>
                    <a:lstStyle/>
                    <a:p>
                      <a:pPr algn="l">
                        <a:spcAft>
                          <a:spcPts val="0"/>
                        </a:spcAft>
                      </a:pPr>
                      <a:r>
                        <a:rPr lang="en-GB" sz="2000" dirty="0" smtClean="0">
                          <a:effectLst/>
                        </a:rPr>
                        <a:t>Trade </a:t>
                      </a:r>
                      <a:r>
                        <a:rPr lang="en-GB" sz="2000" dirty="0">
                          <a:effectLst/>
                        </a:rPr>
                        <a:t>facilitation: basic concepts, evolving content and most recent developments: challenges and opportunities for developing </a:t>
                      </a:r>
                      <a:r>
                        <a:rPr lang="en-GB" sz="2000" dirty="0" smtClean="0">
                          <a:effectLst/>
                        </a:rPr>
                        <a:t>countries</a:t>
                      </a:r>
                    </a:p>
                    <a:p>
                      <a:pPr algn="l">
                        <a:spcAft>
                          <a:spcPts val="0"/>
                        </a:spcAft>
                      </a:pPr>
                      <a:endParaRPr lang="en-US" sz="2000" dirty="0">
                        <a:effectLst/>
                      </a:endParaRPr>
                    </a:p>
                    <a:p>
                      <a:pPr algn="l">
                        <a:spcAft>
                          <a:spcPts val="0"/>
                        </a:spcAft>
                      </a:pPr>
                      <a:r>
                        <a:rPr lang="en-GB" sz="2000" dirty="0">
                          <a:effectLst/>
                        </a:rPr>
                        <a:t>Presented by </a:t>
                      </a:r>
                      <a:r>
                        <a:rPr lang="en-US" sz="2000" dirty="0">
                          <a:effectLst/>
                        </a:rPr>
                        <a:t>José María Rubiato</a:t>
                      </a:r>
                    </a:p>
                    <a:p>
                      <a:pPr algn="l">
                        <a:spcAft>
                          <a:spcPts val="0"/>
                        </a:spcAft>
                      </a:pPr>
                      <a:r>
                        <a:rPr lang="en-GB" sz="2000" dirty="0">
                          <a:effectLst/>
                        </a:rPr>
                        <a:t>Followed by Q&amp;</a:t>
                      </a:r>
                      <a:r>
                        <a:rPr lang="en-GB" sz="2000" dirty="0" smtClean="0">
                          <a:effectLst/>
                        </a:rPr>
                        <a:t>A</a:t>
                      </a:r>
                      <a:endParaRPr lang="en-US" sz="2000" dirty="0">
                        <a:solidFill>
                          <a:srgbClr val="000099"/>
                        </a:solidFill>
                        <a:effectLst/>
                        <a:latin typeface="Times New Roman"/>
                        <a:ea typeface="SimSun"/>
                      </a:endParaRPr>
                    </a:p>
                  </a:txBody>
                  <a:tcPr marL="71119" marR="71119" marT="0" marB="0">
                    <a:solidFill>
                      <a:schemeClr val="accent2">
                        <a:lumMod val="20000"/>
                        <a:lumOff val="80000"/>
                      </a:schemeClr>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75" y="1376363"/>
            <a:ext cx="915035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8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8610" name="Rectangle 2"/>
          <p:cNvSpPr>
            <a:spLocks noGrp="1" noRot="1" noChangeArrowheads="1"/>
          </p:cNvSpPr>
          <p:nvPr>
            <p:ph type="title" idx="4294967295"/>
          </p:nvPr>
        </p:nvSpPr>
        <p:spPr>
          <a:xfrm>
            <a:off x="0" y="152400"/>
            <a:ext cx="7772400" cy="1143000"/>
          </a:xfrm>
        </p:spPr>
        <p:txBody>
          <a:bodyPr/>
          <a:lstStyle/>
          <a:p>
            <a:pPr algn="r" eaLnBrk="1" hangingPunct="1">
              <a:defRPr/>
            </a:pPr>
            <a:r>
              <a:rPr lang="en-GB">
                <a:solidFill>
                  <a:schemeClr val="tx1"/>
                </a:solidFill>
                <a:effectLst>
                  <a:outerShdw blurRad="38100" dist="38100" dir="2700000" algn="tl">
                    <a:srgbClr val="DDDDDD"/>
                  </a:outerShdw>
                </a:effectLst>
                <a:latin typeface="Arial Narrow" charset="0"/>
                <a:cs typeface="+mj-cs"/>
              </a:rPr>
              <a:t>% participation of developing countries in seaborne trade (tons)</a:t>
            </a:r>
          </a:p>
        </p:txBody>
      </p:sp>
      <p:sp>
        <p:nvSpPr>
          <p:cNvPr id="20484" name="Text Box 4"/>
          <p:cNvSpPr txBox="1">
            <a:spLocks noChangeArrowheads="1"/>
          </p:cNvSpPr>
          <p:nvPr/>
        </p:nvSpPr>
        <p:spPr bwMode="auto">
          <a:xfrm>
            <a:off x="-11113" y="6480175"/>
            <a:ext cx="9144001"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defRPr/>
            </a:pPr>
            <a:r>
              <a:rPr lang="en-GB" sz="1800" i="1" smtClean="0">
                <a:cs typeface="Arial" charset="0"/>
              </a:rPr>
              <a:t>Source: UNCTAD, Review of Maritime Transport, 2011 </a:t>
            </a:r>
          </a:p>
        </p:txBody>
      </p:sp>
    </p:spTree>
  </p:cSld>
  <p:clrMapOvr>
    <a:masterClrMapping/>
  </p:clrMapOvr>
  <p:transition xmlns:p14="http://schemas.microsoft.com/office/powerpoint/2010/main" spd="slow">
    <p:wipe dir="u"/>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75" y="1376363"/>
            <a:ext cx="915035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8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8610" name="Rectangle 2"/>
          <p:cNvSpPr>
            <a:spLocks noGrp="1" noRot="1" noChangeArrowheads="1"/>
          </p:cNvSpPr>
          <p:nvPr>
            <p:ph type="title" idx="4294967295"/>
          </p:nvPr>
        </p:nvSpPr>
        <p:spPr>
          <a:xfrm>
            <a:off x="0" y="152400"/>
            <a:ext cx="7772400" cy="1143000"/>
          </a:xfrm>
        </p:spPr>
        <p:txBody>
          <a:bodyPr/>
          <a:lstStyle/>
          <a:p>
            <a:pPr algn="r" eaLnBrk="1" hangingPunct="1">
              <a:defRPr/>
            </a:pPr>
            <a:r>
              <a:rPr lang="en-GB">
                <a:solidFill>
                  <a:schemeClr val="tx1"/>
                </a:solidFill>
                <a:effectLst>
                  <a:outerShdw blurRad="38100" dist="38100" dir="2700000" algn="tl">
                    <a:srgbClr val="DDDDDD"/>
                  </a:outerShdw>
                </a:effectLst>
                <a:latin typeface="Arial Narrow" charset="0"/>
                <a:cs typeface="+mj-cs"/>
              </a:rPr>
              <a:t>% participation of developing countries in seaborne trade (tons)</a:t>
            </a:r>
          </a:p>
        </p:txBody>
      </p:sp>
      <p:sp>
        <p:nvSpPr>
          <p:cNvPr id="21508" name="Text Box 4"/>
          <p:cNvSpPr txBox="1">
            <a:spLocks noChangeArrowheads="1"/>
          </p:cNvSpPr>
          <p:nvPr/>
        </p:nvSpPr>
        <p:spPr bwMode="auto">
          <a:xfrm>
            <a:off x="-11113" y="6480175"/>
            <a:ext cx="9144001"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defRPr/>
            </a:pPr>
            <a:r>
              <a:rPr lang="en-GB" sz="1800" i="1" smtClean="0">
                <a:cs typeface="Arial" charset="0"/>
              </a:rPr>
              <a:t>Source: UNCTAD, Review of Maritime Transport, 2011 </a:t>
            </a:r>
          </a:p>
        </p:txBody>
      </p:sp>
      <p:sp>
        <p:nvSpPr>
          <p:cNvPr id="21509" name="Rectangle 6"/>
          <p:cNvSpPr>
            <a:spLocks noChangeArrowheads="1"/>
          </p:cNvSpPr>
          <p:nvPr/>
        </p:nvSpPr>
        <p:spPr bwMode="auto">
          <a:xfrm>
            <a:off x="1008063" y="1592263"/>
            <a:ext cx="762000" cy="4551362"/>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1510" name="AutoShape 5"/>
          <p:cNvSpPr>
            <a:spLocks noChangeArrowheads="1"/>
          </p:cNvSpPr>
          <p:nvPr/>
        </p:nvSpPr>
        <p:spPr bwMode="auto">
          <a:xfrm>
            <a:off x="2590800" y="2286000"/>
            <a:ext cx="5410200" cy="2590800"/>
          </a:xfrm>
          <a:prstGeom prst="wedgeEllipseCallout">
            <a:avLst>
              <a:gd name="adj1" fmla="val -74208"/>
              <a:gd name="adj2" fmla="val 48528"/>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GB" sz="2000" b="1">
                <a:cs typeface="+mn-cs"/>
              </a:rPr>
              <a:t>Old Scenario: </a:t>
            </a:r>
          </a:p>
          <a:p>
            <a:pPr>
              <a:defRPr/>
            </a:pPr>
            <a:r>
              <a:rPr lang="en-GB" sz="2000" b="1">
                <a:cs typeface="+mn-cs"/>
              </a:rPr>
              <a:t>Developing countries exported large volumes of raw materials and imported high value (low volume) manufactured goods</a:t>
            </a:r>
          </a:p>
        </p:txBody>
      </p:sp>
    </p:spTree>
  </p:cSld>
  <p:clrMapOvr>
    <a:masterClrMapping/>
  </p:clrMapOvr>
  <p:transition xmlns:p14="http://schemas.microsoft.com/office/powerpoint/2010/main" spd="slow">
    <p:wipe dir="u"/>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75" y="1376363"/>
            <a:ext cx="915035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8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8610" name="Rectangle 2"/>
          <p:cNvSpPr>
            <a:spLocks noGrp="1" noRot="1" noChangeArrowheads="1"/>
          </p:cNvSpPr>
          <p:nvPr>
            <p:ph type="title" idx="4294967295"/>
          </p:nvPr>
        </p:nvSpPr>
        <p:spPr>
          <a:xfrm>
            <a:off x="0" y="152400"/>
            <a:ext cx="7772400" cy="1143000"/>
          </a:xfrm>
        </p:spPr>
        <p:txBody>
          <a:bodyPr/>
          <a:lstStyle/>
          <a:p>
            <a:pPr algn="r" eaLnBrk="1" hangingPunct="1">
              <a:defRPr/>
            </a:pPr>
            <a:r>
              <a:rPr lang="en-GB">
                <a:solidFill>
                  <a:schemeClr val="tx1"/>
                </a:solidFill>
                <a:effectLst>
                  <a:outerShdw blurRad="38100" dist="38100" dir="2700000" algn="tl">
                    <a:srgbClr val="DDDDDD"/>
                  </a:outerShdw>
                </a:effectLst>
                <a:latin typeface="Arial Narrow" charset="0"/>
                <a:cs typeface="+mj-cs"/>
              </a:rPr>
              <a:t>% participation of developing countries in seaborne trade (tons)</a:t>
            </a:r>
          </a:p>
        </p:txBody>
      </p:sp>
      <p:sp>
        <p:nvSpPr>
          <p:cNvPr id="22532" name="Rectangle 5"/>
          <p:cNvSpPr>
            <a:spLocks noChangeArrowheads="1"/>
          </p:cNvSpPr>
          <p:nvPr/>
        </p:nvSpPr>
        <p:spPr bwMode="auto">
          <a:xfrm>
            <a:off x="8274050" y="1557338"/>
            <a:ext cx="762000" cy="4572000"/>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33" name="AutoShape 6"/>
          <p:cNvSpPr>
            <a:spLocks noChangeArrowheads="1"/>
          </p:cNvSpPr>
          <p:nvPr/>
        </p:nvSpPr>
        <p:spPr bwMode="auto">
          <a:xfrm>
            <a:off x="1295400" y="2286000"/>
            <a:ext cx="5410200" cy="2590800"/>
          </a:xfrm>
          <a:prstGeom prst="wedgeEllipseCallout">
            <a:avLst>
              <a:gd name="adj1" fmla="val 84361"/>
              <a:gd name="adj2" fmla="val -48046"/>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GB" sz="2000" b="1">
                <a:cs typeface="+mn-cs"/>
              </a:rPr>
              <a:t>Today’s Scenario: </a:t>
            </a:r>
          </a:p>
          <a:p>
            <a:pPr>
              <a:defRPr/>
            </a:pPr>
            <a:r>
              <a:rPr lang="en-GB" sz="2000" b="1">
                <a:cs typeface="+mn-cs"/>
              </a:rPr>
              <a:t>Developing countries participate in globalized production. </a:t>
            </a:r>
          </a:p>
          <a:p>
            <a:pPr>
              <a:defRPr/>
            </a:pPr>
            <a:r>
              <a:rPr lang="en-GB" sz="2000" b="1">
                <a:cs typeface="+mn-cs"/>
              </a:rPr>
              <a:t>They also import raw materials and also export manufactured goods</a:t>
            </a:r>
          </a:p>
        </p:txBody>
      </p:sp>
      <p:sp>
        <p:nvSpPr>
          <p:cNvPr id="22534" name="Text Box 4"/>
          <p:cNvSpPr txBox="1">
            <a:spLocks noChangeArrowheads="1"/>
          </p:cNvSpPr>
          <p:nvPr/>
        </p:nvSpPr>
        <p:spPr bwMode="auto">
          <a:xfrm>
            <a:off x="-11113" y="6480175"/>
            <a:ext cx="9144001"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defRPr/>
            </a:pPr>
            <a:r>
              <a:rPr lang="en-GB" sz="1800" i="1" smtClean="0">
                <a:cs typeface="Arial" charset="0"/>
              </a:rPr>
              <a:t>Source: UNCTAD, Review of Maritime Transport, 2011 </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Rot="1" noChangeArrowheads="1"/>
          </p:cNvSpPr>
          <p:nvPr>
            <p:ph type="title"/>
          </p:nvPr>
        </p:nvSpPr>
        <p:spPr/>
        <p:txBody>
          <a:bodyPr/>
          <a:lstStyle/>
          <a:p>
            <a:pPr eaLnBrk="1" hangingPunct="1">
              <a:defRPr/>
            </a:pPr>
            <a:r>
              <a:rPr lang="en-GB">
                <a:effectLst>
                  <a:outerShdw blurRad="38100" dist="38100" dir="2700000" algn="tl">
                    <a:srgbClr val="DDDDDD"/>
                  </a:outerShdw>
                </a:effectLst>
                <a:latin typeface="Arial Narrow" charset="0"/>
                <a:cs typeface="+mj-cs"/>
              </a:rPr>
              <a:t>Before and after “the crisis”</a:t>
            </a:r>
          </a:p>
        </p:txBody>
      </p:sp>
      <p:sp>
        <p:nvSpPr>
          <p:cNvPr id="105478" name="Rectangle 6"/>
          <p:cNvSpPr>
            <a:spLocks noGrp="1" noRot="1" noChangeArrowheads="1"/>
          </p:cNvSpPr>
          <p:nvPr>
            <p:ph idx="1"/>
          </p:nvPr>
        </p:nvSpPr>
        <p:spPr>
          <a:xfrm>
            <a:off x="683568" y="1196752"/>
            <a:ext cx="7772400" cy="4430712"/>
          </a:xfrm>
        </p:spPr>
        <p:txBody>
          <a:bodyPr/>
          <a:lstStyle/>
          <a:p>
            <a:pPr eaLnBrk="1" hangingPunct="1">
              <a:lnSpc>
                <a:spcPct val="90000"/>
              </a:lnSpc>
              <a:defRPr/>
            </a:pPr>
            <a:r>
              <a:rPr lang="en-GB" sz="3200" dirty="0">
                <a:latin typeface="Arial Unicode MS" charset="0"/>
              </a:rPr>
              <a:t>Major industrialized countries</a:t>
            </a:r>
          </a:p>
          <a:p>
            <a:pPr lvl="1" eaLnBrk="1" hangingPunct="1">
              <a:lnSpc>
                <a:spcPct val="90000"/>
              </a:lnSpc>
              <a:defRPr/>
            </a:pPr>
            <a:r>
              <a:rPr lang="en-GB" sz="3200" dirty="0">
                <a:latin typeface="Arial Unicode MS" charset="0"/>
              </a:rPr>
              <a:t>Twenty years up to 2009: 	</a:t>
            </a:r>
            <a:r>
              <a:rPr lang="en-GB" sz="3200" dirty="0" smtClean="0">
                <a:latin typeface="Arial Unicode MS" charset="0"/>
              </a:rPr>
              <a:t>	+</a:t>
            </a:r>
            <a:r>
              <a:rPr lang="en-GB" sz="3200" dirty="0">
                <a:latin typeface="Arial Unicode MS" charset="0"/>
              </a:rPr>
              <a:t>2.2%</a:t>
            </a:r>
          </a:p>
          <a:p>
            <a:pPr lvl="1" eaLnBrk="1" hangingPunct="1">
              <a:lnSpc>
                <a:spcPct val="90000"/>
              </a:lnSpc>
              <a:defRPr/>
            </a:pPr>
            <a:r>
              <a:rPr lang="en-GB" sz="3200" dirty="0">
                <a:latin typeface="Arial Unicode MS" charset="0"/>
              </a:rPr>
              <a:t>Next twenty years forecast: 	+1.8%</a:t>
            </a:r>
          </a:p>
          <a:p>
            <a:pPr eaLnBrk="1" hangingPunct="1">
              <a:lnSpc>
                <a:spcPct val="90000"/>
              </a:lnSpc>
              <a:defRPr/>
            </a:pPr>
            <a:r>
              <a:rPr lang="en-GB" sz="3200" dirty="0">
                <a:latin typeface="Arial Unicode MS" charset="0"/>
              </a:rPr>
              <a:t>Major developing countries</a:t>
            </a:r>
          </a:p>
          <a:p>
            <a:pPr lvl="1" eaLnBrk="1" hangingPunct="1">
              <a:lnSpc>
                <a:spcPct val="90000"/>
              </a:lnSpc>
              <a:defRPr/>
            </a:pPr>
            <a:r>
              <a:rPr lang="en-GB" sz="3200" dirty="0">
                <a:latin typeface="Arial Unicode MS" charset="0"/>
              </a:rPr>
              <a:t>Twenty years up to 2009: 	</a:t>
            </a:r>
            <a:r>
              <a:rPr lang="en-GB" sz="3200" dirty="0" smtClean="0">
                <a:latin typeface="Arial Unicode MS" charset="0"/>
              </a:rPr>
              <a:t>	+</a:t>
            </a:r>
            <a:r>
              <a:rPr lang="en-GB" sz="3200" dirty="0">
                <a:latin typeface="Arial Unicode MS" charset="0"/>
              </a:rPr>
              <a:t>6.3%</a:t>
            </a:r>
          </a:p>
          <a:p>
            <a:pPr lvl="1" eaLnBrk="1" hangingPunct="1">
              <a:lnSpc>
                <a:spcPct val="90000"/>
              </a:lnSpc>
              <a:defRPr/>
            </a:pPr>
            <a:r>
              <a:rPr lang="en-GB" sz="3200" dirty="0">
                <a:latin typeface="Arial Unicode MS" charset="0"/>
              </a:rPr>
              <a:t>Next twenty years forecast: 	+5.9%</a:t>
            </a:r>
          </a:p>
          <a:p>
            <a:pPr eaLnBrk="1" hangingPunct="1">
              <a:lnSpc>
                <a:spcPct val="90000"/>
              </a:lnSpc>
              <a:defRPr/>
            </a:pPr>
            <a:r>
              <a:rPr lang="en-GB" sz="3200" dirty="0">
                <a:latin typeface="Arial Unicode MS" charset="0"/>
              </a:rPr>
              <a:t>Average</a:t>
            </a:r>
          </a:p>
          <a:p>
            <a:pPr lvl="1" eaLnBrk="1" hangingPunct="1">
              <a:lnSpc>
                <a:spcPct val="90000"/>
              </a:lnSpc>
              <a:defRPr/>
            </a:pPr>
            <a:r>
              <a:rPr lang="en-GB" sz="3200" dirty="0">
                <a:latin typeface="Arial Unicode MS" charset="0"/>
              </a:rPr>
              <a:t>Twenty years up to 2009: 	</a:t>
            </a:r>
            <a:r>
              <a:rPr lang="en-GB" sz="3200" dirty="0" smtClean="0">
                <a:latin typeface="Arial Unicode MS" charset="0"/>
              </a:rPr>
              <a:t>	+</a:t>
            </a:r>
            <a:r>
              <a:rPr lang="en-GB" sz="3200" dirty="0">
                <a:latin typeface="Arial Unicode MS" charset="0"/>
              </a:rPr>
              <a:t>2.9%</a:t>
            </a:r>
          </a:p>
          <a:p>
            <a:pPr lvl="1" eaLnBrk="1" hangingPunct="1">
              <a:lnSpc>
                <a:spcPct val="90000"/>
              </a:lnSpc>
              <a:defRPr/>
            </a:pPr>
            <a:r>
              <a:rPr lang="en-GB" sz="3200" dirty="0">
                <a:latin typeface="Arial Unicode MS" charset="0"/>
              </a:rPr>
              <a:t>Next twenty years forecast: 	+3.5%</a:t>
            </a:r>
          </a:p>
        </p:txBody>
      </p:sp>
      <p:sp>
        <p:nvSpPr>
          <p:cNvPr id="23555" name="Text Box 4"/>
          <p:cNvSpPr txBox="1">
            <a:spLocks noChangeArrowheads="1"/>
          </p:cNvSpPr>
          <p:nvPr/>
        </p:nvSpPr>
        <p:spPr bwMode="auto">
          <a:xfrm>
            <a:off x="1860550" y="6457950"/>
            <a:ext cx="728186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defRPr/>
            </a:pPr>
            <a:r>
              <a:rPr lang="en-GB" sz="2000" i="1" smtClean="0">
                <a:cs typeface="Arial" charset="0"/>
              </a:rPr>
              <a:t>Source: IHS-Fairplay, as presented to IAME 2010, Lisbon, July 2010</a:t>
            </a:r>
          </a:p>
        </p:txBody>
      </p:sp>
    </p:spTree>
  </p:cSld>
  <p:clrMapOvr>
    <a:masterClrMapping/>
  </p:clrMapOvr>
  <p:transition xmlns:p14="http://schemas.microsoft.com/office/powerpoint/2010/main">
    <p:checke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05478">
                                            <p:txEl>
                                              <p:pRg st="0" end="0"/>
                                            </p:txEl>
                                          </p:spTgt>
                                        </p:tgtEl>
                                        <p:attrNameLst>
                                          <p:attrName>style.visibility</p:attrName>
                                        </p:attrNameLst>
                                      </p:cBhvr>
                                      <p:to>
                                        <p:strVal val="visible"/>
                                      </p:to>
                                    </p:set>
                                    <p:animEffect transition="in" filter="barn(inHorizontal)">
                                      <p:cBhvr>
                                        <p:cTn id="7" dur="500"/>
                                        <p:tgtEl>
                                          <p:spTgt spid="105478">
                                            <p:txEl>
                                              <p:pRg st="0" end="0"/>
                                            </p:txEl>
                                          </p:spTgt>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105478">
                                            <p:txEl>
                                              <p:pRg st="1" end="1"/>
                                            </p:txEl>
                                          </p:spTgt>
                                        </p:tgtEl>
                                        <p:attrNameLst>
                                          <p:attrName>style.visibility</p:attrName>
                                        </p:attrNameLst>
                                      </p:cBhvr>
                                      <p:to>
                                        <p:strVal val="visible"/>
                                      </p:to>
                                    </p:set>
                                    <p:animEffect transition="in" filter="barn(inHorizontal)">
                                      <p:cBhvr>
                                        <p:cTn id="10" dur="500"/>
                                        <p:tgtEl>
                                          <p:spTgt spid="105478">
                                            <p:txEl>
                                              <p:pRg st="1" end="1"/>
                                            </p:txEl>
                                          </p:spTgt>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105478">
                                            <p:txEl>
                                              <p:pRg st="2" end="2"/>
                                            </p:txEl>
                                          </p:spTgt>
                                        </p:tgtEl>
                                        <p:attrNameLst>
                                          <p:attrName>style.visibility</p:attrName>
                                        </p:attrNameLst>
                                      </p:cBhvr>
                                      <p:to>
                                        <p:strVal val="visible"/>
                                      </p:to>
                                    </p:set>
                                    <p:animEffect transition="in" filter="barn(inHorizontal)">
                                      <p:cBhvr>
                                        <p:cTn id="13" dur="500"/>
                                        <p:tgtEl>
                                          <p:spTgt spid="105478">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105478">
                                            <p:txEl>
                                              <p:pRg st="3" end="3"/>
                                            </p:txEl>
                                          </p:spTgt>
                                        </p:tgtEl>
                                        <p:attrNameLst>
                                          <p:attrName>style.visibility</p:attrName>
                                        </p:attrNameLst>
                                      </p:cBhvr>
                                      <p:to>
                                        <p:strVal val="visible"/>
                                      </p:to>
                                    </p:set>
                                    <p:animEffect transition="in" filter="barn(inHorizontal)">
                                      <p:cBhvr>
                                        <p:cTn id="18" dur="500"/>
                                        <p:tgtEl>
                                          <p:spTgt spid="105478">
                                            <p:txEl>
                                              <p:pRg st="3" end="3"/>
                                            </p:txEl>
                                          </p:spTgt>
                                        </p:tgtEl>
                                      </p:cBhvr>
                                    </p:animEffect>
                                  </p:childTnLst>
                                </p:cTn>
                              </p:par>
                              <p:par>
                                <p:cTn id="19" presetID="16" presetClass="entr" presetSubtype="26" fill="hold" grpId="0" nodeType="withEffect">
                                  <p:stCondLst>
                                    <p:cond delay="0"/>
                                  </p:stCondLst>
                                  <p:childTnLst>
                                    <p:set>
                                      <p:cBhvr>
                                        <p:cTn id="20" dur="1" fill="hold">
                                          <p:stCondLst>
                                            <p:cond delay="0"/>
                                          </p:stCondLst>
                                        </p:cTn>
                                        <p:tgtEl>
                                          <p:spTgt spid="105478">
                                            <p:txEl>
                                              <p:pRg st="4" end="4"/>
                                            </p:txEl>
                                          </p:spTgt>
                                        </p:tgtEl>
                                        <p:attrNameLst>
                                          <p:attrName>style.visibility</p:attrName>
                                        </p:attrNameLst>
                                      </p:cBhvr>
                                      <p:to>
                                        <p:strVal val="visible"/>
                                      </p:to>
                                    </p:set>
                                    <p:animEffect transition="in" filter="barn(inHorizontal)">
                                      <p:cBhvr>
                                        <p:cTn id="21" dur="500"/>
                                        <p:tgtEl>
                                          <p:spTgt spid="105478">
                                            <p:txEl>
                                              <p:pRg st="4" end="4"/>
                                            </p:txEl>
                                          </p:spTgt>
                                        </p:tgtEl>
                                      </p:cBhvr>
                                    </p:animEffect>
                                  </p:childTnLst>
                                </p:cTn>
                              </p:par>
                              <p:par>
                                <p:cTn id="22" presetID="16" presetClass="entr" presetSubtype="26" fill="hold" grpId="0" nodeType="withEffect">
                                  <p:stCondLst>
                                    <p:cond delay="0"/>
                                  </p:stCondLst>
                                  <p:childTnLst>
                                    <p:set>
                                      <p:cBhvr>
                                        <p:cTn id="23" dur="1" fill="hold">
                                          <p:stCondLst>
                                            <p:cond delay="0"/>
                                          </p:stCondLst>
                                        </p:cTn>
                                        <p:tgtEl>
                                          <p:spTgt spid="105478">
                                            <p:txEl>
                                              <p:pRg st="5" end="5"/>
                                            </p:txEl>
                                          </p:spTgt>
                                        </p:tgtEl>
                                        <p:attrNameLst>
                                          <p:attrName>style.visibility</p:attrName>
                                        </p:attrNameLst>
                                      </p:cBhvr>
                                      <p:to>
                                        <p:strVal val="visible"/>
                                      </p:to>
                                    </p:set>
                                    <p:animEffect transition="in" filter="barn(inHorizontal)">
                                      <p:cBhvr>
                                        <p:cTn id="24" dur="500"/>
                                        <p:tgtEl>
                                          <p:spTgt spid="105478">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6" fill="hold" grpId="0" nodeType="clickEffect">
                                  <p:stCondLst>
                                    <p:cond delay="0"/>
                                  </p:stCondLst>
                                  <p:childTnLst>
                                    <p:set>
                                      <p:cBhvr>
                                        <p:cTn id="28" dur="1" fill="hold">
                                          <p:stCondLst>
                                            <p:cond delay="0"/>
                                          </p:stCondLst>
                                        </p:cTn>
                                        <p:tgtEl>
                                          <p:spTgt spid="105478">
                                            <p:txEl>
                                              <p:pRg st="6" end="6"/>
                                            </p:txEl>
                                          </p:spTgt>
                                        </p:tgtEl>
                                        <p:attrNameLst>
                                          <p:attrName>style.visibility</p:attrName>
                                        </p:attrNameLst>
                                      </p:cBhvr>
                                      <p:to>
                                        <p:strVal val="visible"/>
                                      </p:to>
                                    </p:set>
                                    <p:animEffect transition="in" filter="barn(inHorizontal)">
                                      <p:cBhvr>
                                        <p:cTn id="29" dur="500"/>
                                        <p:tgtEl>
                                          <p:spTgt spid="105478">
                                            <p:txEl>
                                              <p:pRg st="6" end="6"/>
                                            </p:txEl>
                                          </p:spTgt>
                                        </p:tgtEl>
                                      </p:cBhvr>
                                    </p:animEffect>
                                  </p:childTnLst>
                                </p:cTn>
                              </p:par>
                              <p:par>
                                <p:cTn id="30" presetID="16" presetClass="entr" presetSubtype="26" fill="hold" grpId="0" nodeType="withEffect">
                                  <p:stCondLst>
                                    <p:cond delay="0"/>
                                  </p:stCondLst>
                                  <p:childTnLst>
                                    <p:set>
                                      <p:cBhvr>
                                        <p:cTn id="31" dur="1" fill="hold">
                                          <p:stCondLst>
                                            <p:cond delay="0"/>
                                          </p:stCondLst>
                                        </p:cTn>
                                        <p:tgtEl>
                                          <p:spTgt spid="105478">
                                            <p:txEl>
                                              <p:pRg st="7" end="7"/>
                                            </p:txEl>
                                          </p:spTgt>
                                        </p:tgtEl>
                                        <p:attrNameLst>
                                          <p:attrName>style.visibility</p:attrName>
                                        </p:attrNameLst>
                                      </p:cBhvr>
                                      <p:to>
                                        <p:strVal val="visible"/>
                                      </p:to>
                                    </p:set>
                                    <p:animEffect transition="in" filter="barn(inHorizontal)">
                                      <p:cBhvr>
                                        <p:cTn id="32" dur="500"/>
                                        <p:tgtEl>
                                          <p:spTgt spid="105478">
                                            <p:txEl>
                                              <p:pRg st="7" end="7"/>
                                            </p:txEl>
                                          </p:spTgt>
                                        </p:tgtEl>
                                      </p:cBhvr>
                                    </p:animEffect>
                                  </p:childTnLst>
                                </p:cTn>
                              </p:par>
                              <p:par>
                                <p:cTn id="33" presetID="16" presetClass="entr" presetSubtype="26" fill="hold" grpId="0" nodeType="withEffect">
                                  <p:stCondLst>
                                    <p:cond delay="0"/>
                                  </p:stCondLst>
                                  <p:childTnLst>
                                    <p:set>
                                      <p:cBhvr>
                                        <p:cTn id="34" dur="1" fill="hold">
                                          <p:stCondLst>
                                            <p:cond delay="0"/>
                                          </p:stCondLst>
                                        </p:cTn>
                                        <p:tgtEl>
                                          <p:spTgt spid="105478">
                                            <p:txEl>
                                              <p:pRg st="8" end="8"/>
                                            </p:txEl>
                                          </p:spTgt>
                                        </p:tgtEl>
                                        <p:attrNameLst>
                                          <p:attrName>style.visibility</p:attrName>
                                        </p:attrNameLst>
                                      </p:cBhvr>
                                      <p:to>
                                        <p:strVal val="visible"/>
                                      </p:to>
                                    </p:set>
                                    <p:animEffect transition="in" filter="barn(inHorizontal)">
                                      <p:cBhvr>
                                        <p:cTn id="35" dur="500"/>
                                        <p:tgtEl>
                                          <p:spTgt spid="10547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p:txBody>
          <a:bodyPr/>
          <a:lstStyle/>
          <a:p>
            <a:pPr algn="l" eaLnBrk="1" hangingPunct="1"/>
            <a:r>
              <a:rPr lang="en-GB" sz="4000" dirty="0">
                <a:solidFill>
                  <a:srgbClr val="000090"/>
                </a:solidFill>
                <a:effectLst/>
                <a:latin typeface="Arial Narrow" charset="0"/>
              </a:rPr>
              <a:t>Trade, Transport, Logistics and Technologies:  An Introduction</a:t>
            </a:r>
          </a:p>
        </p:txBody>
      </p:sp>
      <p:sp>
        <p:nvSpPr>
          <p:cNvPr id="26627" name="Rectangle 3"/>
          <p:cNvSpPr>
            <a:spLocks noGrp="1" noChangeArrowheads="1"/>
          </p:cNvSpPr>
          <p:nvPr>
            <p:ph idx="1"/>
          </p:nvPr>
        </p:nvSpPr>
        <p:spPr>
          <a:xfrm>
            <a:off x="685800" y="2041525"/>
            <a:ext cx="7772400" cy="4587875"/>
          </a:xfrm>
        </p:spPr>
        <p:txBody>
          <a:bodyPr/>
          <a:lstStyle/>
          <a:p>
            <a:pPr marL="609600" indent="-609600" eaLnBrk="1" hangingPunct="1">
              <a:buFontTx/>
              <a:buAutoNum type="arabicParenR"/>
              <a:defRPr/>
            </a:pPr>
            <a:r>
              <a:rPr lang="en-GB" b="1" dirty="0">
                <a:solidFill>
                  <a:srgbClr val="000090"/>
                </a:solidFill>
                <a:latin typeface="Arial" charset="0"/>
                <a:cs typeface="+mn-cs"/>
              </a:rPr>
              <a:t>Globalization</a:t>
            </a:r>
          </a:p>
          <a:p>
            <a:pPr marL="609600" indent="-609600" eaLnBrk="1" hangingPunct="1">
              <a:buFontTx/>
              <a:buAutoNum type="arabicParenR"/>
              <a:defRPr/>
            </a:pPr>
            <a:r>
              <a:rPr lang="en-GB" b="1" u="sng" dirty="0">
                <a:solidFill>
                  <a:srgbClr val="FF6600"/>
                </a:solidFill>
                <a:latin typeface="Arial" charset="0"/>
                <a:cs typeface="+mn-cs"/>
              </a:rPr>
              <a:t>Role of transport</a:t>
            </a:r>
          </a:p>
          <a:p>
            <a:pPr marL="609600" indent="-609600" eaLnBrk="1" hangingPunct="1">
              <a:buFontTx/>
              <a:buAutoNum type="arabicParenR"/>
              <a:defRPr/>
            </a:pPr>
            <a:r>
              <a:rPr lang="en-GB" b="1" dirty="0">
                <a:solidFill>
                  <a:srgbClr val="000090"/>
                </a:solidFill>
                <a:latin typeface="Arial" charset="0"/>
                <a:cs typeface="+mn-cs"/>
              </a:rPr>
              <a:t>Role of logistics</a:t>
            </a:r>
          </a:p>
          <a:p>
            <a:pPr marL="609600" indent="-609600" eaLnBrk="1" hangingPunct="1">
              <a:buFontTx/>
              <a:buAutoNum type="arabicParenR"/>
              <a:defRPr/>
            </a:pPr>
            <a:r>
              <a:rPr lang="en-GB" b="1" dirty="0">
                <a:solidFill>
                  <a:srgbClr val="000090"/>
                </a:solidFill>
                <a:latin typeface="Arial" charset="0"/>
                <a:cs typeface="+mn-cs"/>
              </a:rPr>
              <a:t>Role of technologies</a:t>
            </a:r>
            <a:r>
              <a:rPr lang="en-GB" b="1" dirty="0">
                <a:solidFill>
                  <a:srgbClr val="FFFF00"/>
                </a:solidFill>
                <a:latin typeface="Arial" charset="0"/>
                <a:cs typeface="+mn-cs"/>
                <a:sym typeface="Wingdings" charset="0"/>
              </a:rPr>
              <a:t>	</a:t>
            </a:r>
          </a:p>
        </p:txBody>
      </p:sp>
    </p:spTree>
  </p:cSld>
  <p:clrMapOvr>
    <a:masterClrMapping/>
  </p:clrMapOvr>
  <p:transition xmlns:p14="http://schemas.microsoft.com/office/powerpoint/2010/main">
    <p:wheel spokes="8"/>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9388" y="584200"/>
            <a:ext cx="8674100" cy="593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8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01763" name="Rectangle 3"/>
          <p:cNvSpPr>
            <a:spLocks noGrp="1" noChangeArrowheads="1"/>
          </p:cNvSpPr>
          <p:nvPr>
            <p:ph type="title"/>
          </p:nvPr>
        </p:nvSpPr>
        <p:spPr>
          <a:xfrm>
            <a:off x="1116013" y="80963"/>
            <a:ext cx="7848600" cy="1295400"/>
          </a:xfrm>
        </p:spPr>
        <p:txBody>
          <a:bodyPr/>
          <a:lstStyle/>
          <a:p>
            <a:pPr algn="l" eaLnBrk="1" hangingPunct="1">
              <a:defRPr/>
            </a:pPr>
            <a:r>
              <a:rPr lang="en-GB" sz="4000" dirty="0">
                <a:effectLst>
                  <a:outerShdw blurRad="38100" dist="38100" dir="2700000" algn="tl">
                    <a:srgbClr val="DDDDDD"/>
                  </a:outerShdw>
                </a:effectLst>
                <a:latin typeface="Arial Narrow" charset="0"/>
                <a:cs typeface="+mj-cs"/>
              </a:rPr>
              <a:t>Mode of transport of global trade</a:t>
            </a:r>
            <a:br>
              <a:rPr lang="en-GB" sz="4000" dirty="0">
                <a:effectLst>
                  <a:outerShdw blurRad="38100" dist="38100" dir="2700000" algn="tl">
                    <a:srgbClr val="DDDDDD"/>
                  </a:outerShdw>
                </a:effectLst>
                <a:latin typeface="Arial Narrow" charset="0"/>
                <a:cs typeface="+mj-cs"/>
              </a:rPr>
            </a:br>
            <a:r>
              <a:rPr lang="en-GB" sz="1800" dirty="0">
                <a:effectLst>
                  <a:outerShdw blurRad="38100" dist="38100" dir="2700000" algn="tl">
                    <a:srgbClr val="DDDDDD"/>
                  </a:outerShdw>
                </a:effectLst>
                <a:latin typeface="Arial Narrow" charset="0"/>
                <a:cs typeface="+mj-cs"/>
              </a:rPr>
              <a:t>metric tons (excluding intra-EU)</a:t>
            </a:r>
          </a:p>
        </p:txBody>
      </p:sp>
      <p:sp>
        <p:nvSpPr>
          <p:cNvPr id="28676" name="Rectangle 4"/>
          <p:cNvSpPr>
            <a:spLocks noGrp="1" noChangeArrowheads="1"/>
          </p:cNvSpPr>
          <p:nvPr>
            <p:ph idx="1"/>
          </p:nvPr>
        </p:nvSpPr>
        <p:spPr>
          <a:xfrm>
            <a:off x="914400" y="6553200"/>
            <a:ext cx="7772400" cy="228600"/>
          </a:xfrm>
        </p:spPr>
        <p:txBody>
          <a:bodyPr/>
          <a:lstStyle/>
          <a:p>
            <a:pPr algn="r" eaLnBrk="1" hangingPunct="1">
              <a:buFontTx/>
              <a:buNone/>
              <a:defRPr/>
            </a:pPr>
            <a:r>
              <a:rPr lang="en-GB" sz="1000" i="1">
                <a:latin typeface="Arial Unicode MS" charset="0"/>
                <a:cs typeface="+mn-cs"/>
              </a:rPr>
              <a:t>Source:  Global Insight</a:t>
            </a:r>
          </a:p>
        </p:txBody>
      </p:sp>
      <p:pic>
        <p:nvPicPr>
          <p:cNvPr id="501765"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56550" y="1628775"/>
            <a:ext cx="779463"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8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01766"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040688" y="3284538"/>
            <a:ext cx="779462"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8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01767" name="Picture 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027988" y="2492375"/>
            <a:ext cx="779462"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8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501765"/>
                                        </p:tgtEl>
                                        <p:attrNameLst>
                                          <p:attrName>style.visibility</p:attrName>
                                        </p:attrNameLst>
                                      </p:cBhvr>
                                      <p:to>
                                        <p:strVal val="visible"/>
                                      </p:to>
                                    </p:set>
                                    <p:animEffect transition="in" filter="strips(downLeft)">
                                      <p:cBhvr>
                                        <p:cTn id="7" dur="500"/>
                                        <p:tgtEl>
                                          <p:spTgt spid="501765"/>
                                        </p:tgtEl>
                                      </p:cBhvr>
                                    </p:animEffect>
                                  </p:childTnLst>
                                </p:cTn>
                              </p:par>
                            </p:childTnLst>
                          </p:cTn>
                        </p:par>
                        <p:par>
                          <p:cTn id="8" fill="hold" nodeType="afterGroup">
                            <p:stCondLst>
                              <p:cond delay="500"/>
                            </p:stCondLst>
                            <p:childTnLst>
                              <p:par>
                                <p:cTn id="9" presetID="18" presetClass="entr" presetSubtype="12" fill="hold" nodeType="afterEffect">
                                  <p:stCondLst>
                                    <p:cond delay="0"/>
                                  </p:stCondLst>
                                  <p:childTnLst>
                                    <p:set>
                                      <p:cBhvr>
                                        <p:cTn id="10" dur="1" fill="hold">
                                          <p:stCondLst>
                                            <p:cond delay="0"/>
                                          </p:stCondLst>
                                        </p:cTn>
                                        <p:tgtEl>
                                          <p:spTgt spid="501766"/>
                                        </p:tgtEl>
                                        <p:attrNameLst>
                                          <p:attrName>style.visibility</p:attrName>
                                        </p:attrNameLst>
                                      </p:cBhvr>
                                      <p:to>
                                        <p:strVal val="visible"/>
                                      </p:to>
                                    </p:set>
                                    <p:animEffect transition="in" filter="strips(downLeft)">
                                      <p:cBhvr>
                                        <p:cTn id="11" dur="500"/>
                                        <p:tgtEl>
                                          <p:spTgt spid="501766"/>
                                        </p:tgtEl>
                                      </p:cBhvr>
                                    </p:animEffect>
                                  </p:childTnLst>
                                </p:cTn>
                              </p:par>
                            </p:childTnLst>
                          </p:cTn>
                        </p:par>
                        <p:par>
                          <p:cTn id="12" fill="hold" nodeType="afterGroup">
                            <p:stCondLst>
                              <p:cond delay="1000"/>
                            </p:stCondLst>
                            <p:childTnLst>
                              <p:par>
                                <p:cTn id="13" presetID="18" presetClass="entr" presetSubtype="12" fill="hold" nodeType="afterEffect">
                                  <p:stCondLst>
                                    <p:cond delay="0"/>
                                  </p:stCondLst>
                                  <p:childTnLst>
                                    <p:set>
                                      <p:cBhvr>
                                        <p:cTn id="14" dur="1" fill="hold">
                                          <p:stCondLst>
                                            <p:cond delay="0"/>
                                          </p:stCondLst>
                                        </p:cTn>
                                        <p:tgtEl>
                                          <p:spTgt spid="501767"/>
                                        </p:tgtEl>
                                        <p:attrNameLst>
                                          <p:attrName>style.visibility</p:attrName>
                                        </p:attrNameLst>
                                      </p:cBhvr>
                                      <p:to>
                                        <p:strVal val="visible"/>
                                      </p:to>
                                    </p:set>
                                    <p:animEffect transition="in" filter="strips(downLeft)">
                                      <p:cBhvr>
                                        <p:cTn id="15" dur="500"/>
                                        <p:tgtEl>
                                          <p:spTgt spid="5017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a:xfrm>
            <a:off x="1116013" y="80963"/>
            <a:ext cx="7848600" cy="1295400"/>
          </a:xfrm>
        </p:spPr>
        <p:txBody>
          <a:bodyPr/>
          <a:lstStyle/>
          <a:p>
            <a:pPr algn="l" eaLnBrk="1" hangingPunct="1">
              <a:defRPr/>
            </a:pPr>
            <a:r>
              <a:rPr lang="en-GB" sz="4000">
                <a:effectLst>
                  <a:outerShdw blurRad="38100" dist="38100" dir="2700000" algn="tl">
                    <a:srgbClr val="DDDDDD"/>
                  </a:outerShdw>
                </a:effectLst>
                <a:latin typeface="Arial Narrow" charset="0"/>
                <a:cs typeface="+mj-cs"/>
              </a:rPr>
              <a:t>Mode of transport of global trade</a:t>
            </a:r>
            <a:br>
              <a:rPr lang="en-GB" sz="4000">
                <a:effectLst>
                  <a:outerShdw blurRad="38100" dist="38100" dir="2700000" algn="tl">
                    <a:srgbClr val="DDDDDD"/>
                  </a:outerShdw>
                </a:effectLst>
                <a:latin typeface="Arial Narrow" charset="0"/>
                <a:cs typeface="+mj-cs"/>
              </a:rPr>
            </a:br>
            <a:r>
              <a:rPr lang="en-GB" sz="1800">
                <a:effectLst>
                  <a:outerShdw blurRad="38100" dist="38100" dir="2700000" algn="tl">
                    <a:srgbClr val="DDDDDD"/>
                  </a:outerShdw>
                </a:effectLst>
                <a:latin typeface="Arial Narrow" charset="0"/>
                <a:cs typeface="+mj-cs"/>
              </a:rPr>
              <a:t>USD (excluding intra-EU)</a:t>
            </a:r>
          </a:p>
        </p:txBody>
      </p:sp>
      <p:sp>
        <p:nvSpPr>
          <p:cNvPr id="30723" name="Rectangle 3"/>
          <p:cNvSpPr>
            <a:spLocks noGrp="1" noChangeArrowheads="1"/>
          </p:cNvSpPr>
          <p:nvPr>
            <p:ph idx="1"/>
          </p:nvPr>
        </p:nvSpPr>
        <p:spPr>
          <a:xfrm>
            <a:off x="914400" y="6553200"/>
            <a:ext cx="7772400" cy="228600"/>
          </a:xfrm>
        </p:spPr>
        <p:txBody>
          <a:bodyPr/>
          <a:lstStyle/>
          <a:p>
            <a:pPr algn="r" eaLnBrk="1" hangingPunct="1">
              <a:buFontTx/>
              <a:buNone/>
              <a:defRPr/>
            </a:pPr>
            <a:r>
              <a:rPr lang="en-GB" sz="1000" i="1">
                <a:latin typeface="Arial Unicode MS" charset="0"/>
                <a:cs typeface="+mn-cs"/>
              </a:rPr>
              <a:t>Source:  Global Insight</a:t>
            </a:r>
          </a:p>
        </p:txBody>
      </p:sp>
      <p:pic>
        <p:nvPicPr>
          <p:cNvPr id="30724"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4950" y="593725"/>
            <a:ext cx="8674100" cy="593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8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03813"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5575" y="1665288"/>
            <a:ext cx="1092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8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03814"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812088" y="3284538"/>
            <a:ext cx="1092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8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03815" name="Picture 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775575" y="2457450"/>
            <a:ext cx="1092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8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03816" name="Picture 8"/>
          <p:cNvPicPr>
            <a:picLocks noChangeAspect="1" noChangeArrowheads="1"/>
          </p:cNvPicPr>
          <p:nvPr/>
        </p:nvPicPr>
        <p:blipFill>
          <a:blip r:embed="rId6" cstate="email">
            <a:extLst>
              <a:ext uri="{28A0092B-C50C-407E-A947-70E740481C1C}">
                <a14:useLocalDpi xmlns:a14="http://schemas.microsoft.com/office/drawing/2010/main" val="0"/>
              </a:ext>
            </a:extLst>
          </a:blip>
          <a:srcRect l="43024" t="-16667"/>
          <a:stretch>
            <a:fillRect/>
          </a:stretch>
        </p:blipFill>
        <p:spPr bwMode="auto">
          <a:xfrm>
            <a:off x="1331913" y="5013325"/>
            <a:ext cx="622300" cy="244475"/>
          </a:xfrm>
          <a:prstGeom prst="rect">
            <a:avLst/>
          </a:prstGeom>
          <a:solidFill>
            <a:srgbClr val="FFFF99"/>
          </a:solidFill>
          <a:ln>
            <a:noFill/>
          </a:ln>
          <a:effectLst/>
          <a:extLst>
            <a:ext uri="{91240B29-F687-4f45-9708-019B960494DF}">
              <a14:hiddenLine xmlns:a14="http://schemas.microsoft.com/office/drawing/2010/main" w="38100">
                <a:solidFill>
                  <a:srgbClr val="8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503813"/>
                                        </p:tgtEl>
                                        <p:attrNameLst>
                                          <p:attrName>style.visibility</p:attrName>
                                        </p:attrNameLst>
                                      </p:cBhvr>
                                      <p:to>
                                        <p:strVal val="visible"/>
                                      </p:to>
                                    </p:set>
                                    <p:animEffect transition="in" filter="strips(downLeft)">
                                      <p:cBhvr>
                                        <p:cTn id="7" dur="500"/>
                                        <p:tgtEl>
                                          <p:spTgt spid="503813"/>
                                        </p:tgtEl>
                                      </p:cBhvr>
                                    </p:animEffect>
                                  </p:childTnLst>
                                </p:cTn>
                              </p:par>
                              <p:par>
                                <p:cTn id="8" presetID="18" presetClass="entr" presetSubtype="12" fill="hold" nodeType="withEffect">
                                  <p:stCondLst>
                                    <p:cond delay="0"/>
                                  </p:stCondLst>
                                  <p:childTnLst>
                                    <p:set>
                                      <p:cBhvr>
                                        <p:cTn id="9" dur="1" fill="hold">
                                          <p:stCondLst>
                                            <p:cond delay="0"/>
                                          </p:stCondLst>
                                        </p:cTn>
                                        <p:tgtEl>
                                          <p:spTgt spid="503815"/>
                                        </p:tgtEl>
                                        <p:attrNameLst>
                                          <p:attrName>style.visibility</p:attrName>
                                        </p:attrNameLst>
                                      </p:cBhvr>
                                      <p:to>
                                        <p:strVal val="visible"/>
                                      </p:to>
                                    </p:set>
                                    <p:animEffect transition="in" filter="strips(downLeft)">
                                      <p:cBhvr>
                                        <p:cTn id="10" dur="500"/>
                                        <p:tgtEl>
                                          <p:spTgt spid="503815"/>
                                        </p:tgtEl>
                                      </p:cBhvr>
                                    </p:animEffect>
                                  </p:childTnLst>
                                </p:cTn>
                              </p:par>
                              <p:par>
                                <p:cTn id="11" presetID="18" presetClass="entr" presetSubtype="12" fill="hold" nodeType="withEffect">
                                  <p:stCondLst>
                                    <p:cond delay="0"/>
                                  </p:stCondLst>
                                  <p:childTnLst>
                                    <p:set>
                                      <p:cBhvr>
                                        <p:cTn id="12" dur="1" fill="hold">
                                          <p:stCondLst>
                                            <p:cond delay="0"/>
                                          </p:stCondLst>
                                        </p:cTn>
                                        <p:tgtEl>
                                          <p:spTgt spid="503814"/>
                                        </p:tgtEl>
                                        <p:attrNameLst>
                                          <p:attrName>style.visibility</p:attrName>
                                        </p:attrNameLst>
                                      </p:cBhvr>
                                      <p:to>
                                        <p:strVal val="visible"/>
                                      </p:to>
                                    </p:set>
                                    <p:animEffect transition="in" filter="strips(downLeft)">
                                      <p:cBhvr>
                                        <p:cTn id="13" dur="500"/>
                                        <p:tgtEl>
                                          <p:spTgt spid="50381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503816"/>
                                        </p:tgtEl>
                                        <p:attrNameLst>
                                          <p:attrName>style.visibility</p:attrName>
                                        </p:attrNameLst>
                                      </p:cBhvr>
                                      <p:to>
                                        <p:strVal val="visible"/>
                                      </p:to>
                                    </p:set>
                                    <p:animEffect transition="in" filter="wipe(down)">
                                      <p:cBhvr>
                                        <p:cTn id="18" dur="500"/>
                                        <p:tgtEl>
                                          <p:spTgt spid="503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b="13564"/>
          <a:stretch>
            <a:fillRect/>
          </a:stretch>
        </p:blipFill>
        <p:spPr bwMode="auto">
          <a:xfrm>
            <a:off x="-252413" y="1258888"/>
            <a:ext cx="8532813" cy="458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0" name="Rectangle 3"/>
          <p:cNvSpPr>
            <a:spLocks noChangeArrowheads="1"/>
          </p:cNvSpPr>
          <p:nvPr/>
        </p:nvSpPr>
        <p:spPr bwMode="auto">
          <a:xfrm>
            <a:off x="5003800" y="6561138"/>
            <a:ext cx="4140200" cy="296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gn="r">
              <a:spcBef>
                <a:spcPct val="20000"/>
              </a:spcBef>
            </a:pPr>
            <a:r>
              <a:rPr lang="es-ES_tradnl" sz="1000" i="1">
                <a:latin typeface="Arial Unicode MS" charset="0"/>
              </a:rPr>
              <a:t>Tonne-miles. Slide by Michel Savy, IML, 2008</a:t>
            </a:r>
          </a:p>
        </p:txBody>
      </p:sp>
      <p:sp>
        <p:nvSpPr>
          <p:cNvPr id="504836" name="Text Box 4"/>
          <p:cNvSpPr txBox="1">
            <a:spLocks noChangeArrowheads="1"/>
          </p:cNvSpPr>
          <p:nvPr/>
        </p:nvSpPr>
        <p:spPr bwMode="auto">
          <a:xfrm rot="-378159">
            <a:off x="5765800" y="1592263"/>
            <a:ext cx="3378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eaLnBrk="1" hangingPunct="1">
              <a:defRPr/>
            </a:pPr>
            <a:r>
              <a:rPr lang="en-GB" sz="3200" b="1" smtClean="0">
                <a:effectLst>
                  <a:outerShdw blurRad="38100" dist="38100" dir="2700000" algn="tl">
                    <a:srgbClr val="DDDDDD"/>
                  </a:outerShdw>
                </a:effectLst>
                <a:cs typeface="+mn-cs"/>
              </a:rPr>
              <a:t>China, EU, Japan,</a:t>
            </a:r>
            <a:br>
              <a:rPr lang="en-GB" sz="3200" b="1" smtClean="0">
                <a:effectLst>
                  <a:outerShdw blurRad="38100" dist="38100" dir="2700000" algn="tl">
                    <a:srgbClr val="DDDDDD"/>
                  </a:outerShdw>
                </a:effectLst>
                <a:cs typeface="+mn-cs"/>
              </a:rPr>
            </a:br>
            <a:r>
              <a:rPr lang="en-GB" sz="3200" b="1" smtClean="0">
                <a:effectLst>
                  <a:outerShdw blurRad="38100" dist="38100" dir="2700000" algn="tl">
                    <a:srgbClr val="DDDDDD"/>
                  </a:outerShdw>
                </a:effectLst>
                <a:cs typeface="+mn-cs"/>
              </a:rPr>
              <a:t>Russia, USA ?</a:t>
            </a:r>
          </a:p>
        </p:txBody>
      </p:sp>
      <p:sp>
        <p:nvSpPr>
          <p:cNvPr id="504837" name="Rectangle 5"/>
          <p:cNvSpPr>
            <a:spLocks noGrp="1" noChangeArrowheads="1"/>
          </p:cNvSpPr>
          <p:nvPr>
            <p:ph type="title"/>
          </p:nvPr>
        </p:nvSpPr>
        <p:spPr>
          <a:xfrm>
            <a:off x="0" y="152400"/>
            <a:ext cx="9144000" cy="1143000"/>
          </a:xfrm>
        </p:spPr>
        <p:txBody>
          <a:bodyPr/>
          <a:lstStyle/>
          <a:p>
            <a:pPr eaLnBrk="1" hangingPunct="1">
              <a:defRPr/>
            </a:pPr>
            <a:r>
              <a:rPr lang="es-CL">
                <a:effectLst>
                  <a:outerShdw blurRad="38100" dist="38100" dir="2700000" algn="tl">
                    <a:srgbClr val="DDDDDD"/>
                  </a:outerShdw>
                </a:effectLst>
                <a:latin typeface="Arial Narrow" charset="0"/>
                <a:cs typeface="+mj-cs"/>
              </a:rPr>
              <a:t>Modal split: national transport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2413" y="1258888"/>
            <a:ext cx="8532813"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Rectangle 3"/>
          <p:cNvSpPr>
            <a:spLocks noChangeArrowheads="1"/>
          </p:cNvSpPr>
          <p:nvPr/>
        </p:nvSpPr>
        <p:spPr bwMode="auto">
          <a:xfrm>
            <a:off x="5003800" y="6561138"/>
            <a:ext cx="4140200" cy="296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gn="r">
              <a:spcBef>
                <a:spcPct val="20000"/>
              </a:spcBef>
            </a:pPr>
            <a:r>
              <a:rPr lang="es-ES_tradnl" sz="1000" i="1">
                <a:latin typeface="Arial Unicode MS" charset="0"/>
              </a:rPr>
              <a:t>Slide by Michel Savy, IML, 2008</a:t>
            </a:r>
          </a:p>
        </p:txBody>
      </p:sp>
      <p:sp>
        <p:nvSpPr>
          <p:cNvPr id="506884" name="Rectangle 4"/>
          <p:cNvSpPr>
            <a:spLocks noGrp="1" noChangeArrowheads="1"/>
          </p:cNvSpPr>
          <p:nvPr>
            <p:ph type="title"/>
          </p:nvPr>
        </p:nvSpPr>
        <p:spPr>
          <a:xfrm>
            <a:off x="0" y="152400"/>
            <a:ext cx="9144000" cy="1143000"/>
          </a:xfrm>
        </p:spPr>
        <p:txBody>
          <a:bodyPr/>
          <a:lstStyle/>
          <a:p>
            <a:pPr eaLnBrk="1" hangingPunct="1">
              <a:defRPr/>
            </a:pPr>
            <a:r>
              <a:rPr lang="es-CL">
                <a:effectLst>
                  <a:outerShdw blurRad="38100" dist="38100" dir="2700000" algn="tl">
                    <a:srgbClr val="DDDDDD"/>
                  </a:outerShdw>
                </a:effectLst>
                <a:latin typeface="Arial Narrow" charset="0"/>
                <a:cs typeface="+mj-cs"/>
              </a:rPr>
              <a:t>Modal split: national transport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title"/>
          </p:nvPr>
        </p:nvSpPr>
        <p:spPr>
          <a:xfrm>
            <a:off x="503548" y="260648"/>
            <a:ext cx="8388932" cy="1143000"/>
          </a:xfrm>
        </p:spPr>
        <p:txBody>
          <a:bodyPr/>
          <a:lstStyle/>
          <a:p>
            <a:pPr eaLnBrk="1" hangingPunct="1">
              <a:defRPr/>
            </a:pPr>
            <a:r>
              <a:rPr lang="en-GB" sz="4000" dirty="0">
                <a:effectLst>
                  <a:outerShdw blurRad="38100" dist="38100" dir="2700000" algn="tl">
                    <a:srgbClr val="DDDDDD"/>
                  </a:outerShdw>
                </a:effectLst>
                <a:latin typeface="Arial Narrow" charset="0"/>
                <a:cs typeface="+mj-cs"/>
              </a:rPr>
              <a:t>Globalization </a:t>
            </a:r>
            <a:r>
              <a:rPr lang="en-GB" sz="4000" dirty="0" smtClean="0">
                <a:effectLst>
                  <a:outerShdw blurRad="38100" dist="38100" dir="2700000" algn="tl">
                    <a:srgbClr val="DDDDDD"/>
                  </a:outerShdw>
                </a:effectLst>
                <a:latin typeface="Arial Narrow" charset="0"/>
                <a:cs typeface="+mj-cs"/>
              </a:rPr>
              <a:t>and international </a:t>
            </a:r>
            <a:r>
              <a:rPr lang="en-GB" sz="4000" dirty="0">
                <a:effectLst>
                  <a:outerShdw blurRad="38100" dist="38100" dir="2700000" algn="tl">
                    <a:srgbClr val="DDDDDD"/>
                  </a:outerShdw>
                </a:effectLst>
                <a:latin typeface="Arial Narrow" charset="0"/>
                <a:cs typeface="+mj-cs"/>
              </a:rPr>
              <a:t>transport</a:t>
            </a:r>
          </a:p>
        </p:txBody>
      </p:sp>
      <p:pic>
        <p:nvPicPr>
          <p:cNvPr id="6" name="Picture 5"/>
          <p:cNvPicPr>
            <a:picLocks noChangeAspect="1"/>
          </p:cNvPicPr>
          <p:nvPr/>
        </p:nvPicPr>
        <p:blipFill>
          <a:blip r:embed="rId3"/>
          <a:stretch>
            <a:fillRect/>
          </a:stretch>
        </p:blipFill>
        <p:spPr>
          <a:xfrm>
            <a:off x="539552" y="1196752"/>
            <a:ext cx="8296653" cy="53367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088740"/>
            <a:ext cx="7772400" cy="3708412"/>
          </a:xfrm>
        </p:spPr>
        <p:txBody>
          <a:bodyPr/>
          <a:lstStyle/>
          <a:p>
            <a:r>
              <a:rPr lang="en-GB" dirty="0" smtClean="0">
                <a:solidFill>
                  <a:srgbClr val="000099"/>
                </a:solidFill>
                <a:effectLst/>
              </a:rPr>
              <a:t/>
            </a:r>
            <a:br>
              <a:rPr lang="en-GB" dirty="0" smtClean="0">
                <a:solidFill>
                  <a:srgbClr val="000099"/>
                </a:solidFill>
                <a:effectLst/>
              </a:rPr>
            </a:br>
            <a:r>
              <a:rPr lang="en-GB" dirty="0">
                <a:solidFill>
                  <a:srgbClr val="000099"/>
                </a:solidFill>
                <a:effectLst/>
              </a:rPr>
              <a:t>10:05 - 11:15</a:t>
            </a:r>
            <a:r>
              <a:rPr lang="en-US" dirty="0">
                <a:solidFill>
                  <a:srgbClr val="000099"/>
                </a:solidFill>
                <a:effectLst/>
              </a:rPr>
              <a:t/>
            </a:r>
            <a:br>
              <a:rPr lang="en-US" dirty="0">
                <a:solidFill>
                  <a:srgbClr val="000099"/>
                </a:solidFill>
                <a:effectLst/>
              </a:rPr>
            </a:br>
            <a:r>
              <a:rPr lang="en-GB" dirty="0">
                <a:solidFill>
                  <a:srgbClr val="000099"/>
                </a:solidFill>
                <a:effectLst/>
              </a:rPr>
              <a:t/>
            </a:r>
            <a:br>
              <a:rPr lang="en-GB" dirty="0">
                <a:solidFill>
                  <a:srgbClr val="000099"/>
                </a:solidFill>
                <a:effectLst/>
              </a:rPr>
            </a:br>
            <a:r>
              <a:rPr lang="en-GB" dirty="0" smtClean="0">
                <a:solidFill>
                  <a:srgbClr val="000099"/>
                </a:solidFill>
                <a:effectLst/>
              </a:rPr>
              <a:t>International </a:t>
            </a:r>
            <a:r>
              <a:rPr lang="en-GB" dirty="0">
                <a:solidFill>
                  <a:srgbClr val="000099"/>
                </a:solidFill>
                <a:effectLst/>
              </a:rPr>
              <a:t>transport: persisting and emerging issues for developing countries:</a:t>
            </a:r>
            <a:r>
              <a:rPr lang="en-US" dirty="0">
                <a:solidFill>
                  <a:srgbClr val="000099"/>
                </a:solidFill>
                <a:effectLst/>
              </a:rPr>
              <a:t/>
            </a:r>
            <a:br>
              <a:rPr lang="en-US" dirty="0">
                <a:solidFill>
                  <a:srgbClr val="000099"/>
                </a:solidFill>
                <a:effectLst/>
              </a:rPr>
            </a:br>
            <a:endParaRPr lang="en-US" dirty="0"/>
          </a:p>
        </p:txBody>
      </p:sp>
    </p:spTree>
    <p:extLst>
      <p:ext uri="{BB962C8B-B14F-4D97-AF65-F5344CB8AC3E}">
        <p14:creationId xmlns:p14="http://schemas.microsoft.com/office/powerpoint/2010/main" val="3869510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defRPr/>
            </a:pPr>
            <a:r>
              <a:rPr lang="en-GB">
                <a:effectLst>
                  <a:outerShdw blurRad="38100" dist="38100" dir="2700000" algn="tl">
                    <a:srgbClr val="DDDDDD"/>
                  </a:outerShdw>
                </a:effectLst>
                <a:latin typeface="Arial Narrow" charset="0"/>
                <a:cs typeface="+mj-cs"/>
              </a:rPr>
              <a:t>Globalization and </a:t>
            </a:r>
            <a:br>
              <a:rPr lang="en-GB">
                <a:effectLst>
                  <a:outerShdw blurRad="38100" dist="38100" dir="2700000" algn="tl">
                    <a:srgbClr val="DDDDDD"/>
                  </a:outerShdw>
                </a:effectLst>
                <a:latin typeface="Arial Narrow" charset="0"/>
                <a:cs typeface="+mj-cs"/>
              </a:rPr>
            </a:br>
            <a:r>
              <a:rPr lang="en-GB">
                <a:effectLst>
                  <a:outerShdw blurRad="38100" dist="38100" dir="2700000" algn="tl">
                    <a:srgbClr val="DDDDDD"/>
                  </a:outerShdw>
                </a:effectLst>
                <a:latin typeface="Arial Narrow" charset="0"/>
                <a:cs typeface="+mj-cs"/>
              </a:rPr>
              <a:t>international transport</a:t>
            </a:r>
          </a:p>
        </p:txBody>
      </p:sp>
      <p:sp>
        <p:nvSpPr>
          <p:cNvPr id="130051" name="Rectangle 3"/>
          <p:cNvSpPr>
            <a:spLocks noGrp="1" noChangeArrowheads="1"/>
          </p:cNvSpPr>
          <p:nvPr>
            <p:ph idx="1"/>
          </p:nvPr>
        </p:nvSpPr>
        <p:spPr/>
        <p:txBody>
          <a:bodyPr/>
          <a:lstStyle/>
          <a:p>
            <a:pPr eaLnBrk="1" hangingPunct="1">
              <a:defRPr/>
            </a:pPr>
            <a:r>
              <a:rPr lang="en-GB" dirty="0" smtClean="0">
                <a:latin typeface="Arial Unicode MS" charset="0"/>
                <a:cs typeface="+mn-cs"/>
              </a:rPr>
              <a:t>Optimised production</a:t>
            </a:r>
            <a:endParaRPr lang="en-GB" dirty="0">
              <a:latin typeface="Arial Unicode MS" charset="0"/>
              <a:cs typeface="+mn-cs"/>
            </a:endParaRPr>
          </a:p>
          <a:p>
            <a:pPr eaLnBrk="1" hangingPunct="1">
              <a:defRPr/>
            </a:pPr>
            <a:r>
              <a:rPr lang="en-GB" dirty="0" smtClean="0">
                <a:latin typeface="Arial Unicode MS" charset="0"/>
                <a:cs typeface="+mn-cs"/>
              </a:rPr>
              <a:t>MORE “</a:t>
            </a:r>
            <a:r>
              <a:rPr lang="en-GB" dirty="0">
                <a:latin typeface="Arial Unicode MS" charset="0"/>
                <a:cs typeface="+mn-cs"/>
              </a:rPr>
              <a:t>transport” </a:t>
            </a:r>
            <a:r>
              <a:rPr lang="en-GB" dirty="0" smtClean="0">
                <a:latin typeface="Arial Unicode MS" charset="0"/>
                <a:cs typeface="+mn-cs"/>
              </a:rPr>
              <a:t>added value incorporated than </a:t>
            </a:r>
            <a:r>
              <a:rPr lang="en-GB" dirty="0">
                <a:latin typeface="Arial Unicode MS" charset="0"/>
                <a:cs typeface="+mn-cs"/>
              </a:rPr>
              <a:t>20 years ago. Why? </a:t>
            </a:r>
          </a:p>
        </p:txBody>
      </p:sp>
      <p:grpSp>
        <p:nvGrpSpPr>
          <p:cNvPr id="130052" name="Group 4"/>
          <p:cNvGrpSpPr>
            <a:grpSpLocks/>
          </p:cNvGrpSpPr>
          <p:nvPr/>
        </p:nvGrpSpPr>
        <p:grpSpPr bwMode="auto">
          <a:xfrm>
            <a:off x="1219200" y="4943475"/>
            <a:ext cx="7239000" cy="1228725"/>
            <a:chOff x="864" y="3024"/>
            <a:chExt cx="4560" cy="774"/>
          </a:xfrm>
        </p:grpSpPr>
        <p:pic>
          <p:nvPicPr>
            <p:cNvPr id="59407" name="Picture 5" descr="nissan_auto"/>
            <p:cNvPicPr>
              <a:picLocks noChangeAspect="1" noChangeArrowheads="1"/>
            </p:cNvPicPr>
            <p:nvPr/>
          </p:nvPicPr>
          <p:blipFill>
            <a:blip r:embed="rId2" cstate="email">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864" y="3024"/>
              <a:ext cx="1584" cy="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3" name="Line 6"/>
            <p:cNvSpPr>
              <a:spLocks noChangeShapeType="1"/>
            </p:cNvSpPr>
            <p:nvPr/>
          </p:nvSpPr>
          <p:spPr bwMode="auto">
            <a:xfrm>
              <a:off x="2448" y="3504"/>
              <a:ext cx="134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pic>
          <p:nvPicPr>
            <p:cNvPr id="59409" name="Picture 7" descr="nissan_auto"/>
            <p:cNvPicPr>
              <a:picLocks noChangeAspect="1" noChangeArrowheads="1"/>
            </p:cNvPicPr>
            <p:nvPr/>
          </p:nvPicPr>
          <p:blipFill>
            <a:blip r:embed="rId2" cstate="email">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3840" y="3024"/>
              <a:ext cx="1584" cy="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0056" name="Group 8"/>
          <p:cNvGrpSpPr>
            <a:grpSpLocks/>
          </p:cNvGrpSpPr>
          <p:nvPr/>
        </p:nvGrpSpPr>
        <p:grpSpPr bwMode="auto">
          <a:xfrm>
            <a:off x="990600" y="3640138"/>
            <a:ext cx="6013450" cy="2141537"/>
            <a:chOff x="720" y="2203"/>
            <a:chExt cx="3788" cy="1349"/>
          </a:xfrm>
        </p:grpSpPr>
        <p:pic>
          <p:nvPicPr>
            <p:cNvPr id="59397" name="Picture 9" descr="nissan_auto"/>
            <p:cNvPicPr>
              <a:picLocks noChangeAspect="1" noChangeArrowheads="1"/>
            </p:cNvPicPr>
            <p:nvPr/>
          </p:nvPicPr>
          <p:blipFill>
            <a:blip r:embed="rId3">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3984" y="2208"/>
              <a:ext cx="524"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10" descr="nissan_auto"/>
            <p:cNvPicPr>
              <a:picLocks noChangeAspect="1" noChangeArrowheads="1"/>
            </p:cNvPicPr>
            <p:nvPr/>
          </p:nvPicPr>
          <p:blipFill>
            <a:blip r:embed="rId4">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2592" y="2256"/>
              <a:ext cx="624" cy="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11" descr="nissan_auto"/>
            <p:cNvPicPr>
              <a:picLocks noChangeAspect="1" noChangeArrowheads="1"/>
            </p:cNvPicPr>
            <p:nvPr/>
          </p:nvPicPr>
          <p:blipFill>
            <a:blip r:embed="rId5">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3504" y="2208"/>
              <a:ext cx="37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12" descr="nissan_auto"/>
            <p:cNvPicPr>
              <a:picLocks noChangeAspect="1" noChangeArrowheads="1"/>
            </p:cNvPicPr>
            <p:nvPr/>
          </p:nvPicPr>
          <p:blipFill>
            <a:blip r:embed="rId6">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720" y="2203"/>
              <a:ext cx="475"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13" descr="nissan_auto"/>
            <p:cNvPicPr>
              <a:picLocks noChangeAspect="1" noChangeArrowheads="1"/>
            </p:cNvPicPr>
            <p:nvPr/>
          </p:nvPicPr>
          <p:blipFill>
            <a:blip r:embed="rId7">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1344" y="2400"/>
              <a:ext cx="1104"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7" name="Line 14"/>
            <p:cNvSpPr>
              <a:spLocks noChangeShapeType="1"/>
            </p:cNvSpPr>
            <p:nvPr/>
          </p:nvSpPr>
          <p:spPr bwMode="auto">
            <a:xfrm>
              <a:off x="960" y="2448"/>
              <a:ext cx="192" cy="86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34828" name="Line 15"/>
            <p:cNvSpPr>
              <a:spLocks noChangeShapeType="1"/>
            </p:cNvSpPr>
            <p:nvPr/>
          </p:nvSpPr>
          <p:spPr bwMode="auto">
            <a:xfrm flipH="1">
              <a:off x="1776" y="2736"/>
              <a:ext cx="1104" cy="52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34829" name="Line 16"/>
            <p:cNvSpPr>
              <a:spLocks noChangeShapeType="1"/>
            </p:cNvSpPr>
            <p:nvPr/>
          </p:nvSpPr>
          <p:spPr bwMode="auto">
            <a:xfrm flipH="1">
              <a:off x="1728" y="2688"/>
              <a:ext cx="1872" cy="86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34830" name="Line 17"/>
            <p:cNvSpPr>
              <a:spLocks noChangeShapeType="1"/>
            </p:cNvSpPr>
            <p:nvPr/>
          </p:nvSpPr>
          <p:spPr bwMode="auto">
            <a:xfrm flipH="1">
              <a:off x="2208" y="2544"/>
              <a:ext cx="1872" cy="91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34831" name="Line 18"/>
            <p:cNvSpPr>
              <a:spLocks noChangeShapeType="1"/>
            </p:cNvSpPr>
            <p:nvPr/>
          </p:nvSpPr>
          <p:spPr bwMode="auto">
            <a:xfrm flipH="1">
              <a:off x="1344" y="2736"/>
              <a:ext cx="384" cy="52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gr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 calcmode="lin" valueType="num">
                                      <p:cBhvr>
                                        <p:cTn id="7" dur="500" fill="hold"/>
                                        <p:tgtEl>
                                          <p:spTgt spid="130051">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130051">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130051">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130051">
                                            <p:txEl>
                                              <p:pRg st="0" end="0"/>
                                            </p:txEl>
                                          </p:spTgt>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17" presetClass="entr" presetSubtype="1" fill="hold" grpId="0" nodeType="afterEffect">
                                  <p:stCondLst>
                                    <p:cond delay="0"/>
                                  </p:stCondLst>
                                  <p:childTnLst>
                                    <p:set>
                                      <p:cBhvr>
                                        <p:cTn id="13" dur="1" fill="hold">
                                          <p:stCondLst>
                                            <p:cond delay="0"/>
                                          </p:stCondLst>
                                        </p:cTn>
                                        <p:tgtEl>
                                          <p:spTgt spid="130051">
                                            <p:txEl>
                                              <p:pRg st="1" end="1"/>
                                            </p:txEl>
                                          </p:spTgt>
                                        </p:tgtEl>
                                        <p:attrNameLst>
                                          <p:attrName>style.visibility</p:attrName>
                                        </p:attrNameLst>
                                      </p:cBhvr>
                                      <p:to>
                                        <p:strVal val="visible"/>
                                      </p:to>
                                    </p:set>
                                    <p:anim calcmode="lin" valueType="num">
                                      <p:cBhvr>
                                        <p:cTn id="14" dur="500" fill="hold"/>
                                        <p:tgtEl>
                                          <p:spTgt spid="130051">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130051">
                                            <p:txEl>
                                              <p:pRg st="1" end="1"/>
                                            </p:txEl>
                                          </p:spTgt>
                                        </p:tgtEl>
                                        <p:attrNameLst>
                                          <p:attrName>ppt_y</p:attrName>
                                        </p:attrNameLst>
                                      </p:cBhvr>
                                      <p:tavLst>
                                        <p:tav tm="0">
                                          <p:val>
                                            <p:strVal val="#ppt_y-#ppt_h/2"/>
                                          </p:val>
                                        </p:tav>
                                        <p:tav tm="100000">
                                          <p:val>
                                            <p:strVal val="#ppt_y"/>
                                          </p:val>
                                        </p:tav>
                                      </p:tavLst>
                                    </p:anim>
                                    <p:anim calcmode="lin" valueType="num">
                                      <p:cBhvr>
                                        <p:cTn id="16" dur="500" fill="hold"/>
                                        <p:tgtEl>
                                          <p:spTgt spid="130051">
                                            <p:txEl>
                                              <p:pRg st="1" end="1"/>
                                            </p:txEl>
                                          </p:spTgt>
                                        </p:tgtEl>
                                        <p:attrNameLst>
                                          <p:attrName>ppt_w</p:attrName>
                                        </p:attrNameLst>
                                      </p:cBhvr>
                                      <p:tavLst>
                                        <p:tav tm="0">
                                          <p:val>
                                            <p:strVal val="#ppt_w"/>
                                          </p:val>
                                        </p:tav>
                                        <p:tav tm="100000">
                                          <p:val>
                                            <p:strVal val="#ppt_w"/>
                                          </p:val>
                                        </p:tav>
                                      </p:tavLst>
                                    </p:anim>
                                    <p:anim calcmode="lin" valueType="num">
                                      <p:cBhvr>
                                        <p:cTn id="17" dur="500" fill="hold"/>
                                        <p:tgtEl>
                                          <p:spTgt spid="13005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30052"/>
                                        </p:tgtEl>
                                        <p:attrNameLst>
                                          <p:attrName>style.visibility</p:attrName>
                                        </p:attrNameLst>
                                      </p:cBhvr>
                                      <p:to>
                                        <p:strVal val="visible"/>
                                      </p:to>
                                    </p:set>
                                    <p:animEffect transition="in" filter="wipe(left)">
                                      <p:cBhvr>
                                        <p:cTn id="22" dur="500"/>
                                        <p:tgtEl>
                                          <p:spTgt spid="13005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30056"/>
                                        </p:tgtEl>
                                        <p:attrNameLst>
                                          <p:attrName>style.visibility</p:attrName>
                                        </p:attrNameLst>
                                      </p:cBhvr>
                                      <p:to>
                                        <p:strVal val="visible"/>
                                      </p:to>
                                    </p:set>
                                    <p:animEffect transition="in" filter="wipe(up)">
                                      <p:cBhvr>
                                        <p:cTn id="27" dur="500"/>
                                        <p:tgtEl>
                                          <p:spTgt spid="130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bldLvl="2" autoUpdateAnimBg="0" advAuto="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defRPr/>
            </a:pPr>
            <a:r>
              <a:rPr lang="en-GB" dirty="0">
                <a:effectLst>
                  <a:outerShdw blurRad="38100" dist="38100" dir="2700000" algn="tl">
                    <a:srgbClr val="DDDDDD"/>
                  </a:outerShdw>
                </a:effectLst>
                <a:latin typeface="Arial Narrow" charset="0"/>
                <a:cs typeface="+mj-cs"/>
              </a:rPr>
              <a:t>Globalization and </a:t>
            </a:r>
            <a:br>
              <a:rPr lang="en-GB" dirty="0">
                <a:effectLst>
                  <a:outerShdw blurRad="38100" dist="38100" dir="2700000" algn="tl">
                    <a:srgbClr val="DDDDDD"/>
                  </a:outerShdw>
                </a:effectLst>
                <a:latin typeface="Arial Narrow" charset="0"/>
                <a:cs typeface="+mj-cs"/>
              </a:rPr>
            </a:br>
            <a:r>
              <a:rPr lang="en-GB" dirty="0">
                <a:effectLst>
                  <a:outerShdw blurRad="38100" dist="38100" dir="2700000" algn="tl">
                    <a:srgbClr val="DDDDDD"/>
                  </a:outerShdw>
                </a:effectLst>
                <a:latin typeface="Arial Narrow" charset="0"/>
                <a:cs typeface="+mj-cs"/>
              </a:rPr>
              <a:t>international transport</a:t>
            </a:r>
          </a:p>
        </p:txBody>
      </p:sp>
      <p:sp>
        <p:nvSpPr>
          <p:cNvPr id="35843" name="Rectangle 3"/>
          <p:cNvSpPr>
            <a:spLocks noGrp="1" noChangeArrowheads="1"/>
          </p:cNvSpPr>
          <p:nvPr>
            <p:ph idx="1"/>
          </p:nvPr>
        </p:nvSpPr>
        <p:spPr>
          <a:xfrm>
            <a:off x="467544" y="1412776"/>
            <a:ext cx="8229600" cy="4929188"/>
          </a:xfrm>
        </p:spPr>
        <p:txBody>
          <a:bodyPr/>
          <a:lstStyle/>
          <a:p>
            <a:pPr eaLnBrk="1" hangingPunct="1">
              <a:defRPr/>
            </a:pPr>
            <a:r>
              <a:rPr lang="en-GB" dirty="0">
                <a:latin typeface="Arial Unicode MS" charset="0"/>
                <a:cs typeface="+mn-cs"/>
              </a:rPr>
              <a:t>Less expensive </a:t>
            </a:r>
          </a:p>
          <a:p>
            <a:pPr eaLnBrk="1" hangingPunct="1">
              <a:defRPr/>
            </a:pPr>
            <a:r>
              <a:rPr lang="en-GB" dirty="0">
                <a:latin typeface="Arial Unicode MS" charset="0"/>
                <a:cs typeface="+mn-cs"/>
              </a:rPr>
              <a:t>BUT: </a:t>
            </a:r>
            <a:r>
              <a:rPr lang="en-GB" dirty="0" smtClean="0">
                <a:latin typeface="Arial Unicode MS" charset="0"/>
                <a:cs typeface="+mn-cs"/>
              </a:rPr>
              <a:t>we </a:t>
            </a:r>
            <a:r>
              <a:rPr lang="en-GB" dirty="0">
                <a:latin typeface="Arial Unicode MS" charset="0"/>
                <a:cs typeface="+mn-cs"/>
              </a:rPr>
              <a:t>pay MORE for “transport” </a:t>
            </a:r>
            <a:r>
              <a:rPr lang="en-GB" dirty="0" smtClean="0">
                <a:latin typeface="Arial Unicode MS" charset="0"/>
                <a:cs typeface="+mn-cs"/>
              </a:rPr>
              <a:t>than </a:t>
            </a:r>
            <a:r>
              <a:rPr lang="en-GB" dirty="0">
                <a:latin typeface="Arial Unicode MS" charset="0"/>
                <a:cs typeface="+mn-cs"/>
              </a:rPr>
              <a:t>20 years ago. Why? </a:t>
            </a:r>
          </a:p>
        </p:txBody>
      </p:sp>
      <p:grpSp>
        <p:nvGrpSpPr>
          <p:cNvPr id="131076" name="Group 4"/>
          <p:cNvGrpSpPr>
            <a:grpSpLocks/>
          </p:cNvGrpSpPr>
          <p:nvPr/>
        </p:nvGrpSpPr>
        <p:grpSpPr bwMode="auto">
          <a:xfrm>
            <a:off x="1143000" y="3581400"/>
            <a:ext cx="6613525" cy="2689225"/>
            <a:chOff x="1296" y="2194"/>
            <a:chExt cx="4166" cy="1694"/>
          </a:xfrm>
        </p:grpSpPr>
        <p:pic>
          <p:nvPicPr>
            <p:cNvPr id="60426" name="Picture 5" descr="Panama Canal"/>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a:stretch>
              <a:fillRect/>
            </a:stretch>
          </p:blipFill>
          <p:spPr bwMode="auto">
            <a:xfrm>
              <a:off x="1296" y="2194"/>
              <a:ext cx="3264" cy="1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427" name="Group 6"/>
            <p:cNvGrpSpPr>
              <a:grpSpLocks/>
            </p:cNvGrpSpPr>
            <p:nvPr/>
          </p:nvGrpSpPr>
          <p:grpSpPr bwMode="auto">
            <a:xfrm>
              <a:off x="1296" y="2581"/>
              <a:ext cx="4166" cy="1211"/>
              <a:chOff x="1296" y="3233"/>
              <a:chExt cx="4016" cy="559"/>
            </a:xfrm>
          </p:grpSpPr>
          <p:sp>
            <p:nvSpPr>
              <p:cNvPr id="35853" name="Line 7"/>
              <p:cNvSpPr>
                <a:spLocks noChangeShapeType="1"/>
              </p:cNvSpPr>
              <p:nvPr/>
            </p:nvSpPr>
            <p:spPr bwMode="auto">
              <a:xfrm flipV="1">
                <a:off x="1296" y="3312"/>
                <a:ext cx="3216" cy="48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5854" name="Text Box 8"/>
              <p:cNvSpPr txBox="1">
                <a:spLocks noChangeArrowheads="1"/>
              </p:cNvSpPr>
              <p:nvPr/>
            </p:nvSpPr>
            <p:spPr bwMode="auto">
              <a:xfrm>
                <a:off x="4122" y="3233"/>
                <a:ext cx="1190" cy="254"/>
              </a:xfrm>
              <a:prstGeom prst="rect">
                <a:avLst/>
              </a:prstGeom>
              <a:noFill/>
              <a:ln w="50800">
                <a:solidFill>
                  <a:srgbClr val="FF0000"/>
                </a:solidFill>
                <a:miter lim="800000"/>
                <a:headEnd/>
                <a:tailEnd/>
              </a:ln>
              <a:effectLst/>
              <a:extLst>
                <a:ext uri="{909E8E84-426E-40dd-AFC4-6F175D3DCCD1}">
                  <a14:hiddenFill xmlns:a14="http://schemas.microsoft.com/office/drawing/2010/main">
                    <a:gradFill rotWithShape="0">
                      <a:gsLst>
                        <a:gs pos="0">
                          <a:srgbClr val="FFEBFA"/>
                        </a:gs>
                        <a:gs pos="30000">
                          <a:srgbClr val="C4D6EB"/>
                        </a:gs>
                        <a:gs pos="60001">
                          <a:srgbClr val="85C2FF"/>
                        </a:gs>
                        <a:gs pos="100000">
                          <a:srgbClr val="5E9EFF"/>
                        </a:gs>
                      </a:gsLst>
                      <a:lin ang="5400000" scaled="1"/>
                    </a:gra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s-CL" b="1" smtClean="0">
                    <a:latin typeface="Arial Narrow" charset="0"/>
                    <a:cs typeface="+mn-cs"/>
                  </a:rPr>
                  <a:t>        Transport</a:t>
                </a:r>
              </a:p>
              <a:p>
                <a:pPr>
                  <a:defRPr/>
                </a:pPr>
                <a:endParaRPr lang="es-CL" b="1" smtClean="0">
                  <a:latin typeface="Arial Narrow" charset="0"/>
                  <a:cs typeface="+mn-cs"/>
                </a:endParaRPr>
              </a:p>
            </p:txBody>
          </p:sp>
        </p:grpSp>
      </p:grpSp>
      <p:grpSp>
        <p:nvGrpSpPr>
          <p:cNvPr id="131081" name="Group 9"/>
          <p:cNvGrpSpPr>
            <a:grpSpLocks/>
          </p:cNvGrpSpPr>
          <p:nvPr/>
        </p:nvGrpSpPr>
        <p:grpSpPr bwMode="auto">
          <a:xfrm>
            <a:off x="1143000" y="5203825"/>
            <a:ext cx="5799138" cy="914400"/>
            <a:chOff x="1296" y="3216"/>
            <a:chExt cx="3653" cy="576"/>
          </a:xfrm>
        </p:grpSpPr>
        <p:sp>
          <p:nvSpPr>
            <p:cNvPr id="35849" name="Line 10"/>
            <p:cNvSpPr>
              <a:spLocks noChangeShapeType="1"/>
            </p:cNvSpPr>
            <p:nvPr/>
          </p:nvSpPr>
          <p:spPr bwMode="auto">
            <a:xfrm flipV="1">
              <a:off x="1296" y="3312"/>
              <a:ext cx="3216" cy="480"/>
            </a:xfrm>
            <a:prstGeom prst="line">
              <a:avLst/>
            </a:prstGeom>
            <a:noFill/>
            <a:ln w="508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5850" name="Text Box 11"/>
            <p:cNvSpPr txBox="1">
              <a:spLocks noChangeArrowheads="1"/>
            </p:cNvSpPr>
            <p:nvPr/>
          </p:nvSpPr>
          <p:spPr bwMode="auto">
            <a:xfrm>
              <a:off x="4491" y="3216"/>
              <a:ext cx="458" cy="288"/>
            </a:xfrm>
            <a:prstGeom prst="rect">
              <a:avLst/>
            </a:prstGeom>
            <a:noFill/>
            <a:ln>
              <a:noFill/>
            </a:ln>
            <a:effectLst/>
            <a:extLst>
              <a:ext uri="{909E8E84-426E-40dd-AFC4-6F175D3DCCD1}">
                <a14:hiddenFill xmlns:a14="http://schemas.microsoft.com/office/drawing/2010/main">
                  <a:gradFill rotWithShape="0">
                    <a:gsLst>
                      <a:gs pos="0">
                        <a:srgbClr val="FFEBFA"/>
                      </a:gs>
                      <a:gs pos="30000">
                        <a:srgbClr val="C4D6EB"/>
                      </a:gs>
                      <a:gs pos="60001">
                        <a:srgbClr val="85C2FF"/>
                      </a:gs>
                      <a:gs pos="100000">
                        <a:srgbClr val="5E9EFF"/>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s-CL" b="1" smtClean="0">
                  <a:latin typeface="Arial Narrow" charset="0"/>
                  <a:cs typeface="+mn-cs"/>
                </a:rPr>
                <a:t>GDP</a:t>
              </a:r>
            </a:p>
          </p:txBody>
        </p:sp>
      </p:grpSp>
      <p:grpSp>
        <p:nvGrpSpPr>
          <p:cNvPr id="131084" name="Group 12"/>
          <p:cNvGrpSpPr>
            <a:grpSpLocks/>
          </p:cNvGrpSpPr>
          <p:nvPr/>
        </p:nvGrpSpPr>
        <p:grpSpPr bwMode="auto">
          <a:xfrm>
            <a:off x="1143000" y="3597275"/>
            <a:ext cx="6184900" cy="2520950"/>
            <a:chOff x="1296" y="3275"/>
            <a:chExt cx="3893" cy="517"/>
          </a:xfrm>
        </p:grpSpPr>
        <p:sp>
          <p:nvSpPr>
            <p:cNvPr id="35847" name="Line 13"/>
            <p:cNvSpPr>
              <a:spLocks noChangeShapeType="1"/>
            </p:cNvSpPr>
            <p:nvPr/>
          </p:nvSpPr>
          <p:spPr bwMode="auto">
            <a:xfrm flipV="1">
              <a:off x="1296" y="3312"/>
              <a:ext cx="3216" cy="480"/>
            </a:xfrm>
            <a:prstGeom prst="line">
              <a:avLst/>
            </a:prstGeom>
            <a:noFill/>
            <a:ln w="508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5848" name="Text Box 14"/>
            <p:cNvSpPr txBox="1">
              <a:spLocks noChangeArrowheads="1"/>
            </p:cNvSpPr>
            <p:nvPr/>
          </p:nvSpPr>
          <p:spPr bwMode="auto">
            <a:xfrm>
              <a:off x="4249" y="3275"/>
              <a:ext cx="940" cy="169"/>
            </a:xfrm>
            <a:prstGeom prst="rect">
              <a:avLst/>
            </a:prstGeom>
            <a:noFill/>
            <a:ln>
              <a:noFill/>
            </a:ln>
            <a:effectLst/>
            <a:extLst>
              <a:ext uri="{909E8E84-426E-40dd-AFC4-6F175D3DCCD1}">
                <a14:hiddenFill xmlns:a14="http://schemas.microsoft.com/office/drawing/2010/main">
                  <a:gradFill rotWithShape="0">
                    <a:gsLst>
                      <a:gs pos="0">
                        <a:srgbClr val="FFEBFA"/>
                      </a:gs>
                      <a:gs pos="30000">
                        <a:srgbClr val="C4D6EB"/>
                      </a:gs>
                      <a:gs pos="60001">
                        <a:srgbClr val="85C2FF"/>
                      </a:gs>
                      <a:gs pos="100000">
                        <a:srgbClr val="5E9EFF"/>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s-CL" b="1" smtClean="0">
                  <a:latin typeface="Arial Narrow" charset="0"/>
                  <a:cs typeface="+mn-cs"/>
                </a:rPr>
                <a:t>         Trade</a:t>
              </a:r>
            </a:p>
            <a:p>
              <a:pPr>
                <a:defRPr/>
              </a:pPr>
              <a:endParaRPr lang="es-CL" b="1" smtClean="0">
                <a:latin typeface="Arial Narrow" charset="0"/>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1081"/>
                                        </p:tgtEl>
                                        <p:attrNameLst>
                                          <p:attrName>style.visibility</p:attrName>
                                        </p:attrNameLst>
                                      </p:cBhvr>
                                      <p:to>
                                        <p:strVal val="visible"/>
                                      </p:to>
                                    </p:set>
                                    <p:animEffect transition="in" filter="wipe(left)">
                                      <p:cBhvr>
                                        <p:cTn id="7" dur="500"/>
                                        <p:tgtEl>
                                          <p:spTgt spid="1310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31084"/>
                                        </p:tgtEl>
                                        <p:attrNameLst>
                                          <p:attrName>style.visibility</p:attrName>
                                        </p:attrNameLst>
                                      </p:cBhvr>
                                      <p:to>
                                        <p:strVal val="visible"/>
                                      </p:to>
                                    </p:set>
                                    <p:animEffect transition="in" filter="wipe(left)">
                                      <p:cBhvr>
                                        <p:cTn id="12" dur="500"/>
                                        <p:tgtEl>
                                          <p:spTgt spid="1310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31076"/>
                                        </p:tgtEl>
                                        <p:attrNameLst>
                                          <p:attrName>style.visibility</p:attrName>
                                        </p:attrNameLst>
                                      </p:cBhvr>
                                      <p:to>
                                        <p:strVal val="visible"/>
                                      </p:to>
                                    </p:set>
                                    <p:animEffect transition="in" filter="wipe(left)">
                                      <p:cBhvr>
                                        <p:cTn id="17" dur="500"/>
                                        <p:tgtEl>
                                          <p:spTgt spid="131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4"/>
          <p:cNvSpPr>
            <a:spLocks noGrp="1" noChangeArrowheads="1"/>
          </p:cNvSpPr>
          <p:nvPr>
            <p:ph type="title"/>
          </p:nvPr>
        </p:nvSpPr>
        <p:spPr/>
        <p:txBody>
          <a:bodyPr/>
          <a:lstStyle/>
          <a:p>
            <a:pPr algn="l" eaLnBrk="1" hangingPunct="1"/>
            <a:r>
              <a:rPr lang="en-GB" sz="4000" dirty="0">
                <a:effectLst/>
                <a:latin typeface="Arial Narrow" charset="0"/>
              </a:rPr>
              <a:t>Trade, Transport and International Logistics:  An Introduction</a:t>
            </a:r>
          </a:p>
        </p:txBody>
      </p:sp>
      <p:sp>
        <p:nvSpPr>
          <p:cNvPr id="36867" name="Rectangle 3"/>
          <p:cNvSpPr>
            <a:spLocks noGrp="1" noChangeArrowheads="1"/>
          </p:cNvSpPr>
          <p:nvPr>
            <p:ph idx="1"/>
          </p:nvPr>
        </p:nvSpPr>
        <p:spPr>
          <a:xfrm>
            <a:off x="685800" y="2041525"/>
            <a:ext cx="7772400" cy="4587875"/>
          </a:xfrm>
        </p:spPr>
        <p:txBody>
          <a:bodyPr/>
          <a:lstStyle/>
          <a:p>
            <a:pPr marL="609600" indent="-609600" eaLnBrk="1" hangingPunct="1">
              <a:buFontTx/>
              <a:buAutoNum type="arabicParenR"/>
              <a:defRPr/>
            </a:pPr>
            <a:r>
              <a:rPr lang="en-GB" b="1" dirty="0">
                <a:solidFill>
                  <a:srgbClr val="000090"/>
                </a:solidFill>
                <a:latin typeface="Arial" charset="0"/>
                <a:cs typeface="+mn-cs"/>
              </a:rPr>
              <a:t>Globalization</a:t>
            </a:r>
          </a:p>
          <a:p>
            <a:pPr marL="609600" indent="-609600" eaLnBrk="1" hangingPunct="1">
              <a:buFontTx/>
              <a:buAutoNum type="arabicParenR"/>
              <a:defRPr/>
            </a:pPr>
            <a:r>
              <a:rPr lang="en-GB" b="1" dirty="0">
                <a:solidFill>
                  <a:srgbClr val="000090"/>
                </a:solidFill>
                <a:latin typeface="Arial" charset="0"/>
                <a:cs typeface="+mn-cs"/>
              </a:rPr>
              <a:t>Role of transport</a:t>
            </a:r>
          </a:p>
          <a:p>
            <a:pPr marL="609600" indent="-609600" eaLnBrk="1" hangingPunct="1">
              <a:buFontTx/>
              <a:buAutoNum type="arabicParenR"/>
              <a:defRPr/>
            </a:pPr>
            <a:r>
              <a:rPr lang="en-GB" b="1" u="sng" dirty="0">
                <a:solidFill>
                  <a:srgbClr val="FF6600"/>
                </a:solidFill>
                <a:latin typeface="Arial" charset="0"/>
                <a:cs typeface="+mn-cs"/>
              </a:rPr>
              <a:t>Role of logistics</a:t>
            </a:r>
          </a:p>
          <a:p>
            <a:pPr marL="609600" indent="-609600" eaLnBrk="1" hangingPunct="1">
              <a:buFontTx/>
              <a:buAutoNum type="arabicParenR"/>
              <a:defRPr/>
            </a:pPr>
            <a:r>
              <a:rPr lang="en-GB" b="1" dirty="0">
                <a:solidFill>
                  <a:srgbClr val="000090"/>
                </a:solidFill>
                <a:latin typeface="Arial" charset="0"/>
                <a:cs typeface="+mn-cs"/>
              </a:rPr>
              <a:t>Role of technologies</a:t>
            </a:r>
          </a:p>
        </p:txBody>
      </p:sp>
    </p:spTree>
  </p:cSld>
  <p:clrMapOvr>
    <a:masterClrMapping/>
  </p:clrMapOvr>
  <p:transition xmlns:p14="http://schemas.microsoft.com/office/powerpoint/2010/main">
    <p:wheel spokes="8"/>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p:txBody>
          <a:bodyPr/>
          <a:lstStyle/>
          <a:p>
            <a:pPr eaLnBrk="1" hangingPunct="1">
              <a:defRPr/>
            </a:pPr>
            <a:r>
              <a:rPr lang="en-GB" sz="4000">
                <a:effectLst>
                  <a:outerShdw blurRad="38100" dist="38100" dir="2700000" algn="tl">
                    <a:srgbClr val="DDDDDD"/>
                  </a:outerShdw>
                </a:effectLst>
                <a:latin typeface="Arial" charset="0"/>
                <a:cs typeface="+mj-cs"/>
              </a:rPr>
              <a:t>Logistics in the supply chain</a:t>
            </a:r>
          </a:p>
        </p:txBody>
      </p:sp>
      <p:sp>
        <p:nvSpPr>
          <p:cNvPr id="37891" name="Rectangle 3"/>
          <p:cNvSpPr>
            <a:spLocks noGrp="1" noChangeArrowheads="1"/>
          </p:cNvSpPr>
          <p:nvPr>
            <p:ph idx="1"/>
          </p:nvPr>
        </p:nvSpPr>
        <p:spPr/>
        <p:txBody>
          <a:bodyPr/>
          <a:lstStyle/>
          <a:p>
            <a:pPr eaLnBrk="1" hangingPunct="1">
              <a:defRPr/>
            </a:pPr>
            <a:endParaRPr lang="en-GB" sz="4000" dirty="0">
              <a:solidFill>
                <a:schemeClr val="hlink"/>
              </a:solidFill>
              <a:latin typeface="Arial" charset="0"/>
              <a:cs typeface="+mn-cs"/>
            </a:endParaRPr>
          </a:p>
        </p:txBody>
      </p:sp>
      <p:sp>
        <p:nvSpPr>
          <p:cNvPr id="62467" name="Rectangle 4"/>
          <p:cNvSpPr>
            <a:spLocks noChangeArrowheads="1"/>
          </p:cNvSpPr>
          <p:nvPr/>
        </p:nvSpPr>
        <p:spPr bwMode="auto">
          <a:xfrm>
            <a:off x="5003800" y="6561138"/>
            <a:ext cx="4140200" cy="296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gn="r">
              <a:spcBef>
                <a:spcPct val="20000"/>
              </a:spcBef>
            </a:pPr>
            <a:r>
              <a:rPr lang="es-ES_tradnl" sz="1000" i="1">
                <a:latin typeface="Arial Unicode MS" charset="0"/>
              </a:rPr>
              <a:t>Source: “logistics management”, IML, Lausanne</a:t>
            </a:r>
          </a:p>
        </p:txBody>
      </p:sp>
      <p:pic>
        <p:nvPicPr>
          <p:cNvPr id="62468"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68425" y="1844675"/>
            <a:ext cx="6335713"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286" name="Group 6"/>
          <p:cNvGrpSpPr>
            <a:grpSpLocks/>
          </p:cNvGrpSpPr>
          <p:nvPr/>
        </p:nvGrpSpPr>
        <p:grpSpPr bwMode="auto">
          <a:xfrm>
            <a:off x="4535488" y="4473575"/>
            <a:ext cx="3024187" cy="1727200"/>
            <a:chOff x="2857" y="2818"/>
            <a:chExt cx="1905" cy="1088"/>
          </a:xfrm>
        </p:grpSpPr>
        <p:sp>
          <p:nvSpPr>
            <p:cNvPr id="37901" name="Rectangle 7"/>
            <p:cNvSpPr>
              <a:spLocks noChangeArrowheads="1"/>
            </p:cNvSpPr>
            <p:nvPr/>
          </p:nvSpPr>
          <p:spPr bwMode="auto">
            <a:xfrm>
              <a:off x="3560" y="2818"/>
              <a:ext cx="1202" cy="1088"/>
            </a:xfrm>
            <a:prstGeom prst="rect">
              <a:avLst/>
            </a:prstGeom>
            <a:noFill/>
            <a:ln w="635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cs typeface="+mn-cs"/>
              </a:endParaRPr>
            </a:p>
          </p:txBody>
        </p:sp>
        <p:sp>
          <p:nvSpPr>
            <p:cNvPr id="37902" name="Text Box 8"/>
            <p:cNvSpPr txBox="1">
              <a:spLocks noChangeArrowheads="1"/>
            </p:cNvSpPr>
            <p:nvPr/>
          </p:nvSpPr>
          <p:spPr bwMode="auto">
            <a:xfrm>
              <a:off x="2857" y="3022"/>
              <a:ext cx="952" cy="306"/>
            </a:xfrm>
            <a:prstGeom prst="rect">
              <a:avLst/>
            </a:prstGeom>
            <a:solidFill>
              <a:schemeClr val="accent1"/>
            </a:solidFill>
            <a:ln w="28575">
              <a:solidFill>
                <a:srgbClr val="0000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GB" smtClean="0">
                  <a:cs typeface="+mn-cs"/>
                </a:rPr>
                <a:t>Transport</a:t>
              </a:r>
            </a:p>
          </p:txBody>
        </p:sp>
      </p:grpSp>
      <p:grpSp>
        <p:nvGrpSpPr>
          <p:cNvPr id="481289" name="Group 9"/>
          <p:cNvGrpSpPr>
            <a:grpSpLocks/>
          </p:cNvGrpSpPr>
          <p:nvPr/>
        </p:nvGrpSpPr>
        <p:grpSpPr bwMode="auto">
          <a:xfrm>
            <a:off x="1403350" y="4113213"/>
            <a:ext cx="6229350" cy="2160587"/>
            <a:chOff x="884" y="2591"/>
            <a:chExt cx="3924" cy="1361"/>
          </a:xfrm>
        </p:grpSpPr>
        <p:sp>
          <p:nvSpPr>
            <p:cNvPr id="37899" name="Rectangle 10"/>
            <p:cNvSpPr>
              <a:spLocks noChangeArrowheads="1"/>
            </p:cNvSpPr>
            <p:nvPr/>
          </p:nvSpPr>
          <p:spPr bwMode="auto">
            <a:xfrm>
              <a:off x="884" y="2772"/>
              <a:ext cx="3924" cy="1180"/>
            </a:xfrm>
            <a:prstGeom prst="rect">
              <a:avLst/>
            </a:prstGeom>
            <a:noFill/>
            <a:ln w="635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cs typeface="+mn-cs"/>
              </a:endParaRPr>
            </a:p>
          </p:txBody>
        </p:sp>
        <p:sp>
          <p:nvSpPr>
            <p:cNvPr id="37900" name="Text Box 11"/>
            <p:cNvSpPr txBox="1">
              <a:spLocks noChangeArrowheads="1"/>
            </p:cNvSpPr>
            <p:nvPr/>
          </p:nvSpPr>
          <p:spPr bwMode="auto">
            <a:xfrm>
              <a:off x="930" y="2591"/>
              <a:ext cx="907" cy="306"/>
            </a:xfrm>
            <a:prstGeom prst="rect">
              <a:avLst/>
            </a:prstGeom>
            <a:solidFill>
              <a:schemeClr val="accent1"/>
            </a:solidFill>
            <a:ln w="28575">
              <a:solidFill>
                <a:srgbClr val="008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GB" smtClean="0">
                  <a:cs typeface="+mn-cs"/>
                </a:rPr>
                <a:t>Logistics</a:t>
              </a:r>
            </a:p>
          </p:txBody>
        </p:sp>
      </p:grpSp>
      <p:grpSp>
        <p:nvGrpSpPr>
          <p:cNvPr id="481292" name="Group 12"/>
          <p:cNvGrpSpPr>
            <a:grpSpLocks/>
          </p:cNvGrpSpPr>
          <p:nvPr/>
        </p:nvGrpSpPr>
        <p:grpSpPr bwMode="auto">
          <a:xfrm>
            <a:off x="395288" y="1773238"/>
            <a:ext cx="7345362" cy="4573587"/>
            <a:chOff x="249" y="1117"/>
            <a:chExt cx="4627" cy="2881"/>
          </a:xfrm>
        </p:grpSpPr>
        <p:sp>
          <p:nvSpPr>
            <p:cNvPr id="37897" name="Rectangle 13"/>
            <p:cNvSpPr>
              <a:spLocks noChangeArrowheads="1"/>
            </p:cNvSpPr>
            <p:nvPr/>
          </p:nvSpPr>
          <p:spPr bwMode="auto">
            <a:xfrm>
              <a:off x="816" y="1117"/>
              <a:ext cx="4060" cy="2881"/>
            </a:xfrm>
            <a:prstGeom prst="rect">
              <a:avLst/>
            </a:prstGeom>
            <a:noFill/>
            <a:ln w="635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cs typeface="+mn-cs"/>
              </a:endParaRPr>
            </a:p>
          </p:txBody>
        </p:sp>
        <p:sp>
          <p:nvSpPr>
            <p:cNvPr id="37898" name="Text Box 14"/>
            <p:cNvSpPr txBox="1">
              <a:spLocks noChangeArrowheads="1"/>
            </p:cNvSpPr>
            <p:nvPr/>
          </p:nvSpPr>
          <p:spPr bwMode="auto">
            <a:xfrm>
              <a:off x="249" y="1774"/>
              <a:ext cx="1225" cy="306"/>
            </a:xfrm>
            <a:prstGeom prst="rect">
              <a:avLst/>
            </a:prstGeom>
            <a:solidFill>
              <a:schemeClr val="accent1"/>
            </a:solidFill>
            <a:ln w="2857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GB" smtClean="0">
                  <a:cs typeface="+mn-cs"/>
                </a:rPr>
                <a:t>Supply Chain</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481286"/>
                                        </p:tgtEl>
                                        <p:attrNameLst>
                                          <p:attrName>style.visibility</p:attrName>
                                        </p:attrNameLst>
                                      </p:cBhvr>
                                      <p:to>
                                        <p:strVal val="visible"/>
                                      </p:to>
                                    </p:set>
                                    <p:animEffect transition="in" filter="randombar(horizontal)">
                                      <p:cBhvr>
                                        <p:cTn id="7" dur="500"/>
                                        <p:tgtEl>
                                          <p:spTgt spid="4812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481289"/>
                                        </p:tgtEl>
                                        <p:attrNameLst>
                                          <p:attrName>style.visibility</p:attrName>
                                        </p:attrNameLst>
                                      </p:cBhvr>
                                      <p:to>
                                        <p:strVal val="visible"/>
                                      </p:to>
                                    </p:set>
                                    <p:animEffect transition="in" filter="randombar(horizontal)">
                                      <p:cBhvr>
                                        <p:cTn id="12" dur="500"/>
                                        <p:tgtEl>
                                          <p:spTgt spid="4812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481292"/>
                                        </p:tgtEl>
                                        <p:attrNameLst>
                                          <p:attrName>style.visibility</p:attrName>
                                        </p:attrNameLst>
                                      </p:cBhvr>
                                      <p:to>
                                        <p:strVal val="visible"/>
                                      </p:to>
                                    </p:set>
                                    <p:animEffect transition="in" filter="randombar(horizontal)">
                                      <p:cBhvr>
                                        <p:cTn id="17" dur="500"/>
                                        <p:tgtEl>
                                          <p:spTgt spid="481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5537" name="Picture 5" descr="C:\Users\Jan\Pictures\2011\11 07 Maldives\SelectionMaldives3\DSC_0722.JPG"/>
          <p:cNvPicPr>
            <a:picLocks noChangeAspect="1" noChangeArrowheads="1"/>
          </p:cNvPicPr>
          <p:nvPr/>
        </p:nvPicPr>
        <p:blipFill>
          <a:blip r:embed="rId3" cstate="email">
            <a:clrChange>
              <a:clrFrom>
                <a:srgbClr val="C0C1C6"/>
              </a:clrFrom>
              <a:clrTo>
                <a:srgbClr val="C0C1C6">
                  <a:alpha val="0"/>
                </a:srgbClr>
              </a:clrTo>
            </a:clrChange>
            <a:extLst>
              <a:ext uri="{28A0092B-C50C-407E-A947-70E740481C1C}">
                <a14:useLocalDpi xmlns:a14="http://schemas.microsoft.com/office/drawing/2010/main" val="0"/>
              </a:ext>
            </a:extLst>
          </a:blip>
          <a:srcRect/>
          <a:stretch>
            <a:fillRect/>
          </a:stretch>
        </p:blipFill>
        <p:spPr bwMode="auto">
          <a:xfrm>
            <a:off x="0" y="2528888"/>
            <a:ext cx="9132888"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1714" name="Rectangle 2"/>
          <p:cNvSpPr>
            <a:spLocks noGrp="1" noChangeArrowheads="1"/>
          </p:cNvSpPr>
          <p:nvPr>
            <p:ph type="title"/>
          </p:nvPr>
        </p:nvSpPr>
        <p:spPr/>
        <p:txBody>
          <a:bodyPr/>
          <a:lstStyle/>
          <a:p>
            <a:pPr eaLnBrk="1" hangingPunct="1">
              <a:defRPr/>
            </a:pPr>
            <a:r>
              <a:rPr lang="en-GB" sz="4000">
                <a:effectLst>
                  <a:outerShdw blurRad="38100" dist="38100" dir="2700000" algn="tl">
                    <a:srgbClr val="DDDDDD"/>
                  </a:outerShdw>
                </a:effectLst>
                <a:latin typeface="Arial Narrow" charset="0"/>
                <a:cs typeface="+mj-cs"/>
              </a:rPr>
              <a:t>Logistics: </a:t>
            </a:r>
            <a:br>
              <a:rPr lang="en-GB" sz="4000">
                <a:effectLst>
                  <a:outerShdw blurRad="38100" dist="38100" dir="2700000" algn="tl">
                    <a:srgbClr val="DDDDDD"/>
                  </a:outerShdw>
                </a:effectLst>
                <a:latin typeface="Arial Narrow" charset="0"/>
                <a:cs typeface="+mj-cs"/>
              </a:rPr>
            </a:br>
            <a:r>
              <a:rPr lang="en-GB" sz="4000">
                <a:effectLst>
                  <a:outerShdw blurRad="38100" dist="38100" dir="2700000" algn="tl">
                    <a:srgbClr val="DDDDDD"/>
                  </a:outerShdw>
                </a:effectLst>
                <a:latin typeface="Arial Narrow" charset="0"/>
                <a:cs typeface="+mj-cs"/>
              </a:rPr>
              <a:t>consists of…</a:t>
            </a:r>
          </a:p>
        </p:txBody>
      </p:sp>
      <p:sp>
        <p:nvSpPr>
          <p:cNvPr id="371715" name="Rectangle 3"/>
          <p:cNvSpPr>
            <a:spLocks noGrp="1" noChangeArrowheads="1"/>
          </p:cNvSpPr>
          <p:nvPr>
            <p:ph idx="1"/>
          </p:nvPr>
        </p:nvSpPr>
        <p:spPr>
          <a:xfrm>
            <a:off x="0" y="1981200"/>
            <a:ext cx="4751388" cy="4114800"/>
          </a:xfrm>
        </p:spPr>
        <p:txBody>
          <a:bodyPr/>
          <a:lstStyle/>
          <a:p>
            <a:pPr eaLnBrk="1" hangingPunct="1">
              <a:defRPr/>
            </a:pPr>
            <a:r>
              <a:rPr lang="en-GB" sz="2800" b="1">
                <a:effectLst>
                  <a:outerShdw blurRad="38100" dist="38100" dir="2700000" algn="tl">
                    <a:srgbClr val="DDDDDD"/>
                  </a:outerShdw>
                </a:effectLst>
                <a:latin typeface="Arial Unicode MS" charset="0"/>
                <a:cs typeface="+mn-cs"/>
              </a:rPr>
              <a:t>Transport</a:t>
            </a:r>
          </a:p>
          <a:p>
            <a:pPr eaLnBrk="1" hangingPunct="1">
              <a:defRPr/>
            </a:pPr>
            <a:r>
              <a:rPr lang="en-GB" sz="2800" b="1">
                <a:effectLst>
                  <a:outerShdw blurRad="38100" dist="38100" dir="2700000" algn="tl">
                    <a:srgbClr val="DDDDDD"/>
                  </a:outerShdw>
                </a:effectLst>
                <a:latin typeface="Arial Unicode MS" charset="0"/>
                <a:cs typeface="+mn-cs"/>
              </a:rPr>
              <a:t>Inventory holding</a:t>
            </a:r>
          </a:p>
          <a:p>
            <a:pPr eaLnBrk="1" hangingPunct="1">
              <a:defRPr/>
            </a:pPr>
            <a:r>
              <a:rPr lang="en-GB" sz="2800" b="1">
                <a:effectLst>
                  <a:outerShdw blurRad="38100" dist="38100" dir="2700000" algn="tl">
                    <a:srgbClr val="DDDDDD"/>
                  </a:outerShdw>
                </a:effectLst>
                <a:latin typeface="Arial Unicode MS" charset="0"/>
                <a:cs typeface="+mn-cs"/>
              </a:rPr>
              <a:t>Administration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956288" presetClass="entr" presetSubtype="0" fill="hold" grpId="0" nodeType="clickEffect">
                                  <p:stCondLst>
                                    <p:cond delay="0"/>
                                  </p:stCondLst>
                                  <p:childTnLst>
                                    <p:set>
                                      <p:cBhvr>
                                        <p:cTn id="6" dur="1" fill="hold">
                                          <p:stCondLst>
                                            <p:cond delay="499"/>
                                          </p:stCondLst>
                                        </p:cTn>
                                        <p:tgtEl>
                                          <p:spTgt spid="3717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8956288" presetClass="entr" presetSubtype="0" fill="hold" grpId="0" nodeType="clickEffect">
                                  <p:stCondLst>
                                    <p:cond delay="0"/>
                                  </p:stCondLst>
                                  <p:childTnLst>
                                    <p:set>
                                      <p:cBhvr>
                                        <p:cTn id="10" dur="1" fill="hold">
                                          <p:stCondLst>
                                            <p:cond delay="499"/>
                                          </p:stCondLst>
                                        </p:cTn>
                                        <p:tgtEl>
                                          <p:spTgt spid="3717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8956288" presetClass="entr" presetSubtype="0" fill="hold" grpId="0" nodeType="clickEffect">
                                  <p:stCondLst>
                                    <p:cond delay="0"/>
                                  </p:stCondLst>
                                  <p:childTnLst>
                                    <p:set>
                                      <p:cBhvr>
                                        <p:cTn id="14" dur="1" fill="hold">
                                          <p:stCondLst>
                                            <p:cond delay="499"/>
                                          </p:stCondLst>
                                        </p:cTn>
                                        <p:tgtEl>
                                          <p:spTgt spid="3717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5"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Rectangle 3"/>
          <p:cNvSpPr>
            <a:spLocks noChangeArrowheads="1"/>
          </p:cNvSpPr>
          <p:nvPr/>
        </p:nvSpPr>
        <p:spPr bwMode="auto">
          <a:xfrm>
            <a:off x="685800" y="71438"/>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GB" sz="4400" b="1" dirty="0">
                <a:solidFill>
                  <a:srgbClr val="000090"/>
                </a:solidFill>
                <a:effectLst>
                  <a:outerShdw blurRad="38100" dist="38100" dir="2700000" algn="tl">
                    <a:srgbClr val="DDDDDD"/>
                  </a:outerShdw>
                </a:effectLst>
                <a:latin typeface="Arial Narrow" charset="0"/>
                <a:cs typeface="+mn-cs"/>
              </a:rPr>
              <a:t>Logistics expenditure in USA, %</a:t>
            </a:r>
          </a:p>
        </p:txBody>
      </p:sp>
      <p:pic>
        <p:nvPicPr>
          <p:cNvPr id="4096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96975"/>
            <a:ext cx="8672512" cy="536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8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0964" name="Text Box 7"/>
          <p:cNvSpPr txBox="1">
            <a:spLocks noChangeArrowheads="1"/>
          </p:cNvSpPr>
          <p:nvPr/>
        </p:nvSpPr>
        <p:spPr bwMode="auto">
          <a:xfrm>
            <a:off x="0" y="6308725"/>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GB" sz="1400" i="1" smtClean="0">
                <a:solidFill>
                  <a:srgbClr val="C0C0C0"/>
                </a:solidFill>
                <a:cs typeface="Arial" charset="0"/>
              </a:rPr>
              <a:t>Source:	CSCM – State of Logistics Report 2010</a:t>
            </a:r>
          </a:p>
        </p:txBody>
      </p:sp>
      <p:sp>
        <p:nvSpPr>
          <p:cNvPr id="67588" name="Rectangle 4"/>
          <p:cNvSpPr>
            <a:spLocks noChangeArrowheads="1"/>
          </p:cNvSpPr>
          <p:nvPr/>
        </p:nvSpPr>
        <p:spPr bwMode="auto">
          <a:xfrm>
            <a:off x="5003800" y="6561138"/>
            <a:ext cx="4140200" cy="296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gn="r">
              <a:spcBef>
                <a:spcPct val="20000"/>
              </a:spcBef>
            </a:pPr>
            <a:r>
              <a:rPr lang="es-ES_tradnl" sz="1000" i="1">
                <a:latin typeface="Arial Unicode MS" charset="0"/>
              </a:rPr>
              <a:t>Source: “”State of Logistics Report”, USA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descr="P601263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3"/>
          <p:cNvSpPr txBox="1">
            <a:spLocks noChangeArrowheads="1"/>
          </p:cNvSpPr>
          <p:nvPr/>
        </p:nvSpPr>
        <p:spPr bwMode="auto">
          <a:xfrm>
            <a:off x="0" y="-4763"/>
            <a:ext cx="3270250"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eaLnBrk="1" hangingPunct="1">
              <a:defRPr/>
            </a:pPr>
            <a:r>
              <a:rPr lang="en-GB" b="1" smtClean="0">
                <a:latin typeface="Arial Narrow" charset="0"/>
                <a:cs typeface="+mn-cs"/>
              </a:rPr>
              <a:t>Waiting trucks at a border</a:t>
            </a:r>
          </a:p>
        </p:txBody>
      </p:sp>
      <p:pic>
        <p:nvPicPr>
          <p:cNvPr id="41988"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24600" y="223838"/>
            <a:ext cx="25146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8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descr="https://lh5.googleusercontent.com/_-Popbbepz4Q/TXZHsrLg4II/AAAAAAAAXgw/wjMytq0R1gY/s720/DSC_00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0"/>
            <a:ext cx="10264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descr="PIC00004"/>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0"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descr="https://lh3.googleusercontent.com/_-Popbbepz4Q/TXZIpi8OykI/AAAAAAAAXiQ/oVr6dFa6i-c/s720/DSC_02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0"/>
            <a:ext cx="920750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wheel spokes="1"/>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a:defRPr/>
            </a:pPr>
            <a:r>
              <a:rPr lang="en-US" dirty="0">
                <a:solidFill>
                  <a:srgbClr val="000099"/>
                </a:solidFill>
                <a:effectLst>
                  <a:outerShdw blurRad="38100" dist="38100" dir="2700000" algn="tl">
                    <a:srgbClr val="000000">
                      <a:alpha val="43137"/>
                    </a:srgbClr>
                  </a:outerShdw>
                </a:effectLst>
              </a:rPr>
              <a:t>We will discuss</a:t>
            </a:r>
          </a:p>
        </p:txBody>
      </p:sp>
      <p:sp>
        <p:nvSpPr>
          <p:cNvPr id="159747" name="Rectangle 3"/>
          <p:cNvSpPr>
            <a:spLocks noGrp="1" noChangeArrowheads="1"/>
          </p:cNvSpPr>
          <p:nvPr>
            <p:ph idx="1"/>
          </p:nvPr>
        </p:nvSpPr>
        <p:spPr>
          <a:xfrm>
            <a:off x="457200" y="1880827"/>
            <a:ext cx="8229600" cy="3492389"/>
          </a:xfrm>
          <a:noFill/>
        </p:spPr>
        <p:txBody>
          <a:bodyPr/>
          <a:lstStyle/>
          <a:p>
            <a:pPr>
              <a:defRPr/>
            </a:pPr>
            <a:r>
              <a:rPr lang="en-US" sz="3200" dirty="0"/>
              <a:t>How global trade has evolved </a:t>
            </a:r>
            <a:r>
              <a:rPr lang="en-US" sz="3200" dirty="0" smtClean="0"/>
              <a:t>recently</a:t>
            </a:r>
          </a:p>
          <a:p>
            <a:pPr>
              <a:defRPr/>
            </a:pPr>
            <a:endParaRPr lang="en-US" sz="3200" dirty="0"/>
          </a:p>
          <a:p>
            <a:pPr>
              <a:defRPr/>
            </a:pPr>
            <a:r>
              <a:rPr lang="en-US" sz="3200" dirty="0"/>
              <a:t>What role transport </a:t>
            </a:r>
            <a:r>
              <a:rPr lang="en-US" sz="3200" dirty="0" smtClean="0"/>
              <a:t>and logistics play</a:t>
            </a:r>
          </a:p>
          <a:p>
            <a:pPr>
              <a:defRPr/>
            </a:pPr>
            <a:endParaRPr lang="en-US" sz="3200" dirty="0"/>
          </a:p>
          <a:p>
            <a:pPr>
              <a:defRPr/>
            </a:pPr>
            <a:r>
              <a:rPr lang="en-US" sz="3200" dirty="0" smtClean="0"/>
              <a:t>Some </a:t>
            </a:r>
            <a:r>
              <a:rPr lang="en-US" sz="3200" dirty="0"/>
              <a:t>challenges </a:t>
            </a:r>
            <a:r>
              <a:rPr lang="en-US" sz="3200" dirty="0" smtClean="0"/>
              <a:t>Developing Countries face in </a:t>
            </a:r>
            <a:r>
              <a:rPr lang="en-US" sz="3200" dirty="0"/>
              <a:t>trade </a:t>
            </a:r>
            <a:r>
              <a:rPr lang="en-US" sz="3200" dirty="0" smtClean="0"/>
              <a:t>logistics</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descr="https://lh5.googleusercontent.com/_-Popbbepz4Q/S6Yb-cfxZmI/AAAAAAAARZg/Bu073Z5rWGA/s720/DSC_01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8663"/>
            <a:ext cx="9174163" cy="612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8" name="Picture 2" descr="https://lh5.googleusercontent.com/_-Popbbepz4Q/S6Yb-cfxZmI/AAAAAAAARZg/Bu073Z5rWGA/s720/DSC_01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74163"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2" descr="https://lh4.googleusercontent.com/_-Popbbepz4Q/R8AZ5rzBkCI/AAAAAAAACkg/4O7PrsRbK-c/s912/guardando%20el%20papele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268413"/>
            <a:ext cx="868680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2" descr="https://lh3.googleusercontent.com/_-Popbbepz4Q/TXZIvXEbRMI/AAAAAAAAXiY/TsmlP60FlqI/s720/DSC_02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102663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4" descr="https://lh5.googleusercontent.com/_-Popbbepz4Q/TXZIU-6DPbI/AAAAAAAAXhc/Fa5UFa8_Wyc/s720/DSC_01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64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2" descr="https://lh6.googleusercontent.com/_-Popbbepz4Q/RzH-DVAX_aI/AAAAAAAAB3s/J-T7jcmFiNQ/s640/PB0905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2" descr="https://lh6.googleusercontent.com/_-Popbbepz4Q/TXZIkbt2klI/AAAAAAAAXiI/M1t7l_4r8iw/s720/DSC_02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30605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2" descr="C:\Users\Jan\Pictures\2011\11 07 Maldives\SelectionMaldives7\DSC_0427.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2" descr="C:\Users\Jan\Pictures\2011\11 07 Maldives\SelectionMaldives7\DSC_043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4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2" descr="C:\Users\Jan\Pictures\2011\11 07 Maldives\SelectionMaldives7\DSC_0434.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875" y="0"/>
            <a:ext cx="915987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2" descr="https://lh5.googleusercontent.com/_-Popbbepz4Q/RgZ_7UplOWI/AAAAAAAAAcY/mcCMlBIqcOM/s512/Papierabl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503316">
            <a:off x="65088" y="109538"/>
            <a:ext cx="3598862"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4" name="Picture 2" descr="https://lh5.googleusercontent.com/_-Popbbepz4Q/R7c0gLzBjXI/AAAAAAAACZ8/obMnTs34n40/s512/P2150390.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456859">
            <a:off x="2095500" y="2717800"/>
            <a:ext cx="3348038" cy="370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5" name="Picture 2" descr="https://lh3.googleusercontent.com/_-Popbbepz4Q/TXZH1jFWcQI/AAAAAAAAXg4/6anMnPAPAys/s512/DSC_0102.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423839">
            <a:off x="5272088" y="858838"/>
            <a:ext cx="3708400"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descr="C:\Users\Jan\Pictures\2011\11 07 Maldives\SelectionMaldives5\DSC_0155.JPG"/>
          <p:cNvPicPr>
            <a:picLocks noChangeAspect="1" noChangeArrowheads="1"/>
          </p:cNvPicPr>
          <p:nvPr/>
        </p:nvPicPr>
        <p:blipFill>
          <a:blip r:embed="rId3" cstate="email">
            <a:extLst>
              <a:ext uri="{28A0092B-C50C-407E-A947-70E740481C1C}">
                <a14:useLocalDpi xmlns:a14="http://schemas.microsoft.com/office/drawing/2010/main" val="0"/>
              </a:ext>
            </a:extLst>
          </a:blip>
          <a:srcRect l="2" r="23035" b="13943"/>
          <a:stretch>
            <a:fillRect/>
          </a:stretch>
        </p:blipFill>
        <p:spPr bwMode="auto">
          <a:xfrm>
            <a:off x="-17463" y="0"/>
            <a:ext cx="9174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8" name="Rectangle 1026"/>
          <p:cNvSpPr>
            <a:spLocks noGrp="1" noChangeArrowheads="1"/>
          </p:cNvSpPr>
          <p:nvPr>
            <p:ph type="ctrTitle"/>
          </p:nvPr>
        </p:nvSpPr>
        <p:spPr>
          <a:xfrm>
            <a:off x="107950" y="115888"/>
            <a:ext cx="8686800" cy="1935162"/>
          </a:xfrm>
        </p:spPr>
        <p:txBody>
          <a:bodyPr/>
          <a:lstStyle/>
          <a:p>
            <a:pPr algn="l" eaLnBrk="1" hangingPunct="1">
              <a:defRPr/>
            </a:pPr>
            <a:r>
              <a:rPr lang="en-GB">
                <a:effectLst>
                  <a:outerShdw blurRad="38100" dist="38100" dir="2700000" algn="tl">
                    <a:srgbClr val="DDDDDD"/>
                  </a:outerShdw>
                </a:effectLst>
                <a:latin typeface="Arial Narrow" charset="0"/>
                <a:cs typeface="+mj-cs"/>
              </a:rPr>
              <a:t>Trade, Transport and International Logistics:  An Introduction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p:txBody>
          <a:bodyPr/>
          <a:lstStyle/>
          <a:p>
            <a:pPr eaLnBrk="1" hangingPunct="1">
              <a:defRPr/>
            </a:pPr>
            <a:r>
              <a:rPr lang="en-GB">
                <a:effectLst>
                  <a:outerShdw blurRad="38100" dist="38100" dir="2700000" algn="tl">
                    <a:srgbClr val="DDDDDD"/>
                  </a:outerShdw>
                </a:effectLst>
                <a:latin typeface="Arial Narrow" charset="0"/>
                <a:cs typeface="+mj-cs"/>
              </a:rPr>
              <a:t>Globalization and </a:t>
            </a:r>
            <a:br>
              <a:rPr lang="en-GB">
                <a:effectLst>
                  <a:outerShdw blurRad="38100" dist="38100" dir="2700000" algn="tl">
                    <a:srgbClr val="DDDDDD"/>
                  </a:outerShdw>
                </a:effectLst>
                <a:latin typeface="Arial Narrow" charset="0"/>
                <a:cs typeface="+mj-cs"/>
              </a:rPr>
            </a:br>
            <a:r>
              <a:rPr lang="en-GB">
                <a:effectLst>
                  <a:outerShdw blurRad="38100" dist="38100" dir="2700000" algn="tl">
                    <a:srgbClr val="DDDDDD"/>
                  </a:outerShdw>
                </a:effectLst>
                <a:latin typeface="Arial Narrow" charset="0"/>
                <a:cs typeface="+mj-cs"/>
              </a:rPr>
              <a:t>International Logistics</a:t>
            </a:r>
          </a:p>
        </p:txBody>
      </p:sp>
      <p:sp>
        <p:nvSpPr>
          <p:cNvPr id="339971" name="Rectangle 3"/>
          <p:cNvSpPr>
            <a:spLocks noGrp="1" noChangeArrowheads="1"/>
          </p:cNvSpPr>
          <p:nvPr>
            <p:ph idx="1"/>
          </p:nvPr>
        </p:nvSpPr>
        <p:spPr>
          <a:xfrm>
            <a:off x="685800" y="2362200"/>
            <a:ext cx="8001000" cy="3733800"/>
          </a:xfrm>
        </p:spPr>
        <p:txBody>
          <a:bodyPr/>
          <a:lstStyle/>
          <a:p>
            <a:pPr eaLnBrk="1" hangingPunct="1">
              <a:lnSpc>
                <a:spcPct val="150000"/>
              </a:lnSpc>
              <a:defRPr/>
            </a:pPr>
            <a:r>
              <a:rPr lang="en-GB">
                <a:latin typeface="Arial Unicode MS" charset="0"/>
                <a:cs typeface="+mn-cs"/>
              </a:rPr>
              <a:t>Within global logistics expenditure, </a:t>
            </a:r>
          </a:p>
          <a:p>
            <a:pPr lvl="1" eaLnBrk="1" hangingPunct="1">
              <a:lnSpc>
                <a:spcPct val="150000"/>
              </a:lnSpc>
              <a:defRPr/>
            </a:pPr>
            <a:r>
              <a:rPr lang="en-GB">
                <a:latin typeface="Arial Unicode MS" charset="0"/>
              </a:rPr>
              <a:t>Warehousing and financing exp. decreases</a:t>
            </a:r>
          </a:p>
          <a:p>
            <a:pPr lvl="1" eaLnBrk="1" hangingPunct="1">
              <a:lnSpc>
                <a:spcPct val="150000"/>
              </a:lnSpc>
              <a:defRPr/>
            </a:pPr>
            <a:r>
              <a:rPr lang="en-GB">
                <a:latin typeface="Arial Unicode MS" charset="0"/>
              </a:rPr>
              <a:t>Transport expenditure increases, because</a:t>
            </a:r>
          </a:p>
          <a:p>
            <a:pPr lvl="2" eaLnBrk="1" hangingPunct="1">
              <a:lnSpc>
                <a:spcPct val="150000"/>
              </a:lnSpc>
              <a:defRPr/>
            </a:pPr>
            <a:r>
              <a:rPr lang="en-GB">
                <a:latin typeface="Arial Unicode MS" charset="0"/>
              </a:rPr>
              <a:t>More frequent deliveries, “Just in Time” (JIT)</a:t>
            </a:r>
          </a:p>
          <a:p>
            <a:pPr lvl="2" eaLnBrk="1" hangingPunct="1">
              <a:lnSpc>
                <a:spcPct val="150000"/>
              </a:lnSpc>
              <a:defRPr/>
            </a:pPr>
            <a:r>
              <a:rPr lang="en-GB">
                <a:latin typeface="Arial Unicode MS" charset="0"/>
              </a:rPr>
              <a:t>Better quality services; secure, safe, reliable</a:t>
            </a:r>
          </a:p>
        </p:txBody>
      </p:sp>
      <p:pic>
        <p:nvPicPr>
          <p:cNvPr id="58372" name="Picture 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513832">
            <a:off x="6805613" y="63500"/>
            <a:ext cx="224790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8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9971">
                                            <p:txEl>
                                              <p:pRg st="0" end="0"/>
                                            </p:txEl>
                                          </p:spTgt>
                                        </p:tgtEl>
                                        <p:attrNameLst>
                                          <p:attrName>style.visibility</p:attrName>
                                        </p:attrNameLst>
                                      </p:cBhvr>
                                      <p:to>
                                        <p:strVal val="visible"/>
                                      </p:to>
                                    </p:set>
                                    <p:anim calcmode="lin" valueType="num">
                                      <p:cBhvr additive="base">
                                        <p:cTn id="7" dur="500" fill="hold"/>
                                        <p:tgtEl>
                                          <p:spTgt spid="3399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99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9971">
                                            <p:txEl>
                                              <p:pRg st="1" end="1"/>
                                            </p:txEl>
                                          </p:spTgt>
                                        </p:tgtEl>
                                        <p:attrNameLst>
                                          <p:attrName>style.visibility</p:attrName>
                                        </p:attrNameLst>
                                      </p:cBhvr>
                                      <p:to>
                                        <p:strVal val="visible"/>
                                      </p:to>
                                    </p:set>
                                    <p:anim calcmode="lin" valueType="num">
                                      <p:cBhvr additive="base">
                                        <p:cTn id="13" dur="500" fill="hold"/>
                                        <p:tgtEl>
                                          <p:spTgt spid="3399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99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9971">
                                            <p:txEl>
                                              <p:pRg st="2" end="2"/>
                                            </p:txEl>
                                          </p:spTgt>
                                        </p:tgtEl>
                                        <p:attrNameLst>
                                          <p:attrName>style.visibility</p:attrName>
                                        </p:attrNameLst>
                                      </p:cBhvr>
                                      <p:to>
                                        <p:strVal val="visible"/>
                                      </p:to>
                                    </p:set>
                                    <p:anim calcmode="lin" valueType="num">
                                      <p:cBhvr additive="base">
                                        <p:cTn id="19" dur="500" fill="hold"/>
                                        <p:tgtEl>
                                          <p:spTgt spid="3399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99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9971">
                                            <p:txEl>
                                              <p:pRg st="3" end="3"/>
                                            </p:txEl>
                                          </p:spTgt>
                                        </p:tgtEl>
                                        <p:attrNameLst>
                                          <p:attrName>style.visibility</p:attrName>
                                        </p:attrNameLst>
                                      </p:cBhvr>
                                      <p:to>
                                        <p:strVal val="visible"/>
                                      </p:to>
                                    </p:set>
                                    <p:anim calcmode="lin" valueType="num">
                                      <p:cBhvr additive="base">
                                        <p:cTn id="25" dur="500" fill="hold"/>
                                        <p:tgtEl>
                                          <p:spTgt spid="3399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99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39971">
                                            <p:txEl>
                                              <p:pRg st="4" end="4"/>
                                            </p:txEl>
                                          </p:spTgt>
                                        </p:tgtEl>
                                        <p:attrNameLst>
                                          <p:attrName>style.visibility</p:attrName>
                                        </p:attrNameLst>
                                      </p:cBhvr>
                                      <p:to>
                                        <p:strVal val="visible"/>
                                      </p:to>
                                    </p:set>
                                    <p:anim calcmode="lin" valueType="num">
                                      <p:cBhvr additive="base">
                                        <p:cTn id="31" dur="500" fill="hold"/>
                                        <p:tgtEl>
                                          <p:spTgt spid="3399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99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1" grpId="0" build="p" bldLvl="3"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4"/>
          <p:cNvSpPr>
            <a:spLocks noGrp="1" noChangeArrowheads="1"/>
          </p:cNvSpPr>
          <p:nvPr>
            <p:ph type="title"/>
          </p:nvPr>
        </p:nvSpPr>
        <p:spPr/>
        <p:txBody>
          <a:bodyPr/>
          <a:lstStyle/>
          <a:p>
            <a:pPr algn="l" eaLnBrk="1" hangingPunct="1"/>
            <a:r>
              <a:rPr lang="en-GB" sz="4000">
                <a:solidFill>
                  <a:srgbClr val="FF0000"/>
                </a:solidFill>
                <a:effectLst/>
                <a:latin typeface="Arial Narrow" charset="0"/>
              </a:rPr>
              <a:t>Trade, Transport, Logistics and Technologies:  An Introduction</a:t>
            </a:r>
          </a:p>
        </p:txBody>
      </p:sp>
      <p:sp>
        <p:nvSpPr>
          <p:cNvPr id="59395" name="Rectangle 3"/>
          <p:cNvSpPr>
            <a:spLocks noGrp="1" noChangeArrowheads="1"/>
          </p:cNvSpPr>
          <p:nvPr>
            <p:ph idx="1"/>
          </p:nvPr>
        </p:nvSpPr>
        <p:spPr>
          <a:xfrm>
            <a:off x="685800" y="2041525"/>
            <a:ext cx="7772400" cy="4587875"/>
          </a:xfrm>
        </p:spPr>
        <p:txBody>
          <a:bodyPr/>
          <a:lstStyle/>
          <a:p>
            <a:pPr marL="609600" indent="-609600" eaLnBrk="1" hangingPunct="1">
              <a:buFontTx/>
              <a:buAutoNum type="arabicParenR"/>
              <a:defRPr/>
            </a:pPr>
            <a:r>
              <a:rPr lang="en-GB" b="1" dirty="0">
                <a:solidFill>
                  <a:schemeClr val="accent2"/>
                </a:solidFill>
                <a:latin typeface="Arial" charset="0"/>
                <a:cs typeface="+mn-cs"/>
              </a:rPr>
              <a:t>Globalization</a:t>
            </a:r>
          </a:p>
          <a:p>
            <a:pPr marL="609600" indent="-609600" eaLnBrk="1" hangingPunct="1">
              <a:buFontTx/>
              <a:buAutoNum type="arabicParenR"/>
              <a:defRPr/>
            </a:pPr>
            <a:r>
              <a:rPr lang="en-GB" b="1" dirty="0">
                <a:solidFill>
                  <a:schemeClr val="accent2"/>
                </a:solidFill>
                <a:latin typeface="Arial" charset="0"/>
                <a:cs typeface="+mn-cs"/>
              </a:rPr>
              <a:t>Role of transport</a:t>
            </a:r>
          </a:p>
          <a:p>
            <a:pPr marL="609600" indent="-609600" eaLnBrk="1" hangingPunct="1">
              <a:buFontTx/>
              <a:buAutoNum type="arabicParenR"/>
              <a:defRPr/>
            </a:pPr>
            <a:r>
              <a:rPr lang="en-GB" b="1" dirty="0">
                <a:solidFill>
                  <a:schemeClr val="accent2"/>
                </a:solidFill>
                <a:latin typeface="Arial" charset="0"/>
                <a:cs typeface="+mn-cs"/>
              </a:rPr>
              <a:t>Role of logistics</a:t>
            </a:r>
          </a:p>
          <a:p>
            <a:pPr marL="609600" indent="-609600" eaLnBrk="1" hangingPunct="1">
              <a:buFontTx/>
              <a:buAutoNum type="arabicParenR"/>
              <a:defRPr/>
            </a:pPr>
            <a:r>
              <a:rPr lang="en-GB" b="1" u="sng" dirty="0">
                <a:solidFill>
                  <a:srgbClr val="FF6600"/>
                </a:solidFill>
                <a:latin typeface="Arial" charset="0"/>
                <a:cs typeface="+mn-cs"/>
              </a:rPr>
              <a:t>Role of technologies</a:t>
            </a:r>
          </a:p>
        </p:txBody>
      </p:sp>
    </p:spTree>
  </p:cSld>
  <p:clrMapOvr>
    <a:masterClrMapping/>
  </p:clrMapOvr>
  <p:transition xmlns:p14="http://schemas.microsoft.com/office/powerpoint/2010/main">
    <p:wheel spokes="8"/>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2" descr="PA204420"/>
          <p:cNvPicPr>
            <a:picLocks noChangeAspect="1" noChangeArrowheads="1"/>
          </p:cNvPicPr>
          <p:nvPr/>
        </p:nvPicPr>
        <p:blipFill>
          <a:blip r:embed="rId3" cstate="email">
            <a:lum bright="18000" contrast="18000"/>
            <a:extLst>
              <a:ext uri="{28A0092B-C50C-407E-A947-70E740481C1C}">
                <a14:useLocalDpi xmlns:a14="http://schemas.microsoft.com/office/drawing/2010/main" val="0"/>
              </a:ext>
            </a:extLst>
          </a:blip>
          <a:srcRect/>
          <a:stretch>
            <a:fillRect/>
          </a:stretch>
        </p:blipFill>
        <p:spPr bwMode="auto">
          <a:xfrm>
            <a:off x="0" y="1844675"/>
            <a:ext cx="9144000"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5811" name="Rectangle 3"/>
          <p:cNvSpPr>
            <a:spLocks noGrp="1" noChangeArrowheads="1"/>
          </p:cNvSpPr>
          <p:nvPr>
            <p:ph type="title"/>
          </p:nvPr>
        </p:nvSpPr>
        <p:spPr/>
        <p:txBody>
          <a:bodyPr/>
          <a:lstStyle/>
          <a:p>
            <a:pPr eaLnBrk="1" hangingPunct="1">
              <a:defRPr/>
            </a:pPr>
            <a:r>
              <a:rPr lang="en-GB" sz="4800" dirty="0" smtClean="0">
                <a:latin typeface="Times New Roman" pitchFamily="18" charset="0"/>
                <a:ea typeface="+mj-ea"/>
                <a:cs typeface="Times New Roman" pitchFamily="18" charset="0"/>
              </a:rPr>
              <a:t>Examples of technologies </a:t>
            </a:r>
            <a:r>
              <a:rPr lang="en-GB" sz="4800" dirty="0" smtClean="0">
                <a:solidFill>
                  <a:srgbClr val="FF0000"/>
                </a:solidFill>
                <a:latin typeface="Times New Roman" pitchFamily="18" charset="0"/>
                <a:ea typeface="+mj-ea"/>
                <a:cs typeface="Times New Roman" pitchFamily="18" charset="0"/>
              </a:rPr>
              <a:t>?</a:t>
            </a:r>
            <a:endParaRPr lang="en-GB" dirty="0" smtClean="0">
              <a:solidFill>
                <a:srgbClr val="FF0000"/>
              </a:solidFill>
              <a:ea typeface="+mj-ea"/>
              <a:cs typeface="+mj-cs"/>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GB" sz="4000">
                <a:effectLst>
                  <a:outerShdw blurRad="38100" dist="38100" dir="2700000" algn="tl">
                    <a:srgbClr val="DDDDDD"/>
                  </a:outerShdw>
                </a:effectLst>
                <a:latin typeface="Arial Narrow" charset="0"/>
                <a:cs typeface="+mj-cs"/>
              </a:rPr>
              <a:t>Technologies in international logistics</a:t>
            </a:r>
          </a:p>
        </p:txBody>
      </p:sp>
      <p:pic>
        <p:nvPicPr>
          <p:cNvPr id="321540" name="Picture 4" descr="box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514600"/>
            <a:ext cx="3505200" cy="34290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541" name="Picture 5" descr="copias copias copias"/>
          <p:cNvPicPr>
            <a:picLocks noChangeAspect="1" noChangeArrowheads="1"/>
          </p:cNvPicPr>
          <p:nvPr/>
        </p:nvPicPr>
        <p:blipFill>
          <a:blip r:embed="rId3">
            <a:lum bright="24000" contrast="24000"/>
            <a:extLst>
              <a:ext uri="{28A0092B-C50C-407E-A947-70E740481C1C}">
                <a14:useLocalDpi xmlns:a14="http://schemas.microsoft.com/office/drawing/2010/main" val="0"/>
              </a:ext>
            </a:extLst>
          </a:blip>
          <a:srcRect/>
          <a:stretch>
            <a:fillRect/>
          </a:stretch>
        </p:blipFill>
        <p:spPr bwMode="auto">
          <a:xfrm>
            <a:off x="4343400" y="2514600"/>
            <a:ext cx="3271838" cy="34290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1542" name="Text Box 6"/>
          <p:cNvSpPr txBox="1">
            <a:spLocks noChangeArrowheads="1"/>
          </p:cNvSpPr>
          <p:nvPr/>
        </p:nvSpPr>
        <p:spPr bwMode="auto">
          <a:xfrm>
            <a:off x="827088" y="2528888"/>
            <a:ext cx="3362325" cy="1066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gradFill rotWithShape="0">
                  <a:gsLst>
                    <a:gs pos="0">
                      <a:srgbClr val="FFEFD1"/>
                    </a:gs>
                    <a:gs pos="64999">
                      <a:srgbClr val="F0EBD5"/>
                    </a:gs>
                    <a:gs pos="100000">
                      <a:srgbClr val="D1C39F"/>
                    </a:gs>
                  </a:gsLst>
                  <a:path path="shape">
                    <a:fillToRect l="50000" t="50000" r="50000" b="50000"/>
                  </a:path>
                </a:gradFill>
              </a14:hiddenFill>
            </a:ext>
            <a:ext uri="{91240B29-F687-4f45-9708-019B960494DF}">
              <a14:hiddenLine xmlns:a14="http://schemas.microsoft.com/office/drawing/2010/main" w="38100">
                <a:solidFill>
                  <a:schemeClr val="tx1"/>
                </a:solidFill>
                <a:miter lim="800000"/>
                <a:headEnd/>
                <a:tailEnd/>
              </a14:hiddenLine>
            </a:ext>
          </a:extLst>
        </p:spPr>
        <p:txBody>
          <a:bodyPr wrap="none">
            <a:spAutoFit/>
          </a:bodyPr>
          <a:lstStyle/>
          <a:p>
            <a:pPr algn="l" eaLnBrk="0" hangingPunct="0">
              <a:defRPr/>
            </a:pPr>
            <a:r>
              <a:rPr lang="es-CL" sz="3200" b="1">
                <a:solidFill>
                  <a:srgbClr val="FFCC00"/>
                </a:solidFill>
                <a:effectLst>
                  <a:outerShdw blurRad="38100" dist="38100" dir="2700000" algn="tl">
                    <a:srgbClr val="C0C0C0"/>
                  </a:outerShdw>
                </a:effectLst>
                <a:latin typeface="Arial" charset="0"/>
                <a:ea typeface="+mn-ea"/>
                <a:cs typeface="+mn-cs"/>
              </a:rPr>
              <a:t>30 years ago:</a:t>
            </a:r>
            <a:br>
              <a:rPr lang="es-CL" sz="3200" b="1">
                <a:solidFill>
                  <a:srgbClr val="FFCC00"/>
                </a:solidFill>
                <a:effectLst>
                  <a:outerShdw blurRad="38100" dist="38100" dir="2700000" algn="tl">
                    <a:srgbClr val="C0C0C0"/>
                  </a:outerShdw>
                </a:effectLst>
                <a:latin typeface="Arial" charset="0"/>
                <a:ea typeface="+mn-ea"/>
                <a:cs typeface="+mn-cs"/>
              </a:rPr>
            </a:br>
            <a:r>
              <a:rPr lang="es-CL" sz="3200" b="1">
                <a:solidFill>
                  <a:srgbClr val="FFCC00"/>
                </a:solidFill>
                <a:effectLst>
                  <a:outerShdw blurRad="38100" dist="38100" dir="2700000" algn="tl">
                    <a:srgbClr val="C0C0C0"/>
                  </a:outerShdw>
                </a:effectLst>
                <a:latin typeface="Arial" charset="0"/>
                <a:ea typeface="+mn-ea"/>
                <a:cs typeface="+mn-cs"/>
              </a:rPr>
              <a:t>Containerization</a:t>
            </a:r>
            <a:endParaRPr lang="es-CL" sz="3200">
              <a:latin typeface="Times New Roman" pitchFamily="18" charset="0"/>
              <a:ea typeface="+mn-ea"/>
              <a:cs typeface="+mn-cs"/>
            </a:endParaRPr>
          </a:p>
        </p:txBody>
      </p:sp>
      <p:sp>
        <p:nvSpPr>
          <p:cNvPr id="321543" name="Text Box 7"/>
          <p:cNvSpPr txBox="1">
            <a:spLocks noChangeArrowheads="1"/>
          </p:cNvSpPr>
          <p:nvPr/>
        </p:nvSpPr>
        <p:spPr bwMode="auto">
          <a:xfrm>
            <a:off x="4343400" y="2541588"/>
            <a:ext cx="2281238" cy="1066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gradFill rotWithShape="0">
                  <a:gsLst>
                    <a:gs pos="0">
                      <a:srgbClr val="FFEFD1"/>
                    </a:gs>
                    <a:gs pos="64999">
                      <a:srgbClr val="F0EBD5"/>
                    </a:gs>
                    <a:gs pos="100000">
                      <a:srgbClr val="D1C39F"/>
                    </a:gs>
                  </a:gsLst>
                  <a:path path="shape">
                    <a:fillToRect l="50000" t="50000" r="50000" b="50000"/>
                  </a:path>
                </a:gradFill>
              </a14:hiddenFill>
            </a:ext>
            <a:ext uri="{91240B29-F687-4f45-9708-019B960494DF}">
              <a14:hiddenLine xmlns:a14="http://schemas.microsoft.com/office/drawing/2010/main" w="38100">
                <a:solidFill>
                  <a:schemeClr val="tx1"/>
                </a:solidFill>
                <a:miter lim="800000"/>
                <a:headEnd/>
                <a:tailEnd/>
              </a14:hiddenLine>
            </a:ext>
          </a:extLst>
        </p:spPr>
        <p:txBody>
          <a:bodyPr wrap="none">
            <a:spAutoFit/>
          </a:bodyPr>
          <a:lstStyle/>
          <a:p>
            <a:pPr algn="l" eaLnBrk="0" hangingPunct="0">
              <a:defRPr/>
            </a:pPr>
            <a:r>
              <a:rPr lang="es-CL" sz="3200" b="1">
                <a:solidFill>
                  <a:srgbClr val="FFCC00"/>
                </a:solidFill>
                <a:effectLst>
                  <a:outerShdw blurRad="38100" dist="38100" dir="2700000" algn="tl">
                    <a:srgbClr val="C0C0C0"/>
                  </a:outerShdw>
                </a:effectLst>
                <a:latin typeface="Arial" charset="0"/>
                <a:ea typeface="+mn-ea"/>
                <a:cs typeface="+mn-cs"/>
              </a:rPr>
              <a:t>Today:</a:t>
            </a:r>
            <a:br>
              <a:rPr lang="es-CL" sz="3200" b="1">
                <a:solidFill>
                  <a:srgbClr val="FFCC00"/>
                </a:solidFill>
                <a:effectLst>
                  <a:outerShdw blurRad="38100" dist="38100" dir="2700000" algn="tl">
                    <a:srgbClr val="C0C0C0"/>
                  </a:outerShdw>
                </a:effectLst>
                <a:latin typeface="Arial" charset="0"/>
                <a:ea typeface="+mn-ea"/>
                <a:cs typeface="+mn-cs"/>
              </a:rPr>
            </a:br>
            <a:r>
              <a:rPr lang="es-CL" sz="3200" b="1">
                <a:solidFill>
                  <a:srgbClr val="FFCC00"/>
                </a:solidFill>
                <a:effectLst>
                  <a:outerShdw blurRad="38100" dist="38100" dir="2700000" algn="tl">
                    <a:srgbClr val="C0C0C0"/>
                  </a:outerShdw>
                </a:effectLst>
                <a:latin typeface="Arial" charset="0"/>
                <a:ea typeface="+mn-ea"/>
                <a:cs typeface="+mn-cs"/>
              </a:rPr>
              <a:t>Telematics</a:t>
            </a:r>
            <a:endParaRPr lang="es-CL" sz="3200">
              <a:latin typeface="Times New Roman" pitchFamily="18" charset="0"/>
              <a:ea typeface="+mn-ea"/>
              <a:cs typeface="+mn-cs"/>
            </a:endParaRPr>
          </a:p>
        </p:txBody>
      </p:sp>
    </p:spTree>
  </p:cSld>
  <p:clrMapOvr>
    <a:masterClrMapping/>
  </p:clrMapOvr>
  <p:transition xmlns:p14="http://schemas.microsoft.com/office/powerpoint/2010/main" spd="slow" advTm="29744">
    <p:wipe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21540"/>
                                        </p:tgtEl>
                                        <p:attrNameLst>
                                          <p:attrName>style.visibility</p:attrName>
                                        </p:attrNameLst>
                                      </p:cBhvr>
                                      <p:to>
                                        <p:strVal val="visible"/>
                                      </p:to>
                                    </p:set>
                                    <p:animEffect transition="in" filter="blinds(horizontal)">
                                      <p:cBhvr>
                                        <p:cTn id="7" dur="500"/>
                                        <p:tgtEl>
                                          <p:spTgt spid="321540"/>
                                        </p:tgtEl>
                                      </p:cBhvr>
                                    </p:animEffect>
                                  </p:childTnLst>
                                </p:cTn>
                              </p:par>
                              <p:par>
                                <p:cTn id="8" presetID="3" presetClass="entr" presetSubtype="10" fill="hold" nodeType="withEffect">
                                  <p:stCondLst>
                                    <p:cond delay="0"/>
                                  </p:stCondLst>
                                  <p:childTnLst>
                                    <p:set>
                                      <p:cBhvr>
                                        <p:cTn id="9" dur="1" fill="hold">
                                          <p:stCondLst>
                                            <p:cond delay="0"/>
                                          </p:stCondLst>
                                        </p:cTn>
                                        <p:tgtEl>
                                          <p:spTgt spid="321541"/>
                                        </p:tgtEl>
                                        <p:attrNameLst>
                                          <p:attrName>style.visibility</p:attrName>
                                        </p:attrNameLst>
                                      </p:cBhvr>
                                      <p:to>
                                        <p:strVal val="visible"/>
                                      </p:to>
                                    </p:set>
                                    <p:animEffect transition="in" filter="blinds(horizontal)">
                                      <p:cBhvr>
                                        <p:cTn id="10" dur="500"/>
                                        <p:tgtEl>
                                          <p:spTgt spid="32154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21542"/>
                                        </p:tgtEl>
                                        <p:attrNameLst>
                                          <p:attrName>style.visibility</p:attrName>
                                        </p:attrNameLst>
                                      </p:cBhvr>
                                      <p:to>
                                        <p:strVal val="visible"/>
                                      </p:to>
                                    </p:set>
                                    <p:animEffect transition="in" filter="blinds(horizontal)">
                                      <p:cBhvr>
                                        <p:cTn id="13" dur="500"/>
                                        <p:tgtEl>
                                          <p:spTgt spid="32154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21543"/>
                                        </p:tgtEl>
                                        <p:attrNameLst>
                                          <p:attrName>style.visibility</p:attrName>
                                        </p:attrNameLst>
                                      </p:cBhvr>
                                      <p:to>
                                        <p:strVal val="visible"/>
                                      </p:to>
                                    </p:set>
                                    <p:animEffect transition="in" filter="blinds(horizontal)">
                                      <p:cBhvr>
                                        <p:cTn id="16" dur="500"/>
                                        <p:tgtEl>
                                          <p:spTgt spid="321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2" grpId="0"/>
      <p:bldP spid="32154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2" descr="P708636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4419" name="Rectangle 3"/>
          <p:cNvSpPr>
            <a:spLocks noChangeArrowheads="1"/>
          </p:cNvSpPr>
          <p:nvPr/>
        </p:nvSpPr>
        <p:spPr bwMode="auto">
          <a:xfrm>
            <a:off x="1587500" y="0"/>
            <a:ext cx="7556500" cy="1371600"/>
          </a:xfrm>
          <a:prstGeom prst="rect">
            <a:avLst/>
          </a:prstGeom>
          <a:noFill/>
          <a:ln>
            <a:noFill/>
          </a:ln>
          <a:effectLst/>
          <a:extLst>
            <a:ext uri="{909E8E84-426E-40dd-AFC4-6F175D3DCCD1}">
              <a14:hiddenFill xmlns:a14="http://schemas.microsoft.com/office/drawing/2010/main">
                <a:solidFill>
                  <a:srgbClr val="5F5F5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s-PA" sz="4000" b="1">
                <a:solidFill>
                  <a:srgbClr val="990033"/>
                </a:solidFill>
                <a:effectLst>
                  <a:outerShdw blurRad="38100" dist="38100" dir="2700000" algn="tl">
                    <a:srgbClr val="DDDDDD"/>
                  </a:outerShdw>
                </a:effectLst>
                <a:latin typeface="Arial" charset="0"/>
                <a:cs typeface="+mn-cs"/>
              </a:rPr>
              <a:t>…Beirut</a:t>
            </a:r>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09" name="Picture 2" descr="P4095252"/>
          <p:cNvPicPr>
            <a:picLocks noChangeAspect="1" noChangeArrowheads="1"/>
          </p:cNvPicPr>
          <p:nvPr/>
        </p:nvPicPr>
        <p:blipFill>
          <a:blip r:embed="rId3" cstate="email">
            <a:lum bright="6000" contras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4659" name="Rectangle 3"/>
          <p:cNvSpPr>
            <a:spLocks noChangeArrowheads="1"/>
          </p:cNvSpPr>
          <p:nvPr/>
        </p:nvSpPr>
        <p:spPr bwMode="auto">
          <a:xfrm>
            <a:off x="685800" y="609600"/>
            <a:ext cx="7772400" cy="1371600"/>
          </a:xfrm>
          <a:prstGeom prst="rect">
            <a:avLst/>
          </a:prstGeom>
          <a:noFill/>
          <a:ln>
            <a:noFill/>
          </a:ln>
          <a:effectLst/>
          <a:extLst>
            <a:ext uri="{909E8E84-426E-40dd-AFC4-6F175D3DCCD1}">
              <a14:hiddenFill xmlns:a14="http://schemas.microsoft.com/office/drawing/2010/main">
                <a:solidFill>
                  <a:srgbClr val="5F5F5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GB" sz="4000" b="1">
                <a:solidFill>
                  <a:srgbClr val="990033"/>
                </a:solidFill>
                <a:effectLst>
                  <a:outerShdw blurRad="38100" dist="38100" dir="2700000" algn="tl">
                    <a:srgbClr val="DDDDDD"/>
                  </a:outerShdw>
                </a:effectLst>
                <a:latin typeface="Arial" charset="0"/>
                <a:cs typeface="+mn-cs"/>
              </a:rPr>
              <a:t>…Suez Canal</a:t>
            </a:r>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3635" name="Rectangle 3"/>
          <p:cNvSpPr>
            <a:spLocks noChangeArrowheads="1"/>
          </p:cNvSpPr>
          <p:nvPr/>
        </p:nvSpPr>
        <p:spPr bwMode="auto">
          <a:xfrm>
            <a:off x="6048375" y="260350"/>
            <a:ext cx="2952750" cy="1044575"/>
          </a:xfrm>
          <a:prstGeom prst="rect">
            <a:avLst/>
          </a:prstGeom>
          <a:noFill/>
          <a:ln>
            <a:noFill/>
          </a:ln>
          <a:effectLst/>
          <a:extLst>
            <a:ext uri="{909E8E84-426E-40dd-AFC4-6F175D3DCCD1}">
              <a14:hiddenFill xmlns:a14="http://schemas.microsoft.com/office/drawing/2010/main">
                <a:solidFill>
                  <a:srgbClr val="5F5F5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GB" sz="4000" b="1">
                <a:solidFill>
                  <a:srgbClr val="5F5F5F"/>
                </a:solidFill>
                <a:effectLst>
                  <a:outerShdw blurRad="38100" dist="38100" dir="2700000" algn="tl">
                    <a:srgbClr val="DDDDDD"/>
                  </a:outerShdw>
                </a:effectLst>
                <a:latin typeface="Arial" charset="0"/>
                <a:cs typeface="+mn-cs"/>
              </a:rPr>
              <a:t>… China</a:t>
            </a:r>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3635" name="Rectangle 3"/>
          <p:cNvSpPr>
            <a:spLocks noChangeArrowheads="1"/>
          </p:cNvSpPr>
          <p:nvPr/>
        </p:nvSpPr>
        <p:spPr bwMode="auto">
          <a:xfrm>
            <a:off x="250825" y="260350"/>
            <a:ext cx="8205788" cy="1044575"/>
          </a:xfrm>
          <a:prstGeom prst="rect">
            <a:avLst/>
          </a:prstGeom>
          <a:noFill/>
          <a:ln>
            <a:noFill/>
          </a:ln>
          <a:effectLst/>
          <a:extLst>
            <a:ext uri="{909E8E84-426E-40dd-AFC4-6F175D3DCCD1}">
              <a14:hiddenFill xmlns:a14="http://schemas.microsoft.com/office/drawing/2010/main">
                <a:solidFill>
                  <a:srgbClr val="5F5F5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GB" sz="4000" b="1">
                <a:solidFill>
                  <a:schemeClr val="bg2"/>
                </a:solidFill>
                <a:effectLst>
                  <a:outerShdw blurRad="38100" dist="38100" dir="2700000" algn="tl">
                    <a:srgbClr val="DDDDDD"/>
                  </a:outerShdw>
                </a:effectLst>
                <a:latin typeface="Arial" charset="0"/>
                <a:cs typeface="+mn-cs"/>
              </a:rPr>
              <a:t>… Turkey</a:t>
            </a:r>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1" name="Picture 2" descr="C:\Users\Jan\Pictures\2011\11 07 Maldives\SelectionMaldives7_fb\DSC_036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5875"/>
            <a:ext cx="9140825"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3635" name="Rectangle 3"/>
          <p:cNvSpPr>
            <a:spLocks noChangeArrowheads="1"/>
          </p:cNvSpPr>
          <p:nvPr/>
        </p:nvSpPr>
        <p:spPr bwMode="auto">
          <a:xfrm>
            <a:off x="287338" y="368300"/>
            <a:ext cx="2987675" cy="1116013"/>
          </a:xfrm>
          <a:prstGeom prst="rect">
            <a:avLst/>
          </a:prstGeom>
          <a:noFill/>
          <a:ln>
            <a:noFill/>
          </a:ln>
          <a:effectLst/>
          <a:extLst>
            <a:ext uri="{909E8E84-426E-40dd-AFC4-6F175D3DCCD1}">
              <a14:hiddenFill xmlns:a14="http://schemas.microsoft.com/office/drawing/2010/main">
                <a:solidFill>
                  <a:srgbClr val="5F5F5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GB" sz="4000" b="1">
                <a:solidFill>
                  <a:srgbClr val="002060"/>
                </a:solidFill>
                <a:effectLst>
                  <a:outerShdw blurRad="38100" dist="38100" dir="2700000" algn="tl">
                    <a:srgbClr val="DDDDDD"/>
                  </a:outerShdw>
                </a:effectLst>
                <a:latin typeface="Arial" charset="0"/>
                <a:cs typeface="+mn-cs"/>
              </a:rPr>
              <a:t>…Maldives</a:t>
            </a:r>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0" y="0"/>
            <a:ext cx="9153525" cy="68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60803" name="Rectangle 3"/>
          <p:cNvSpPr>
            <a:spLocks noChangeArrowheads="1"/>
          </p:cNvSpPr>
          <p:nvPr/>
        </p:nvSpPr>
        <p:spPr bwMode="auto">
          <a:xfrm>
            <a:off x="609600" y="228600"/>
            <a:ext cx="8153400" cy="1371600"/>
          </a:xfrm>
          <a:prstGeom prst="rect">
            <a:avLst/>
          </a:prstGeom>
          <a:noFill/>
          <a:ln>
            <a:noFill/>
          </a:ln>
          <a:effectLst/>
          <a:extLst>
            <a:ext uri="{909E8E84-426E-40dd-AFC4-6F175D3DCCD1}">
              <a14:hiddenFill xmlns:a14="http://schemas.microsoft.com/office/drawing/2010/main">
                <a:solidFill>
                  <a:srgbClr val="5F5F5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GB" sz="3600" b="1">
                <a:solidFill>
                  <a:srgbClr val="CC0000"/>
                </a:solidFill>
                <a:effectLst>
                  <a:outerShdw blurRad="38100" dist="38100" dir="2700000" algn="tl">
                    <a:srgbClr val="DDDDDD"/>
                  </a:outerShdw>
                </a:effectLst>
                <a:latin typeface="Arial" charset="0"/>
                <a:cs typeface="+mn-cs"/>
              </a:rPr>
              <a:t>Anyhow: e.g. intermodal connections in Manzanillo, Mexico</a:t>
            </a:r>
          </a:p>
        </p:txBody>
      </p:sp>
    </p:spTree>
  </p:cSld>
  <p:clrMapOvr>
    <a:masterClrMapping/>
  </p:clrMapOvr>
  <p:transition xmlns:p14="http://schemas.microsoft.com/office/powerpoint/2010/main" spd="med">
    <p:randomBa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pPr algn="l" eaLnBrk="1" hangingPunct="1"/>
            <a:r>
              <a:rPr lang="en-GB" sz="4000" dirty="0">
                <a:solidFill>
                  <a:srgbClr val="000099"/>
                </a:solidFill>
                <a:effectLst/>
                <a:latin typeface="Arial Narrow" charset="0"/>
              </a:rPr>
              <a:t>Trade, Transport, Logistics and Technologies:  An Introduction</a:t>
            </a:r>
          </a:p>
        </p:txBody>
      </p:sp>
      <p:sp>
        <p:nvSpPr>
          <p:cNvPr id="6147" name="Rectangle 3"/>
          <p:cNvSpPr>
            <a:spLocks noGrp="1" noChangeArrowheads="1"/>
          </p:cNvSpPr>
          <p:nvPr>
            <p:ph idx="1"/>
          </p:nvPr>
        </p:nvSpPr>
        <p:spPr>
          <a:xfrm>
            <a:off x="683568" y="2888940"/>
            <a:ext cx="7772400" cy="2395587"/>
          </a:xfrm>
          <a:noFill/>
        </p:spPr>
        <p:txBody>
          <a:bodyPr/>
          <a:lstStyle/>
          <a:p>
            <a:pPr marL="609600" indent="-609600" eaLnBrk="1" hangingPunct="1">
              <a:buFontTx/>
              <a:buAutoNum type="arabicParenR"/>
              <a:defRPr/>
            </a:pPr>
            <a:r>
              <a:rPr lang="en-GB" sz="3200" b="1" dirty="0">
                <a:solidFill>
                  <a:srgbClr val="000000"/>
                </a:solidFill>
                <a:latin typeface="Arial" charset="0"/>
                <a:cs typeface="+mn-cs"/>
              </a:rPr>
              <a:t>Globalization</a:t>
            </a:r>
          </a:p>
          <a:p>
            <a:pPr marL="609600" indent="-609600" eaLnBrk="1" hangingPunct="1">
              <a:buFontTx/>
              <a:buAutoNum type="arabicParenR"/>
              <a:defRPr/>
            </a:pPr>
            <a:r>
              <a:rPr lang="en-GB" sz="3200" b="1" dirty="0">
                <a:solidFill>
                  <a:srgbClr val="000000"/>
                </a:solidFill>
                <a:latin typeface="Arial" charset="0"/>
                <a:cs typeface="+mn-cs"/>
              </a:rPr>
              <a:t>Role of transport</a:t>
            </a:r>
          </a:p>
          <a:p>
            <a:pPr marL="609600" indent="-609600" eaLnBrk="1" hangingPunct="1">
              <a:buFontTx/>
              <a:buAutoNum type="arabicParenR"/>
              <a:defRPr/>
            </a:pPr>
            <a:r>
              <a:rPr lang="en-GB" sz="3200" b="1" dirty="0">
                <a:solidFill>
                  <a:srgbClr val="000000"/>
                </a:solidFill>
                <a:latin typeface="Arial" charset="0"/>
                <a:cs typeface="+mn-cs"/>
              </a:rPr>
              <a:t>Role of logistics</a:t>
            </a:r>
          </a:p>
          <a:p>
            <a:pPr marL="609600" indent="-609600" eaLnBrk="1" hangingPunct="1">
              <a:buFontTx/>
              <a:buAutoNum type="arabicParenR"/>
              <a:defRPr/>
            </a:pPr>
            <a:r>
              <a:rPr lang="en-GB" sz="3200" b="1" dirty="0">
                <a:solidFill>
                  <a:srgbClr val="000000"/>
                </a:solidFill>
                <a:latin typeface="Arial" charset="0"/>
                <a:cs typeface="+mn-cs"/>
              </a:rPr>
              <a:t>Role of technologies</a:t>
            </a:r>
          </a:p>
          <a:p>
            <a:pPr marL="609600" indent="-609600" eaLnBrk="1" hangingPunct="1">
              <a:buFontTx/>
              <a:buNone/>
              <a:defRPr/>
            </a:pPr>
            <a:r>
              <a:rPr lang="en-GB" b="1" dirty="0">
                <a:solidFill>
                  <a:srgbClr val="FFFF00"/>
                </a:solidFill>
                <a:latin typeface="Arial" charset="0"/>
                <a:cs typeface="+mn-cs"/>
                <a:sym typeface="Wingdings" charset="0"/>
              </a:rPr>
              <a:t>	</a:t>
            </a:r>
            <a:endParaRPr lang="en-GB" b="1" dirty="0">
              <a:solidFill>
                <a:srgbClr val="FFFF00"/>
              </a:solidFill>
              <a:latin typeface="Arial" charset="0"/>
              <a:cs typeface="+mn-cs"/>
            </a:endParaRPr>
          </a:p>
        </p:txBody>
      </p:sp>
    </p:spTree>
  </p:cSld>
  <p:clrMapOvr>
    <a:masterClrMapping/>
  </p:clrMapOvr>
  <p:transition xmlns:p14="http://schemas.microsoft.com/office/powerpoint/2010/main">
    <p:cover dir="d"/>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lum bright="18000" contrast="24000"/>
            <a:extLst>
              <a:ext uri="{28A0092B-C50C-407E-A947-70E740481C1C}">
                <a14:useLocalDpi xmlns:a14="http://schemas.microsoft.com/office/drawing/2010/main" val="0"/>
              </a:ext>
            </a:extLst>
          </a:blip>
          <a:srcRect/>
          <a:stretch>
            <a:fillRect/>
          </a:stretch>
        </p:blipFill>
        <p:spPr bwMode="auto">
          <a:xfrm>
            <a:off x="0" y="0"/>
            <a:ext cx="9144000" cy="68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97667" name="Rectangle 3"/>
          <p:cNvSpPr>
            <a:spLocks noChangeArrowheads="1"/>
          </p:cNvSpPr>
          <p:nvPr/>
        </p:nvSpPr>
        <p:spPr bwMode="auto">
          <a:xfrm>
            <a:off x="685800" y="609600"/>
            <a:ext cx="7772400" cy="1371600"/>
          </a:xfrm>
          <a:prstGeom prst="rect">
            <a:avLst/>
          </a:prstGeom>
          <a:noFill/>
          <a:ln>
            <a:noFill/>
          </a:ln>
          <a:effectLst/>
          <a:extLst>
            <a:ext uri="{909E8E84-426E-40dd-AFC4-6F175D3DCCD1}">
              <a14:hiddenFill xmlns:a14="http://schemas.microsoft.com/office/drawing/2010/main">
                <a:solidFill>
                  <a:srgbClr val="5F5F5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r">
              <a:defRPr/>
            </a:pPr>
            <a:r>
              <a:rPr lang="en-GB" sz="4000" b="1">
                <a:solidFill>
                  <a:srgbClr val="CC0000"/>
                </a:solidFill>
                <a:effectLst>
                  <a:outerShdw blurRad="38100" dist="38100" dir="2700000" algn="tl">
                    <a:srgbClr val="DDDDDD"/>
                  </a:outerShdw>
                </a:effectLst>
                <a:latin typeface="Arial" charset="0"/>
                <a:cs typeface="+mn-cs"/>
              </a:rPr>
              <a:t>… Mekong River</a:t>
            </a:r>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p:cNvSpPr>
            <a:spLocks noGrp="1" noChangeArrowheads="1"/>
          </p:cNvSpPr>
          <p:nvPr>
            <p:ph type="title"/>
          </p:nvPr>
        </p:nvSpPr>
        <p:spPr/>
        <p:txBody>
          <a:bodyPr/>
          <a:lstStyle/>
          <a:p>
            <a:pPr eaLnBrk="1" hangingPunct="1">
              <a:defRPr/>
            </a:pPr>
            <a:endParaRPr lang="en-HK" smtClean="0">
              <a:ea typeface="+mj-ea"/>
              <a:cs typeface="+mj-cs"/>
            </a:endParaRPr>
          </a:p>
        </p:txBody>
      </p:sp>
      <p:sp>
        <p:nvSpPr>
          <p:cNvPr id="89091" name="Rectangle 3"/>
          <p:cNvSpPr>
            <a:spLocks noGrp="1" noChangeArrowheads="1"/>
          </p:cNvSpPr>
          <p:nvPr>
            <p:ph idx="1"/>
          </p:nvPr>
        </p:nvSpPr>
        <p:spPr/>
        <p:txBody>
          <a:bodyPr/>
          <a:lstStyle/>
          <a:p>
            <a:pPr eaLnBrk="1" hangingPunct="1">
              <a:defRPr/>
            </a:pPr>
            <a:endParaRPr lang="en-US">
              <a:latin typeface="Arial Unicode MS" charset="0"/>
              <a:cs typeface="+mn-cs"/>
            </a:endParaRPr>
          </a:p>
        </p:txBody>
      </p:sp>
      <p:pic>
        <p:nvPicPr>
          <p:cNvPr id="133123" name="Picture 4" descr="P6012635"/>
          <p:cNvPicPr>
            <a:picLocks noChangeAspect="1" noChangeArrowheads="1"/>
          </p:cNvPicPr>
          <p:nvPr/>
        </p:nvPicPr>
        <p:blipFill>
          <a:blip r:embed="rId2" cstate="email">
            <a:lum contras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Text Box 5"/>
          <p:cNvSpPr txBox="1">
            <a:spLocks noChangeArrowheads="1"/>
          </p:cNvSpPr>
          <p:nvPr/>
        </p:nvSpPr>
        <p:spPr bwMode="auto">
          <a:xfrm rot="-5400000">
            <a:off x="8489157" y="6199981"/>
            <a:ext cx="9128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2000" b="1" smtClean="0">
                <a:solidFill>
                  <a:schemeClr val="accent2"/>
                </a:solidFill>
                <a:latin typeface="Arial Narrow" charset="0"/>
                <a:cs typeface="Arial" charset="0"/>
              </a:rPr>
              <a:t>Zambia</a:t>
            </a:r>
          </a:p>
        </p:txBody>
      </p:sp>
      <p:sp>
        <p:nvSpPr>
          <p:cNvPr id="785414" name="Rectangle 6"/>
          <p:cNvSpPr>
            <a:spLocks noChangeArrowheads="1"/>
          </p:cNvSpPr>
          <p:nvPr/>
        </p:nvSpPr>
        <p:spPr bwMode="auto">
          <a:xfrm>
            <a:off x="1371600" y="0"/>
            <a:ext cx="7593013" cy="1371600"/>
          </a:xfrm>
          <a:prstGeom prst="rect">
            <a:avLst/>
          </a:prstGeom>
          <a:noFill/>
          <a:ln>
            <a:noFill/>
          </a:ln>
          <a:effectLst/>
          <a:extLst>
            <a:ext uri="{909E8E84-426E-40dd-AFC4-6F175D3DCCD1}">
              <a14:hiddenFill xmlns:a14="http://schemas.microsoft.com/office/drawing/2010/main">
                <a:solidFill>
                  <a:srgbClr val="5F5F5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GB" sz="4000" b="1">
                <a:solidFill>
                  <a:srgbClr val="CC0000"/>
                </a:solidFill>
                <a:effectLst>
                  <a:outerShdw blurRad="38100" dist="38100" dir="2700000" algn="tl">
                    <a:srgbClr val="DDDDDD"/>
                  </a:outerShdw>
                </a:effectLst>
                <a:latin typeface="Arial" charset="0"/>
                <a:cs typeface="+mn-cs"/>
              </a:rPr>
              <a:t>… into Zambia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p:txBody>
          <a:bodyPr/>
          <a:lstStyle/>
          <a:p>
            <a:pPr eaLnBrk="1" hangingPunct="1">
              <a:defRPr/>
            </a:pPr>
            <a:r>
              <a:rPr lang="en-GB" sz="4000">
                <a:effectLst>
                  <a:outerShdw blurRad="38100" dist="38100" dir="2700000" algn="tl">
                    <a:srgbClr val="DDDDDD"/>
                  </a:outerShdw>
                </a:effectLst>
                <a:latin typeface="Arial Narrow" charset="0"/>
                <a:cs typeface="+mj-cs"/>
              </a:rPr>
              <a:t>Technologies in international logistics</a:t>
            </a:r>
          </a:p>
        </p:txBody>
      </p:sp>
      <p:pic>
        <p:nvPicPr>
          <p:cNvPr id="95235" name="Picture 3" descr="box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514600"/>
            <a:ext cx="3505200" cy="34290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6" name="Picture 4" descr="copias copias copias"/>
          <p:cNvPicPr>
            <a:picLocks noChangeAspect="1" noChangeArrowheads="1"/>
          </p:cNvPicPr>
          <p:nvPr/>
        </p:nvPicPr>
        <p:blipFill>
          <a:blip r:embed="rId3">
            <a:lum bright="24000" contrast="24000"/>
            <a:extLst>
              <a:ext uri="{28A0092B-C50C-407E-A947-70E740481C1C}">
                <a14:useLocalDpi xmlns:a14="http://schemas.microsoft.com/office/drawing/2010/main" val="0"/>
              </a:ext>
            </a:extLst>
          </a:blip>
          <a:srcRect/>
          <a:stretch>
            <a:fillRect/>
          </a:stretch>
        </p:blipFill>
        <p:spPr bwMode="auto">
          <a:xfrm>
            <a:off x="4343400" y="2514600"/>
            <a:ext cx="3271838" cy="34290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7973" name="Text Box 5"/>
          <p:cNvSpPr txBox="1">
            <a:spLocks noChangeArrowheads="1"/>
          </p:cNvSpPr>
          <p:nvPr/>
        </p:nvSpPr>
        <p:spPr bwMode="auto">
          <a:xfrm>
            <a:off x="827088" y="2528888"/>
            <a:ext cx="3362325" cy="1066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gradFill rotWithShape="0">
                  <a:gsLst>
                    <a:gs pos="0">
                      <a:srgbClr val="FFEFD1"/>
                    </a:gs>
                    <a:gs pos="64999">
                      <a:srgbClr val="F0EBD5"/>
                    </a:gs>
                    <a:gs pos="100000">
                      <a:srgbClr val="D1C39F"/>
                    </a:gs>
                  </a:gsLst>
                  <a:path path="shape">
                    <a:fillToRect l="50000" t="50000" r="50000" b="50000"/>
                  </a:path>
                </a:gradFill>
              </a14:hiddenFill>
            </a:ext>
            <a:ext uri="{91240B29-F687-4f45-9708-019B960494DF}">
              <a14:hiddenLine xmlns:a14="http://schemas.microsoft.com/office/drawing/2010/main" w="38100">
                <a:solidFill>
                  <a:schemeClr val="tx1"/>
                </a:solidFill>
                <a:miter lim="800000"/>
                <a:headEnd/>
                <a:tailEnd/>
              </a14:hiddenLine>
            </a:ext>
          </a:extLst>
        </p:spPr>
        <p:txBody>
          <a:bodyPr wrap="none">
            <a:spAutoFit/>
          </a:bodyPr>
          <a:lstStyle/>
          <a:p>
            <a:pPr algn="l" eaLnBrk="0" hangingPunct="0">
              <a:defRPr/>
            </a:pPr>
            <a:r>
              <a:rPr lang="es-CL" sz="3200" b="1">
                <a:solidFill>
                  <a:srgbClr val="FFCC00"/>
                </a:solidFill>
                <a:effectLst>
                  <a:outerShdw blurRad="38100" dist="38100" dir="2700000" algn="tl">
                    <a:srgbClr val="C0C0C0"/>
                  </a:outerShdw>
                </a:effectLst>
                <a:latin typeface="Arial" charset="0"/>
                <a:ea typeface="+mn-ea"/>
                <a:cs typeface="+mn-cs"/>
              </a:rPr>
              <a:t>30 years ago:</a:t>
            </a:r>
            <a:br>
              <a:rPr lang="es-CL" sz="3200" b="1">
                <a:solidFill>
                  <a:srgbClr val="FFCC00"/>
                </a:solidFill>
                <a:effectLst>
                  <a:outerShdw blurRad="38100" dist="38100" dir="2700000" algn="tl">
                    <a:srgbClr val="C0C0C0"/>
                  </a:outerShdw>
                </a:effectLst>
                <a:latin typeface="Arial" charset="0"/>
                <a:ea typeface="+mn-ea"/>
                <a:cs typeface="+mn-cs"/>
              </a:rPr>
            </a:br>
            <a:r>
              <a:rPr lang="es-CL" sz="3200" b="1">
                <a:solidFill>
                  <a:srgbClr val="FFCC00"/>
                </a:solidFill>
                <a:effectLst>
                  <a:outerShdw blurRad="38100" dist="38100" dir="2700000" algn="tl">
                    <a:srgbClr val="C0C0C0"/>
                  </a:outerShdw>
                </a:effectLst>
                <a:latin typeface="Arial" charset="0"/>
                <a:ea typeface="+mn-ea"/>
                <a:cs typeface="+mn-cs"/>
              </a:rPr>
              <a:t>Containerization</a:t>
            </a:r>
            <a:endParaRPr lang="es-CL" sz="3200">
              <a:latin typeface="Times New Roman" pitchFamily="18" charset="0"/>
              <a:ea typeface="+mn-ea"/>
              <a:cs typeface="+mn-cs"/>
            </a:endParaRPr>
          </a:p>
        </p:txBody>
      </p:sp>
      <p:sp>
        <p:nvSpPr>
          <p:cNvPr id="467974" name="Text Box 6"/>
          <p:cNvSpPr txBox="1">
            <a:spLocks noChangeArrowheads="1"/>
          </p:cNvSpPr>
          <p:nvPr/>
        </p:nvSpPr>
        <p:spPr bwMode="auto">
          <a:xfrm>
            <a:off x="4343400" y="2541588"/>
            <a:ext cx="2281238" cy="1066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gradFill rotWithShape="0">
                  <a:gsLst>
                    <a:gs pos="0">
                      <a:srgbClr val="FFEFD1"/>
                    </a:gs>
                    <a:gs pos="64999">
                      <a:srgbClr val="F0EBD5"/>
                    </a:gs>
                    <a:gs pos="100000">
                      <a:srgbClr val="D1C39F"/>
                    </a:gs>
                  </a:gsLst>
                  <a:path path="shape">
                    <a:fillToRect l="50000" t="50000" r="50000" b="50000"/>
                  </a:path>
                </a:gradFill>
              </a14:hiddenFill>
            </a:ext>
            <a:ext uri="{91240B29-F687-4f45-9708-019B960494DF}">
              <a14:hiddenLine xmlns:a14="http://schemas.microsoft.com/office/drawing/2010/main" w="38100">
                <a:solidFill>
                  <a:schemeClr val="tx1"/>
                </a:solidFill>
                <a:miter lim="800000"/>
                <a:headEnd/>
                <a:tailEnd/>
              </a14:hiddenLine>
            </a:ext>
          </a:extLst>
        </p:spPr>
        <p:txBody>
          <a:bodyPr wrap="none">
            <a:spAutoFit/>
          </a:bodyPr>
          <a:lstStyle/>
          <a:p>
            <a:pPr algn="l" eaLnBrk="0" hangingPunct="0">
              <a:defRPr/>
            </a:pPr>
            <a:r>
              <a:rPr lang="es-CL" sz="3200" b="1">
                <a:solidFill>
                  <a:srgbClr val="FFCC00"/>
                </a:solidFill>
                <a:effectLst>
                  <a:outerShdw blurRad="38100" dist="38100" dir="2700000" algn="tl">
                    <a:srgbClr val="C0C0C0"/>
                  </a:outerShdw>
                </a:effectLst>
                <a:latin typeface="Arial" charset="0"/>
                <a:ea typeface="+mn-ea"/>
                <a:cs typeface="+mn-cs"/>
              </a:rPr>
              <a:t>Today:</a:t>
            </a:r>
            <a:br>
              <a:rPr lang="es-CL" sz="3200" b="1">
                <a:solidFill>
                  <a:srgbClr val="FFCC00"/>
                </a:solidFill>
                <a:effectLst>
                  <a:outerShdw blurRad="38100" dist="38100" dir="2700000" algn="tl">
                    <a:srgbClr val="C0C0C0"/>
                  </a:outerShdw>
                </a:effectLst>
                <a:latin typeface="Arial" charset="0"/>
                <a:ea typeface="+mn-ea"/>
                <a:cs typeface="+mn-cs"/>
              </a:rPr>
            </a:br>
            <a:r>
              <a:rPr lang="es-CL" sz="3200" b="1">
                <a:solidFill>
                  <a:srgbClr val="FFCC00"/>
                </a:solidFill>
                <a:effectLst>
                  <a:outerShdw blurRad="38100" dist="38100" dir="2700000" algn="tl">
                    <a:srgbClr val="C0C0C0"/>
                  </a:outerShdw>
                </a:effectLst>
                <a:latin typeface="Arial" charset="0"/>
                <a:ea typeface="+mn-ea"/>
                <a:cs typeface="+mn-cs"/>
              </a:rPr>
              <a:t>Telematics</a:t>
            </a:r>
            <a:endParaRPr lang="es-CL" sz="3200">
              <a:latin typeface="Times New Roman" pitchFamily="18" charset="0"/>
              <a:ea typeface="+mn-ea"/>
              <a:cs typeface="+mn-cs"/>
            </a:endParaRPr>
          </a:p>
        </p:txBody>
      </p:sp>
    </p:spTree>
  </p:cSld>
  <p:clrMapOvr>
    <a:masterClrMapping/>
  </p:clrMapOvr>
  <p:transition xmlns:p14="http://schemas.microsoft.com/office/powerpoint/2010/main" spd="slow" advTm="29744">
    <p:wipe dir="d"/>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7" name="Picture 2" descr="Mainsail &amp; Spinna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Text Box 3"/>
          <p:cNvSpPr txBox="1">
            <a:spLocks noChangeArrowheads="1"/>
          </p:cNvSpPr>
          <p:nvPr/>
        </p:nvSpPr>
        <p:spPr bwMode="auto">
          <a:xfrm>
            <a:off x="4392613" y="6484938"/>
            <a:ext cx="47513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8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defRPr/>
            </a:pPr>
            <a:r>
              <a:rPr lang="en-GB" sz="1800" i="1" smtClean="0">
                <a:cs typeface="+mn-cs"/>
              </a:rPr>
              <a:t>Fuente: Michael Schwank, TOC Americas, 2004</a:t>
            </a:r>
          </a:p>
        </p:txBody>
      </p:sp>
      <p:grpSp>
        <p:nvGrpSpPr>
          <p:cNvPr id="322564" name="Group 4"/>
          <p:cNvGrpSpPr>
            <a:grpSpLocks/>
          </p:cNvGrpSpPr>
          <p:nvPr/>
        </p:nvGrpSpPr>
        <p:grpSpPr bwMode="auto">
          <a:xfrm>
            <a:off x="3887788" y="2276475"/>
            <a:ext cx="3808412" cy="619125"/>
            <a:chOff x="2449" y="1434"/>
            <a:chExt cx="2767" cy="703"/>
          </a:xfrm>
        </p:grpSpPr>
        <p:sp>
          <p:nvSpPr>
            <p:cNvPr id="96265" name="AutoShape 5"/>
            <p:cNvSpPr>
              <a:spLocks noChangeArrowheads="1"/>
            </p:cNvSpPr>
            <p:nvPr/>
          </p:nvSpPr>
          <p:spPr bwMode="auto">
            <a:xfrm>
              <a:off x="2449" y="1434"/>
              <a:ext cx="2767" cy="703"/>
            </a:xfrm>
            <a:prstGeom prst="wedgeRoundRectCallout">
              <a:avLst>
                <a:gd name="adj1" fmla="val -116894"/>
                <a:gd name="adj2" fmla="val -190542"/>
                <a:gd name="adj3" fmla="val 16667"/>
              </a:avLst>
            </a:prstGeom>
            <a:solidFill>
              <a:srgbClr val="00FFFF"/>
            </a:solidFill>
            <a:ln w="38100">
              <a:solidFill>
                <a:srgbClr val="8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GB">
                  <a:cs typeface="+mn-cs"/>
                </a:rPr>
                <a:t>Intercambio de datos</a:t>
              </a:r>
            </a:p>
          </p:txBody>
        </p:sp>
        <p:sp>
          <p:nvSpPr>
            <p:cNvPr id="96266" name="AutoShape 6"/>
            <p:cNvSpPr>
              <a:spLocks noChangeArrowheads="1"/>
            </p:cNvSpPr>
            <p:nvPr/>
          </p:nvSpPr>
          <p:spPr bwMode="auto">
            <a:xfrm>
              <a:off x="2449" y="1434"/>
              <a:ext cx="2767" cy="703"/>
            </a:xfrm>
            <a:prstGeom prst="wedgeRoundRectCallout">
              <a:avLst>
                <a:gd name="adj1" fmla="val 18704"/>
                <a:gd name="adj2" fmla="val -189403"/>
                <a:gd name="adj3" fmla="val 16667"/>
              </a:avLst>
            </a:prstGeom>
            <a:solidFill>
              <a:srgbClr val="00FFFF"/>
            </a:solidFill>
            <a:ln w="38100">
              <a:solidFill>
                <a:srgbClr val="8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GB">
                  <a:cs typeface="+mn-cs"/>
                </a:rPr>
                <a:t>Information exchange</a:t>
              </a:r>
            </a:p>
          </p:txBody>
        </p:sp>
      </p:grpSp>
      <p:grpSp>
        <p:nvGrpSpPr>
          <p:cNvPr id="322567" name="Group 7"/>
          <p:cNvGrpSpPr>
            <a:grpSpLocks/>
          </p:cNvGrpSpPr>
          <p:nvPr/>
        </p:nvGrpSpPr>
        <p:grpSpPr bwMode="auto">
          <a:xfrm>
            <a:off x="4572000" y="3824288"/>
            <a:ext cx="3657600" cy="595312"/>
            <a:chOff x="2880" y="2409"/>
            <a:chExt cx="2767" cy="703"/>
          </a:xfrm>
        </p:grpSpPr>
        <p:sp>
          <p:nvSpPr>
            <p:cNvPr id="96262" name="AutoShape 8"/>
            <p:cNvSpPr>
              <a:spLocks noChangeArrowheads="1"/>
            </p:cNvSpPr>
            <p:nvPr/>
          </p:nvSpPr>
          <p:spPr bwMode="auto">
            <a:xfrm>
              <a:off x="2880" y="2409"/>
              <a:ext cx="2767" cy="703"/>
            </a:xfrm>
            <a:prstGeom prst="wedgeRoundRectCallout">
              <a:avLst>
                <a:gd name="adj1" fmla="val -133088"/>
                <a:gd name="adj2" fmla="val -195093"/>
                <a:gd name="adj3" fmla="val 16667"/>
              </a:avLst>
            </a:prstGeom>
            <a:solidFill>
              <a:srgbClr val="00FFFF"/>
            </a:solidFill>
            <a:ln w="38100">
              <a:solidFill>
                <a:srgbClr val="8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GB">
                  <a:cs typeface="+mn-cs"/>
                </a:rPr>
                <a:t>Automatización</a:t>
              </a:r>
            </a:p>
          </p:txBody>
        </p:sp>
        <p:sp>
          <p:nvSpPr>
            <p:cNvPr id="96263" name="AutoShape 9"/>
            <p:cNvSpPr>
              <a:spLocks noChangeArrowheads="1"/>
            </p:cNvSpPr>
            <p:nvPr/>
          </p:nvSpPr>
          <p:spPr bwMode="auto">
            <a:xfrm>
              <a:off x="2880" y="2409"/>
              <a:ext cx="2767" cy="703"/>
            </a:xfrm>
            <a:prstGeom prst="wedgeRoundRectCallout">
              <a:avLst>
                <a:gd name="adj1" fmla="val -135690"/>
                <a:gd name="adj2" fmla="val -25532"/>
                <a:gd name="adj3" fmla="val 16667"/>
              </a:avLst>
            </a:prstGeom>
            <a:solidFill>
              <a:srgbClr val="00FFFF"/>
            </a:solidFill>
            <a:ln w="38100">
              <a:solidFill>
                <a:srgbClr val="8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GB">
                  <a:cs typeface="+mn-cs"/>
                </a:rPr>
                <a:t>Automatización</a:t>
              </a:r>
            </a:p>
          </p:txBody>
        </p:sp>
        <p:sp>
          <p:nvSpPr>
            <p:cNvPr id="96264" name="AutoShape 10"/>
            <p:cNvSpPr>
              <a:spLocks noChangeArrowheads="1"/>
            </p:cNvSpPr>
            <p:nvPr/>
          </p:nvSpPr>
          <p:spPr bwMode="auto">
            <a:xfrm>
              <a:off x="2880" y="2409"/>
              <a:ext cx="2767" cy="703"/>
            </a:xfrm>
            <a:prstGeom prst="wedgeRoundRectCallout">
              <a:avLst>
                <a:gd name="adj1" fmla="val -22644"/>
                <a:gd name="adj2" fmla="val 91681"/>
                <a:gd name="adj3" fmla="val 16667"/>
              </a:avLst>
            </a:prstGeom>
            <a:solidFill>
              <a:srgbClr val="00FFFF"/>
            </a:solidFill>
            <a:ln w="38100">
              <a:solidFill>
                <a:srgbClr val="8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GB">
                  <a:cs typeface="+mn-cs"/>
                </a:rPr>
                <a:t>Automation</a:t>
              </a:r>
            </a:p>
          </p:txBody>
        </p:sp>
      </p:grpSp>
    </p:spTree>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22564"/>
                                        </p:tgtEl>
                                        <p:attrNameLst>
                                          <p:attrName>style.visibility</p:attrName>
                                        </p:attrNameLst>
                                      </p:cBhvr>
                                      <p:to>
                                        <p:strVal val="visible"/>
                                      </p:to>
                                    </p:set>
                                    <p:animEffect transition="in" filter="blinds(horizontal)">
                                      <p:cBhvr>
                                        <p:cTn id="7" dur="500"/>
                                        <p:tgtEl>
                                          <p:spTgt spid="3225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22567"/>
                                        </p:tgtEl>
                                        <p:attrNameLst>
                                          <p:attrName>style.visibility</p:attrName>
                                        </p:attrNameLst>
                                      </p:cBhvr>
                                      <p:to>
                                        <p:strVal val="visible"/>
                                      </p:to>
                                    </p:set>
                                    <p:animEffect transition="in" filter="blinds(horizontal)">
                                      <p:cBhvr>
                                        <p:cTn id="12" dur="500"/>
                                        <p:tgtEl>
                                          <p:spTgt spid="322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lstStyle/>
          <a:p>
            <a:pPr eaLnBrk="1" hangingPunct="1">
              <a:defRPr/>
            </a:pPr>
            <a:r>
              <a:rPr lang="en-GB" sz="3200">
                <a:effectLst>
                  <a:outerShdw blurRad="38100" dist="38100" dir="2700000" algn="tl">
                    <a:srgbClr val="DDDDDD"/>
                  </a:outerShdw>
                </a:effectLst>
                <a:latin typeface="Arial" charset="0"/>
                <a:cs typeface="+mj-cs"/>
              </a:rPr>
              <a:t>Port and other Transport Community Information Systems can help…</a:t>
            </a:r>
            <a:endParaRPr lang="en-GB">
              <a:effectLst>
                <a:outerShdw blurRad="38100" dist="38100" dir="2700000" algn="tl">
                  <a:srgbClr val="DDDDDD"/>
                </a:outerShdw>
              </a:effectLst>
              <a:latin typeface="Arial" charset="0"/>
              <a:cs typeface="+mj-cs"/>
            </a:endParaRPr>
          </a:p>
        </p:txBody>
      </p:sp>
      <p:sp>
        <p:nvSpPr>
          <p:cNvPr id="508931" name="Rectangle 3"/>
          <p:cNvSpPr>
            <a:spLocks noGrp="1" noChangeArrowheads="1"/>
          </p:cNvSpPr>
          <p:nvPr>
            <p:ph idx="1"/>
          </p:nvPr>
        </p:nvSpPr>
        <p:spPr>
          <a:xfrm>
            <a:off x="685800" y="1989138"/>
            <a:ext cx="7772400" cy="4114800"/>
          </a:xfrm>
        </p:spPr>
        <p:txBody>
          <a:bodyPr/>
          <a:lstStyle/>
          <a:p>
            <a:pPr eaLnBrk="1" hangingPunct="1">
              <a:defRPr/>
            </a:pPr>
            <a:r>
              <a:rPr lang="en-GB" sz="2800" b="1" dirty="0">
                <a:latin typeface="Arial" charset="0"/>
                <a:cs typeface="+mn-cs"/>
              </a:rPr>
              <a:t>Planning for cargo handling operations</a:t>
            </a:r>
          </a:p>
          <a:p>
            <a:pPr eaLnBrk="1" hangingPunct="1">
              <a:defRPr/>
            </a:pPr>
            <a:r>
              <a:rPr lang="en-GB" sz="2800" b="1" dirty="0">
                <a:latin typeface="Arial" charset="0"/>
                <a:cs typeface="+mn-cs"/>
              </a:rPr>
              <a:t>Organizing onward transport</a:t>
            </a:r>
          </a:p>
          <a:p>
            <a:pPr eaLnBrk="1" hangingPunct="1">
              <a:defRPr/>
            </a:pPr>
            <a:r>
              <a:rPr lang="en-GB" sz="2800" b="1" dirty="0">
                <a:latin typeface="Arial" charset="0"/>
                <a:cs typeface="+mn-cs"/>
              </a:rPr>
              <a:t>Improving cargo security</a:t>
            </a:r>
          </a:p>
          <a:p>
            <a:pPr eaLnBrk="1" hangingPunct="1">
              <a:defRPr/>
            </a:pPr>
            <a:r>
              <a:rPr lang="en-GB" sz="2800" b="1" dirty="0">
                <a:latin typeface="Arial" charset="0"/>
                <a:cs typeface="+mn-cs"/>
              </a:rPr>
              <a:t>Tracing the status and location of cargo</a:t>
            </a:r>
          </a:p>
          <a:p>
            <a:pPr eaLnBrk="1" hangingPunct="1">
              <a:defRPr/>
            </a:pPr>
            <a:r>
              <a:rPr lang="en-GB" sz="2800" b="1" dirty="0">
                <a:latin typeface="Arial" charset="0"/>
                <a:cs typeface="+mn-cs"/>
              </a:rPr>
              <a:t>Communicating with other ports</a:t>
            </a:r>
          </a:p>
          <a:p>
            <a:pPr eaLnBrk="1" hangingPunct="1">
              <a:defRPr/>
            </a:pPr>
            <a:r>
              <a:rPr lang="en-GB" sz="2800" b="1" dirty="0">
                <a:latin typeface="Arial" charset="0"/>
                <a:cs typeface="+mn-cs"/>
              </a:rPr>
              <a:t>Preparing transport documents </a:t>
            </a:r>
          </a:p>
          <a:p>
            <a:pPr eaLnBrk="1" hangingPunct="1">
              <a:defRPr/>
            </a:pPr>
            <a:r>
              <a:rPr lang="en-GB" sz="2800" b="1" dirty="0">
                <a:latin typeface="Arial" charset="0"/>
                <a:cs typeface="+mn-cs"/>
              </a:rPr>
              <a:t>Customs clearance</a:t>
            </a:r>
          </a:p>
          <a:p>
            <a:pPr eaLnBrk="1" hangingPunct="1">
              <a:buFontTx/>
              <a:buNone/>
              <a:defRPr/>
            </a:pPr>
            <a:r>
              <a:rPr lang="en-GB" sz="2800" b="1" dirty="0">
                <a:latin typeface="Arial" charset="0"/>
                <a:cs typeface="+mn-cs"/>
              </a:rPr>
              <a:t>… (trade facilitation: </a:t>
            </a:r>
            <a:r>
              <a:rPr lang="en-GB" sz="2800" b="1" dirty="0" smtClean="0">
                <a:latin typeface="Arial" charset="0"/>
                <a:cs typeface="+mn-cs"/>
              </a:rPr>
              <a:t>we will talk later about)</a:t>
            </a:r>
            <a:endParaRPr lang="en-GB" sz="2800" b="1" dirty="0">
              <a:latin typeface="Arial" charset="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08931">
                                            <p:txEl>
                                              <p:pRg st="0" end="0"/>
                                            </p:txEl>
                                          </p:spTgt>
                                        </p:tgtEl>
                                        <p:attrNameLst>
                                          <p:attrName>style.visibility</p:attrName>
                                        </p:attrNameLst>
                                      </p:cBhvr>
                                      <p:to>
                                        <p:strVal val="visible"/>
                                      </p:to>
                                    </p:set>
                                    <p:animEffect transition="in" filter="fade">
                                      <p:cBhvr>
                                        <p:cTn id="7" dur="1000"/>
                                        <p:tgtEl>
                                          <p:spTgt spid="508931">
                                            <p:txEl>
                                              <p:pRg st="0" end="0"/>
                                            </p:txEl>
                                          </p:spTgt>
                                        </p:tgtEl>
                                      </p:cBhvr>
                                    </p:animEffect>
                                    <p:anim calcmode="lin" valueType="num">
                                      <p:cBhvr>
                                        <p:cTn id="8" dur="1000" fill="hold"/>
                                        <p:tgtEl>
                                          <p:spTgt spid="5089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089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08931">
                                            <p:txEl>
                                              <p:pRg st="1" end="1"/>
                                            </p:txEl>
                                          </p:spTgt>
                                        </p:tgtEl>
                                        <p:attrNameLst>
                                          <p:attrName>style.visibility</p:attrName>
                                        </p:attrNameLst>
                                      </p:cBhvr>
                                      <p:to>
                                        <p:strVal val="visible"/>
                                      </p:to>
                                    </p:set>
                                    <p:animEffect transition="in" filter="fade">
                                      <p:cBhvr>
                                        <p:cTn id="14" dur="1000"/>
                                        <p:tgtEl>
                                          <p:spTgt spid="508931">
                                            <p:txEl>
                                              <p:pRg st="1" end="1"/>
                                            </p:txEl>
                                          </p:spTgt>
                                        </p:tgtEl>
                                      </p:cBhvr>
                                    </p:animEffect>
                                    <p:anim calcmode="lin" valueType="num">
                                      <p:cBhvr>
                                        <p:cTn id="15" dur="1000" fill="hold"/>
                                        <p:tgtEl>
                                          <p:spTgt spid="50893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089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08931">
                                            <p:txEl>
                                              <p:pRg st="2" end="2"/>
                                            </p:txEl>
                                          </p:spTgt>
                                        </p:tgtEl>
                                        <p:attrNameLst>
                                          <p:attrName>style.visibility</p:attrName>
                                        </p:attrNameLst>
                                      </p:cBhvr>
                                      <p:to>
                                        <p:strVal val="visible"/>
                                      </p:to>
                                    </p:set>
                                    <p:animEffect transition="in" filter="fade">
                                      <p:cBhvr>
                                        <p:cTn id="21" dur="1000"/>
                                        <p:tgtEl>
                                          <p:spTgt spid="508931">
                                            <p:txEl>
                                              <p:pRg st="2" end="2"/>
                                            </p:txEl>
                                          </p:spTgt>
                                        </p:tgtEl>
                                      </p:cBhvr>
                                    </p:animEffect>
                                    <p:anim calcmode="lin" valueType="num">
                                      <p:cBhvr>
                                        <p:cTn id="22" dur="1000" fill="hold"/>
                                        <p:tgtEl>
                                          <p:spTgt spid="50893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089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08931">
                                            <p:txEl>
                                              <p:pRg st="3" end="3"/>
                                            </p:txEl>
                                          </p:spTgt>
                                        </p:tgtEl>
                                        <p:attrNameLst>
                                          <p:attrName>style.visibility</p:attrName>
                                        </p:attrNameLst>
                                      </p:cBhvr>
                                      <p:to>
                                        <p:strVal val="visible"/>
                                      </p:to>
                                    </p:set>
                                    <p:animEffect transition="in" filter="fade">
                                      <p:cBhvr>
                                        <p:cTn id="28" dur="1000"/>
                                        <p:tgtEl>
                                          <p:spTgt spid="508931">
                                            <p:txEl>
                                              <p:pRg st="3" end="3"/>
                                            </p:txEl>
                                          </p:spTgt>
                                        </p:tgtEl>
                                      </p:cBhvr>
                                    </p:animEffect>
                                    <p:anim calcmode="lin" valueType="num">
                                      <p:cBhvr>
                                        <p:cTn id="29" dur="1000" fill="hold"/>
                                        <p:tgtEl>
                                          <p:spTgt spid="50893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0893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508931">
                                            <p:txEl>
                                              <p:pRg st="4" end="4"/>
                                            </p:txEl>
                                          </p:spTgt>
                                        </p:tgtEl>
                                        <p:attrNameLst>
                                          <p:attrName>style.visibility</p:attrName>
                                        </p:attrNameLst>
                                      </p:cBhvr>
                                      <p:to>
                                        <p:strVal val="visible"/>
                                      </p:to>
                                    </p:set>
                                    <p:animEffect transition="in" filter="fade">
                                      <p:cBhvr>
                                        <p:cTn id="35" dur="1000"/>
                                        <p:tgtEl>
                                          <p:spTgt spid="508931">
                                            <p:txEl>
                                              <p:pRg st="4" end="4"/>
                                            </p:txEl>
                                          </p:spTgt>
                                        </p:tgtEl>
                                      </p:cBhvr>
                                    </p:animEffect>
                                    <p:anim calcmode="lin" valueType="num">
                                      <p:cBhvr>
                                        <p:cTn id="36" dur="1000" fill="hold"/>
                                        <p:tgtEl>
                                          <p:spTgt spid="50893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0893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508931">
                                            <p:txEl>
                                              <p:pRg st="5" end="5"/>
                                            </p:txEl>
                                          </p:spTgt>
                                        </p:tgtEl>
                                        <p:attrNameLst>
                                          <p:attrName>style.visibility</p:attrName>
                                        </p:attrNameLst>
                                      </p:cBhvr>
                                      <p:to>
                                        <p:strVal val="visible"/>
                                      </p:to>
                                    </p:set>
                                    <p:animEffect transition="in" filter="fade">
                                      <p:cBhvr>
                                        <p:cTn id="42" dur="1000"/>
                                        <p:tgtEl>
                                          <p:spTgt spid="508931">
                                            <p:txEl>
                                              <p:pRg st="5" end="5"/>
                                            </p:txEl>
                                          </p:spTgt>
                                        </p:tgtEl>
                                      </p:cBhvr>
                                    </p:animEffect>
                                    <p:anim calcmode="lin" valueType="num">
                                      <p:cBhvr>
                                        <p:cTn id="43" dur="1000" fill="hold"/>
                                        <p:tgtEl>
                                          <p:spTgt spid="50893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0893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508931">
                                            <p:txEl>
                                              <p:pRg st="6" end="6"/>
                                            </p:txEl>
                                          </p:spTgt>
                                        </p:tgtEl>
                                        <p:attrNameLst>
                                          <p:attrName>style.visibility</p:attrName>
                                        </p:attrNameLst>
                                      </p:cBhvr>
                                      <p:to>
                                        <p:strVal val="visible"/>
                                      </p:to>
                                    </p:set>
                                    <p:animEffect transition="in" filter="fade">
                                      <p:cBhvr>
                                        <p:cTn id="49" dur="1000"/>
                                        <p:tgtEl>
                                          <p:spTgt spid="508931">
                                            <p:txEl>
                                              <p:pRg st="6" end="6"/>
                                            </p:txEl>
                                          </p:spTgt>
                                        </p:tgtEl>
                                      </p:cBhvr>
                                    </p:animEffect>
                                    <p:anim calcmode="lin" valueType="num">
                                      <p:cBhvr>
                                        <p:cTn id="50" dur="1000" fill="hold"/>
                                        <p:tgtEl>
                                          <p:spTgt spid="508931">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0893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508931">
                                            <p:txEl>
                                              <p:pRg st="7" end="7"/>
                                            </p:txEl>
                                          </p:spTgt>
                                        </p:tgtEl>
                                        <p:attrNameLst>
                                          <p:attrName>style.visibility</p:attrName>
                                        </p:attrNameLst>
                                      </p:cBhvr>
                                      <p:to>
                                        <p:strVal val="visible"/>
                                      </p:to>
                                    </p:set>
                                    <p:animEffect transition="in" filter="fade">
                                      <p:cBhvr>
                                        <p:cTn id="56" dur="1000"/>
                                        <p:tgtEl>
                                          <p:spTgt spid="508931">
                                            <p:txEl>
                                              <p:pRg st="7" end="7"/>
                                            </p:txEl>
                                          </p:spTgt>
                                        </p:tgtEl>
                                      </p:cBhvr>
                                    </p:animEffect>
                                    <p:anim calcmode="lin" valueType="num">
                                      <p:cBhvr>
                                        <p:cTn id="57" dur="1000" fill="hold"/>
                                        <p:tgtEl>
                                          <p:spTgt spid="508931">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0893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31"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4"/>
          <p:cNvSpPr>
            <a:spLocks noGrp="1" noChangeArrowheads="1"/>
          </p:cNvSpPr>
          <p:nvPr>
            <p:ph type="title"/>
          </p:nvPr>
        </p:nvSpPr>
        <p:spPr>
          <a:xfrm>
            <a:off x="215516" y="1750008"/>
            <a:ext cx="8785225" cy="1895016"/>
          </a:xfrm>
        </p:spPr>
        <p:txBody>
          <a:bodyPr/>
          <a:lstStyle/>
          <a:p>
            <a:pPr eaLnBrk="1" hangingPunct="1"/>
            <a:r>
              <a:rPr lang="en-US" sz="4400" b="1" dirty="0"/>
              <a:t>Challenges affecting transport and </a:t>
            </a:r>
            <a:r>
              <a:rPr lang="en-US" sz="4400" b="1" dirty="0" smtClean="0"/>
              <a:t>trade of developing countries</a:t>
            </a:r>
            <a:endParaRPr lang="en-GB" sz="4400" dirty="0">
              <a:solidFill>
                <a:srgbClr val="FF0000"/>
              </a:solidFill>
              <a:effectLst/>
              <a:latin typeface="Arial Narrow" charset="0"/>
            </a:endParaRPr>
          </a:p>
        </p:txBody>
      </p:sp>
    </p:spTree>
  </p:cSld>
  <p:clrMapOvr>
    <a:masterClrMapping/>
  </p:clrMapOvr>
  <p:transition xmlns:p14="http://schemas.microsoft.com/office/powerpoint/2010/main" spd="slow">
    <p:split/>
  </p:transitio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z="3600" b="1" dirty="0" smtClean="0"/>
              <a:t>Challenges </a:t>
            </a:r>
            <a:r>
              <a:rPr lang="en-US" sz="3600" b="1" dirty="0"/>
              <a:t>affecting transport and trade</a:t>
            </a:r>
          </a:p>
        </p:txBody>
      </p:sp>
      <p:sp>
        <p:nvSpPr>
          <p:cNvPr id="243715" name="Rectangle 3"/>
          <p:cNvSpPr>
            <a:spLocks noGrp="1" noChangeArrowheads="1"/>
          </p:cNvSpPr>
          <p:nvPr>
            <p:ph type="body" idx="1"/>
          </p:nvPr>
        </p:nvSpPr>
        <p:spPr>
          <a:xfrm>
            <a:off x="539552" y="1736812"/>
            <a:ext cx="8229600" cy="3528169"/>
          </a:xfrm>
        </p:spPr>
        <p:txBody>
          <a:bodyPr/>
          <a:lstStyle/>
          <a:p>
            <a:r>
              <a:rPr lang="en-US" dirty="0"/>
              <a:t>A.</a:t>
            </a:r>
            <a:r>
              <a:rPr lang="en-US" altLang="zh-CN" dirty="0"/>
              <a:t>	Transport Costs and Access to Efficient 	Transport Services</a:t>
            </a:r>
          </a:p>
          <a:p>
            <a:r>
              <a:rPr lang="en-US" altLang="zh-CN" dirty="0"/>
              <a:t>B.	Energy, Oil Price and Shipping Costs</a:t>
            </a:r>
          </a:p>
          <a:p>
            <a:r>
              <a:rPr lang="en-US" altLang="zh-CN" dirty="0"/>
              <a:t>C.	Environmental Sustainability of Transport</a:t>
            </a:r>
          </a:p>
          <a:p>
            <a:r>
              <a:rPr lang="en-US" altLang="zh-CN" dirty="0"/>
              <a:t>D.	Climate Change Impacts and Adaptation in 	Maritime </a:t>
            </a:r>
            <a:r>
              <a:rPr lang="en-US" altLang="zh-CN" dirty="0" smtClean="0"/>
              <a:t>Transport</a:t>
            </a:r>
          </a:p>
          <a:p>
            <a:r>
              <a:rPr lang="en-US" altLang="zh-CN" dirty="0" smtClean="0"/>
              <a:t>E</a:t>
            </a:r>
            <a:r>
              <a:rPr lang="en-US" altLang="zh-CN" dirty="0"/>
              <a:t>.	</a:t>
            </a:r>
            <a:r>
              <a:rPr lang="en-US" altLang="zh-CN" dirty="0" smtClean="0"/>
              <a:t>Security </a:t>
            </a:r>
            <a:r>
              <a:rPr lang="en-US" altLang="zh-CN" dirty="0"/>
              <a:t>of the supply chain</a:t>
            </a:r>
          </a:p>
          <a:p>
            <a:endParaRPr lang="en-US" altLang="zh-CN" dirty="0" smtClean="0"/>
          </a:p>
        </p:txBody>
      </p:sp>
    </p:spTree>
    <p:extLst>
      <p:ext uri="{BB962C8B-B14F-4D97-AF65-F5344CB8AC3E}">
        <p14:creationId xmlns:p14="http://schemas.microsoft.com/office/powerpoint/2010/main" val="3824651217"/>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n-US" sz="3600"/>
              <a:t>A.	Transport Costs and Access to Efficient 	Transport Services</a:t>
            </a:r>
          </a:p>
        </p:txBody>
      </p:sp>
      <p:sp>
        <p:nvSpPr>
          <p:cNvPr id="247811" name="Rectangle 3"/>
          <p:cNvSpPr>
            <a:spLocks noGrp="1" noChangeArrowheads="1"/>
          </p:cNvSpPr>
          <p:nvPr>
            <p:ph type="body" idx="1"/>
          </p:nvPr>
        </p:nvSpPr>
        <p:spPr>
          <a:xfrm>
            <a:off x="381000" y="1981200"/>
            <a:ext cx="8763000" cy="4343400"/>
          </a:xfrm>
        </p:spPr>
        <p:txBody>
          <a:bodyPr/>
          <a:lstStyle/>
          <a:p>
            <a:pPr marL="533400" indent="-533400">
              <a:lnSpc>
                <a:spcPct val="80000"/>
              </a:lnSpc>
            </a:pPr>
            <a:r>
              <a:rPr lang="en-US" sz="2400" dirty="0"/>
              <a:t>Efficient access to affordable, reliable and cost effective transport systems remain an imperative condition for </a:t>
            </a:r>
            <a:r>
              <a:rPr lang="en-GB" sz="2400" dirty="0"/>
              <a:t>trade competitiveness.</a:t>
            </a:r>
          </a:p>
          <a:p>
            <a:pPr marL="533400" indent="-533400">
              <a:lnSpc>
                <a:spcPct val="80000"/>
              </a:lnSpc>
            </a:pPr>
            <a:r>
              <a:rPr lang="en-GB" sz="2400" dirty="0"/>
              <a:t>Maritime freight costs have fallen globally by around 15 % over the last 20 years, but remain high for many developing countries.</a:t>
            </a:r>
          </a:p>
          <a:p>
            <a:pPr marL="533400" indent="-533400">
              <a:lnSpc>
                <a:spcPct val="80000"/>
              </a:lnSpc>
            </a:pPr>
            <a:r>
              <a:rPr lang="en-GB" sz="2400" dirty="0"/>
              <a:t>For LLDCs sea shipping accounts for about 8.7 % but with long land distances to ports, delays for border crossing, actual costs may be 2-3 times higher. </a:t>
            </a:r>
          </a:p>
          <a:p>
            <a:pPr marL="533400" indent="-533400">
              <a:lnSpc>
                <a:spcPct val="80000"/>
              </a:lnSpc>
            </a:pPr>
            <a:r>
              <a:rPr lang="en-GB" sz="2400" dirty="0" smtClean="0"/>
              <a:t>In </a:t>
            </a:r>
            <a:r>
              <a:rPr lang="en-GB" sz="2400" dirty="0"/>
              <a:t>many developing regions, transport infrastructure and services remain inadequate for an effective connectivity and efficient access to global markets.</a:t>
            </a:r>
            <a:endParaRPr lang="en-US" sz="2400" dirty="0"/>
          </a:p>
        </p:txBody>
      </p:sp>
    </p:spTree>
    <p:extLst>
      <p:ext uri="{BB962C8B-B14F-4D97-AF65-F5344CB8AC3E}">
        <p14:creationId xmlns:p14="http://schemas.microsoft.com/office/powerpoint/2010/main" val="680008243"/>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r>
              <a:rPr lang="en-GB" sz="3600" dirty="0" smtClean="0"/>
              <a:t>Average </a:t>
            </a:r>
            <a:r>
              <a:rPr lang="en-GB" sz="3600" dirty="0"/>
              <a:t>cost of transport by decade and regional groupings  </a:t>
            </a:r>
            <a:r>
              <a:rPr lang="en-GB" sz="2000" dirty="0"/>
              <a:t>(% value of imports)</a:t>
            </a:r>
            <a:endParaRPr lang="en-US" sz="2000" dirty="0"/>
          </a:p>
        </p:txBody>
      </p:sp>
      <p:pic>
        <p:nvPicPr>
          <p:cNvPr id="250884"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49325" y="1981200"/>
            <a:ext cx="7092950" cy="4343400"/>
          </a:xfrm>
          <a:ln/>
        </p:spPr>
      </p:pic>
    </p:spTree>
    <p:extLst>
      <p:ext uri="{BB962C8B-B14F-4D97-AF65-F5344CB8AC3E}">
        <p14:creationId xmlns:p14="http://schemas.microsoft.com/office/powerpoint/2010/main" val="4274497670"/>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r>
              <a:rPr lang="en-US" sz="3600"/>
              <a:t>B.	Energy, Oil Price and Shipping Costs</a:t>
            </a:r>
          </a:p>
        </p:txBody>
      </p:sp>
      <p:sp>
        <p:nvSpPr>
          <p:cNvPr id="249859" name="Rectangle 3"/>
          <p:cNvSpPr>
            <a:spLocks noGrp="1" noChangeArrowheads="1"/>
          </p:cNvSpPr>
          <p:nvPr>
            <p:ph type="body" idx="1"/>
          </p:nvPr>
        </p:nvSpPr>
        <p:spPr>
          <a:xfrm>
            <a:off x="179512" y="1304764"/>
            <a:ext cx="8517632" cy="5184576"/>
          </a:xfrm>
        </p:spPr>
        <p:txBody>
          <a:bodyPr/>
          <a:lstStyle/>
          <a:p>
            <a:pPr marL="533400" indent="-533400">
              <a:lnSpc>
                <a:spcPct val="80000"/>
              </a:lnSpc>
            </a:pPr>
            <a:r>
              <a:rPr lang="en-US" sz="2400" dirty="0"/>
              <a:t>Global trade expansion has been propelled by increasingly efficient but heavily oil-dependent shipping transportation systems (80% of world trade) and not yet ready to use alternative fuel technologies.</a:t>
            </a:r>
          </a:p>
          <a:p>
            <a:pPr marL="533400" indent="-533400">
              <a:lnSpc>
                <a:spcPct val="80000"/>
              </a:lnSpc>
            </a:pPr>
            <a:endParaRPr lang="en-US" sz="1200" dirty="0"/>
          </a:p>
          <a:p>
            <a:pPr marL="533400" indent="-533400">
              <a:lnSpc>
                <a:spcPct val="80000"/>
              </a:lnSpc>
            </a:pPr>
            <a:r>
              <a:rPr lang="en-US" sz="2400" dirty="0"/>
              <a:t>Increases in oil prices raise the cost of shipping goods.  A 10 % increase in Brent crude increases container freight rates by 1.9 - 3.6 % and tanker freight rates by 2.8% and iron ore by 10.5 %. </a:t>
            </a:r>
          </a:p>
          <a:p>
            <a:pPr marL="533400" indent="-533400">
              <a:lnSpc>
                <a:spcPct val="80000"/>
              </a:lnSpc>
            </a:pPr>
            <a:endParaRPr lang="en-US" sz="1400" dirty="0"/>
          </a:p>
          <a:p>
            <a:pPr marL="533400" indent="-533400">
              <a:lnSpc>
                <a:spcPct val="80000"/>
              </a:lnSpc>
            </a:pPr>
            <a:r>
              <a:rPr lang="en-US" sz="2400" dirty="0"/>
              <a:t>Over the past two years, the shipping industry has responded to rising fuel costs by adopting slow steaming. However, shippers see negative impacts on schedule reliability and service quality, which also raise transaction costs</a:t>
            </a:r>
            <a:r>
              <a:rPr lang="en-US" sz="2400" dirty="0" smtClean="0"/>
              <a:t>.</a:t>
            </a:r>
          </a:p>
          <a:p>
            <a:pPr marL="533400" indent="-533400">
              <a:lnSpc>
                <a:spcPct val="80000"/>
              </a:lnSpc>
            </a:pPr>
            <a:endParaRPr lang="en-US" sz="1200" dirty="0"/>
          </a:p>
          <a:p>
            <a:pPr marL="533400" indent="-533400">
              <a:lnSpc>
                <a:spcPct val="80000"/>
              </a:lnSpc>
            </a:pPr>
            <a:r>
              <a:rPr lang="en-US" sz="2400" dirty="0"/>
              <a:t>Sustained high oil prices will bring changes on trade flows and structure, production costs and on production plants location.</a:t>
            </a:r>
          </a:p>
        </p:txBody>
      </p:sp>
    </p:spTree>
    <p:extLst>
      <p:ext uri="{BB962C8B-B14F-4D97-AF65-F5344CB8AC3E}">
        <p14:creationId xmlns:p14="http://schemas.microsoft.com/office/powerpoint/2010/main" val="1950750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pPr algn="l" eaLnBrk="1" hangingPunct="1"/>
            <a:r>
              <a:rPr lang="en-GB" sz="4000" dirty="0">
                <a:solidFill>
                  <a:srgbClr val="000099"/>
                </a:solidFill>
                <a:effectLst/>
                <a:latin typeface="Arial Narrow" charset="0"/>
              </a:rPr>
              <a:t>Trade, Transport, Logistics and Technologies:  An Introduction</a:t>
            </a:r>
          </a:p>
        </p:txBody>
      </p:sp>
      <p:sp>
        <p:nvSpPr>
          <p:cNvPr id="7171" name="Rectangle 3"/>
          <p:cNvSpPr>
            <a:spLocks noGrp="1" noChangeArrowheads="1"/>
          </p:cNvSpPr>
          <p:nvPr>
            <p:ph idx="1"/>
          </p:nvPr>
        </p:nvSpPr>
        <p:spPr>
          <a:xfrm>
            <a:off x="683568" y="2888940"/>
            <a:ext cx="7772400" cy="2359583"/>
          </a:xfrm>
          <a:noFill/>
        </p:spPr>
        <p:txBody>
          <a:bodyPr/>
          <a:lstStyle/>
          <a:p>
            <a:pPr marL="609600" indent="-609600" eaLnBrk="1" hangingPunct="1">
              <a:buFontTx/>
              <a:buAutoNum type="arabicParenR"/>
              <a:defRPr/>
            </a:pPr>
            <a:r>
              <a:rPr lang="en-GB" b="1" u="sng" dirty="0">
                <a:solidFill>
                  <a:srgbClr val="C00000"/>
                </a:solidFill>
                <a:latin typeface="Arial" charset="0"/>
                <a:cs typeface="+mn-cs"/>
              </a:rPr>
              <a:t>Globalization</a:t>
            </a:r>
            <a:r>
              <a:rPr lang="en-GB" b="1" dirty="0">
                <a:solidFill>
                  <a:srgbClr val="C00000"/>
                </a:solidFill>
                <a:latin typeface="Arial" charset="0"/>
                <a:cs typeface="+mn-cs"/>
              </a:rPr>
              <a:t> </a:t>
            </a:r>
          </a:p>
          <a:p>
            <a:pPr marL="609600" indent="-609600" eaLnBrk="1" hangingPunct="1">
              <a:buFontTx/>
              <a:buAutoNum type="arabicParenR"/>
              <a:defRPr/>
            </a:pPr>
            <a:r>
              <a:rPr lang="en-GB" b="1" dirty="0">
                <a:solidFill>
                  <a:srgbClr val="000099"/>
                </a:solidFill>
                <a:latin typeface="Arial" charset="0"/>
                <a:cs typeface="+mn-cs"/>
              </a:rPr>
              <a:t>Role of transport</a:t>
            </a:r>
          </a:p>
          <a:p>
            <a:pPr marL="609600" indent="-609600" eaLnBrk="1" hangingPunct="1">
              <a:buFontTx/>
              <a:buAutoNum type="arabicParenR"/>
              <a:defRPr/>
            </a:pPr>
            <a:r>
              <a:rPr lang="en-GB" b="1" dirty="0">
                <a:solidFill>
                  <a:srgbClr val="000099"/>
                </a:solidFill>
                <a:latin typeface="Arial" charset="0"/>
                <a:cs typeface="+mn-cs"/>
              </a:rPr>
              <a:t>Role of logistics</a:t>
            </a:r>
          </a:p>
          <a:p>
            <a:pPr marL="609600" indent="-609600" eaLnBrk="1" hangingPunct="1">
              <a:buFontTx/>
              <a:buAutoNum type="arabicParenR"/>
              <a:defRPr/>
            </a:pPr>
            <a:r>
              <a:rPr lang="en-GB" b="1" dirty="0">
                <a:solidFill>
                  <a:srgbClr val="000099"/>
                </a:solidFill>
                <a:latin typeface="Arial" charset="0"/>
                <a:cs typeface="+mn-cs"/>
              </a:rPr>
              <a:t>Role of technologies</a:t>
            </a:r>
            <a:r>
              <a:rPr lang="en-GB" b="1" dirty="0">
                <a:solidFill>
                  <a:srgbClr val="FFFF00"/>
                </a:solidFill>
                <a:latin typeface="Arial" charset="0"/>
                <a:cs typeface="+mn-cs"/>
                <a:sym typeface="Wingdings" charset="0"/>
              </a:rPr>
              <a:t>	</a:t>
            </a:r>
          </a:p>
        </p:txBody>
      </p:sp>
    </p:spTree>
  </p:cSld>
  <p:clrMapOvr>
    <a:masterClrMapping/>
  </p:clrMapOvr>
  <p:transition xmlns:p14="http://schemas.microsoft.com/office/powerpoint/2010/main">
    <p:wheel spokes="8"/>
  </p:transitio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179512" y="188640"/>
            <a:ext cx="8785225" cy="822325"/>
          </a:xfrm>
        </p:spPr>
        <p:txBody>
          <a:bodyPr/>
          <a:lstStyle/>
          <a:p>
            <a:r>
              <a:rPr lang="en-US" sz="3600" dirty="0"/>
              <a:t>C. Environmental Sustainability of Transport</a:t>
            </a:r>
          </a:p>
        </p:txBody>
      </p:sp>
      <p:sp>
        <p:nvSpPr>
          <p:cNvPr id="251907" name="Rectangle 3"/>
          <p:cNvSpPr>
            <a:spLocks noGrp="1" noChangeArrowheads="1"/>
          </p:cNvSpPr>
          <p:nvPr>
            <p:ph type="body" idx="1"/>
          </p:nvPr>
        </p:nvSpPr>
        <p:spPr>
          <a:xfrm>
            <a:off x="179512" y="944724"/>
            <a:ext cx="8820980" cy="5256584"/>
          </a:xfrm>
        </p:spPr>
        <p:txBody>
          <a:bodyPr/>
          <a:lstStyle/>
          <a:p>
            <a:pPr marL="533400" indent="-533400"/>
            <a:r>
              <a:rPr lang="en-GB" sz="2400" dirty="0"/>
              <a:t>Freight transport is expected to grow with the growing world population, and economic growth. Transport consumes more than half of global liquid fossil fuels and is expected to account for 97 per cent of the increase of oil use between 2007 and 2030.</a:t>
            </a:r>
          </a:p>
          <a:p>
            <a:pPr marL="533400" indent="-533400"/>
            <a:r>
              <a:rPr lang="en-GB" sz="2400" dirty="0"/>
              <a:t>Transport sector, including urban and private mobility, is responsible for nearly one quarter of global energy-related carbon dioxide (CO2) emissions and for 13 per cent of all world greenhouse gas (GHG).</a:t>
            </a:r>
          </a:p>
          <a:p>
            <a:pPr marL="533400" indent="-533400"/>
            <a:r>
              <a:rPr lang="en-GB" sz="2400" dirty="0"/>
              <a:t>Today, transport sustainability is ranking high on the global policy and governmental regulatory agendas, including when addressing the special needs of the LLDCs</a:t>
            </a:r>
            <a:r>
              <a:rPr lang="en-GB" sz="2400" dirty="0" smtClean="0"/>
              <a:t>.</a:t>
            </a:r>
            <a:endParaRPr lang="en-GB" sz="2400" dirty="0"/>
          </a:p>
          <a:p>
            <a:pPr marL="533400" indent="-533400"/>
            <a:r>
              <a:rPr lang="en-GB" sz="2400" dirty="0"/>
              <a:t>The transport industry is also including sustainability as part of environmental and social considerations in Corporate Social Responsibility (CSR) programmes</a:t>
            </a:r>
            <a:r>
              <a:rPr lang="en-US" sz="2400" dirty="0"/>
              <a:t>.</a:t>
            </a:r>
          </a:p>
        </p:txBody>
      </p:sp>
    </p:spTree>
    <p:extLst>
      <p:ext uri="{BB962C8B-B14F-4D97-AF65-F5344CB8AC3E}">
        <p14:creationId xmlns:p14="http://schemas.microsoft.com/office/powerpoint/2010/main" val="18536197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107255" y="188640"/>
            <a:ext cx="8785225" cy="822325"/>
          </a:xfrm>
        </p:spPr>
        <p:txBody>
          <a:bodyPr/>
          <a:lstStyle/>
          <a:p>
            <a:r>
              <a:rPr lang="en-US" altLang="zh-CN" sz="3600" dirty="0">
                <a:ea typeface="宋体" charset="0"/>
                <a:cs typeface="宋体" charset="0"/>
              </a:rPr>
              <a:t>D. Climate Change Impacts and Adaptation in Maritime Transport</a:t>
            </a:r>
            <a:endParaRPr lang="en-US" sz="3600" dirty="0"/>
          </a:p>
        </p:txBody>
      </p:sp>
      <p:sp>
        <p:nvSpPr>
          <p:cNvPr id="252931" name="Rectangle 3"/>
          <p:cNvSpPr>
            <a:spLocks noGrp="1" noChangeArrowheads="1"/>
          </p:cNvSpPr>
          <p:nvPr>
            <p:ph type="body" idx="1"/>
          </p:nvPr>
        </p:nvSpPr>
        <p:spPr>
          <a:xfrm>
            <a:off x="467544" y="1844824"/>
            <a:ext cx="8229600" cy="3888209"/>
          </a:xfrm>
        </p:spPr>
        <p:txBody>
          <a:bodyPr/>
          <a:lstStyle/>
          <a:p>
            <a:pPr marL="533400" indent="-533400"/>
            <a:r>
              <a:rPr lang="en-GB" sz="2400" dirty="0"/>
              <a:t>In relation to climate change, international transport, including shipping, is facing a dual challenge: to cut GHG emissions and to build its resilience in the face of factors such as sea level rise and extreme weather events.</a:t>
            </a:r>
          </a:p>
          <a:p>
            <a:pPr marL="533400" indent="-533400"/>
            <a:endParaRPr lang="en-GB" sz="1200" dirty="0"/>
          </a:p>
          <a:p>
            <a:pPr marL="533400" indent="-533400"/>
            <a:r>
              <a:rPr lang="en-GB" sz="2400" dirty="0"/>
              <a:t>Adaptation action in maritime transport requires re-thinking freight transport systems and integrating climate change into transport development investments design and planning</a:t>
            </a:r>
            <a:r>
              <a:rPr lang="en-GB" sz="2400" dirty="0" smtClean="0"/>
              <a:t>.</a:t>
            </a:r>
            <a:endParaRPr lang="en-GB" sz="2400" dirty="0"/>
          </a:p>
        </p:txBody>
      </p:sp>
    </p:spTree>
    <p:extLst>
      <p:ext uri="{BB962C8B-B14F-4D97-AF65-F5344CB8AC3E}">
        <p14:creationId xmlns:p14="http://schemas.microsoft.com/office/powerpoint/2010/main" val="10628450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ChangeArrowheads="1"/>
          </p:cNvSpPr>
          <p:nvPr>
            <p:ph type="title"/>
          </p:nvPr>
        </p:nvSpPr>
        <p:spPr>
          <a:xfrm>
            <a:off x="953966" y="80963"/>
            <a:ext cx="7772400" cy="1143000"/>
          </a:xfrm>
        </p:spPr>
        <p:txBody>
          <a:bodyPr/>
          <a:lstStyle/>
          <a:p>
            <a:pPr marL="762000" indent="-762000" eaLnBrk="1" hangingPunct="1">
              <a:defRPr/>
            </a:pPr>
            <a:r>
              <a:rPr lang="en-GB" dirty="0">
                <a:latin typeface="Calibri"/>
                <a:cs typeface="Calibri"/>
              </a:rPr>
              <a:t>E</a:t>
            </a:r>
            <a:r>
              <a:rPr lang="en-GB" dirty="0" smtClean="0">
                <a:latin typeface="Calibri"/>
                <a:ea typeface="+mj-ea"/>
                <a:cs typeface="Calibri"/>
              </a:rPr>
              <a:t>. </a:t>
            </a:r>
            <a:r>
              <a:rPr lang="en-GB" dirty="0" smtClean="0">
                <a:latin typeface="Calibri"/>
                <a:ea typeface="+mj-ea"/>
                <a:cs typeface="Calibri"/>
              </a:rPr>
              <a:t>Security</a:t>
            </a:r>
            <a:endParaRPr lang="en-US" dirty="0" smtClean="0">
              <a:latin typeface="Calibri"/>
              <a:ea typeface="+mj-ea"/>
              <a:cs typeface="Calibri"/>
            </a:endParaRPr>
          </a:p>
        </p:txBody>
      </p:sp>
      <p:sp>
        <p:nvSpPr>
          <p:cNvPr id="631811" name="Rectangle 3"/>
          <p:cNvSpPr>
            <a:spLocks noGrp="1" noChangeArrowheads="1"/>
          </p:cNvSpPr>
          <p:nvPr>
            <p:ph type="body" idx="1"/>
          </p:nvPr>
        </p:nvSpPr>
        <p:spPr>
          <a:xfrm>
            <a:off x="616927" y="1808981"/>
            <a:ext cx="8069873" cy="3672247"/>
          </a:xfrm>
        </p:spPr>
        <p:txBody>
          <a:bodyPr/>
          <a:lstStyle/>
          <a:p>
            <a:pPr marL="533400" indent="-533400" eaLnBrk="1" hangingPunct="1">
              <a:lnSpc>
                <a:spcPct val="80000"/>
              </a:lnSpc>
              <a:defRPr/>
            </a:pPr>
            <a:r>
              <a:rPr lang="en-GB" sz="2400" dirty="0" smtClean="0">
                <a:latin typeface="Calibri"/>
                <a:ea typeface="+mn-ea"/>
                <a:cs typeface="Calibri"/>
              </a:rPr>
              <a:t>Over the last decade, international and regional transport and supply chain security measures have been proliferating. Their effective implementation </a:t>
            </a:r>
            <a:r>
              <a:rPr lang="en-US" sz="2400" dirty="0" smtClean="0">
                <a:latin typeface="Calibri"/>
                <a:ea typeface="+mn-ea"/>
                <a:cs typeface="Calibri"/>
              </a:rPr>
              <a:t>raises the cost of doing business </a:t>
            </a:r>
            <a:r>
              <a:rPr lang="en-GB" sz="2400" dirty="0" smtClean="0">
                <a:latin typeface="Calibri"/>
                <a:ea typeface="+mn-ea"/>
                <a:cs typeface="Calibri"/>
              </a:rPr>
              <a:t>and </a:t>
            </a:r>
            <a:r>
              <a:rPr lang="en-US" altLang="zh-CN" sz="2400" dirty="0" smtClean="0">
                <a:latin typeface="Calibri"/>
                <a:ea typeface="+mn-ea"/>
                <a:cs typeface="Calibri"/>
              </a:rPr>
              <a:t>represents an important challenge for developing countries to remain part of international transport networks.</a:t>
            </a:r>
          </a:p>
          <a:p>
            <a:pPr marL="533400" indent="-533400" eaLnBrk="1" hangingPunct="1">
              <a:lnSpc>
                <a:spcPct val="80000"/>
              </a:lnSpc>
              <a:defRPr/>
            </a:pPr>
            <a:endParaRPr lang="en-GB" sz="800" dirty="0" smtClean="0">
              <a:latin typeface="Calibri"/>
              <a:ea typeface="+mn-ea"/>
              <a:cs typeface="Calibri"/>
            </a:endParaRPr>
          </a:p>
          <a:p>
            <a:pPr marL="533400" indent="-533400" eaLnBrk="1" hangingPunct="1">
              <a:lnSpc>
                <a:spcPct val="80000"/>
              </a:lnSpc>
              <a:defRPr/>
            </a:pPr>
            <a:r>
              <a:rPr lang="en-GB" sz="2400" dirty="0" smtClean="0">
                <a:latin typeface="Calibri"/>
                <a:ea typeface="+mn-ea"/>
                <a:cs typeface="Calibri"/>
              </a:rPr>
              <a:t>Maritime security measures include the IMO International Ship and Port Facility Security Code (ISPS Code) mandatory on 1 July 2004. Supply-chain security measures include the WCO </a:t>
            </a:r>
            <a:r>
              <a:rPr lang="en-GB" sz="2400" i="1" dirty="0" smtClean="0">
                <a:latin typeface="Calibri"/>
                <a:ea typeface="+mn-ea"/>
                <a:cs typeface="Calibri"/>
              </a:rPr>
              <a:t>Framework of Standards to Secure and Facilitate Global Trade </a:t>
            </a:r>
            <a:r>
              <a:rPr lang="en-GB" sz="2400" dirty="0" smtClean="0">
                <a:latin typeface="Calibri"/>
                <a:ea typeface="+mn-ea"/>
                <a:cs typeface="Calibri"/>
              </a:rPr>
              <a:t>(SAFE Framework) adopted in 2005.</a:t>
            </a:r>
          </a:p>
        </p:txBody>
      </p:sp>
    </p:spTree>
    <p:extLst>
      <p:ext uri="{BB962C8B-B14F-4D97-AF65-F5344CB8AC3E}">
        <p14:creationId xmlns:p14="http://schemas.microsoft.com/office/powerpoint/2010/main" val="3165828781"/>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Grp="1" noChangeArrowheads="1"/>
          </p:cNvSpPr>
          <p:nvPr>
            <p:ph type="title"/>
          </p:nvPr>
        </p:nvSpPr>
        <p:spPr>
          <a:xfrm>
            <a:off x="716574" y="115888"/>
            <a:ext cx="8573965" cy="1143000"/>
          </a:xfrm>
        </p:spPr>
        <p:txBody>
          <a:bodyPr/>
          <a:lstStyle/>
          <a:p>
            <a:pPr marL="762000" indent="-762000" eaLnBrk="1" hangingPunct="1">
              <a:defRPr/>
            </a:pPr>
            <a:r>
              <a:rPr lang="en-GB" sz="3600" dirty="0" smtClean="0">
                <a:latin typeface="Calibri"/>
                <a:ea typeface="+mj-ea"/>
                <a:cs typeface="Calibri"/>
              </a:rPr>
              <a:t>The </a:t>
            </a:r>
            <a:r>
              <a:rPr lang="en-GB" sz="3600" dirty="0" smtClean="0">
                <a:latin typeface="Calibri"/>
                <a:ea typeface="+mj-ea"/>
                <a:cs typeface="Calibri"/>
              </a:rPr>
              <a:t>use of ICTs in logistics, trade facilitation and supply chain security</a:t>
            </a:r>
            <a:endParaRPr lang="en-US" sz="3600" dirty="0" smtClean="0">
              <a:latin typeface="Calibri"/>
              <a:ea typeface="+mj-ea"/>
              <a:cs typeface="Calibri"/>
            </a:endParaRPr>
          </a:p>
        </p:txBody>
      </p:sp>
      <p:sp>
        <p:nvSpPr>
          <p:cNvPr id="642051" name="Rectangle 3"/>
          <p:cNvSpPr>
            <a:spLocks noGrp="1" noChangeArrowheads="1"/>
          </p:cNvSpPr>
          <p:nvPr>
            <p:ph type="body" idx="1"/>
          </p:nvPr>
        </p:nvSpPr>
        <p:spPr>
          <a:xfrm>
            <a:off x="483577" y="1341439"/>
            <a:ext cx="8203223" cy="4391818"/>
          </a:xfrm>
        </p:spPr>
        <p:txBody>
          <a:bodyPr/>
          <a:lstStyle/>
          <a:p>
            <a:pPr marL="609600" indent="-609600" eaLnBrk="1" hangingPunct="1">
              <a:lnSpc>
                <a:spcPct val="80000"/>
              </a:lnSpc>
              <a:defRPr/>
            </a:pPr>
            <a:r>
              <a:rPr lang="en-US" sz="2800" dirty="0" smtClean="0">
                <a:latin typeface="Calibri"/>
                <a:ea typeface="+mn-ea"/>
                <a:cs typeface="Calibri"/>
              </a:rPr>
              <a:t>ICTs have been in use in the Logistics services private industry for quite some time. </a:t>
            </a:r>
            <a:r>
              <a:rPr lang="en-GB" sz="2800" dirty="0" smtClean="0">
                <a:latin typeface="Calibri"/>
                <a:ea typeface="+mn-ea"/>
                <a:cs typeface="Calibri"/>
              </a:rPr>
              <a:t>ICTs in the Business to Governments (B2G or G2B) have only developed more recently bringing significant potential as key drivers for Trade Facilitation.</a:t>
            </a:r>
          </a:p>
          <a:p>
            <a:pPr marL="0" indent="0" eaLnBrk="1" hangingPunct="1">
              <a:lnSpc>
                <a:spcPct val="80000"/>
              </a:lnSpc>
              <a:buNone/>
              <a:defRPr/>
            </a:pPr>
            <a:endParaRPr lang="en-GB" sz="2800" dirty="0" smtClean="0">
              <a:latin typeface="Calibri"/>
              <a:ea typeface="+mn-ea"/>
              <a:cs typeface="Calibri"/>
            </a:endParaRPr>
          </a:p>
          <a:p>
            <a:pPr marL="609600" indent="-609600" eaLnBrk="1" hangingPunct="1">
              <a:lnSpc>
                <a:spcPct val="80000"/>
              </a:lnSpc>
              <a:defRPr/>
            </a:pPr>
            <a:r>
              <a:rPr lang="en-GB" sz="2800" dirty="0" smtClean="0">
                <a:latin typeface="Calibri"/>
                <a:ea typeface="+mn-ea"/>
                <a:cs typeface="Calibri"/>
              </a:rPr>
              <a:t>ICTs allow new types of controls such as the non-intrusive inspections of cargoes (container scanning), the provision of information prior to the arrival of the goods (pre-arrival data) and control based on risk analysis and automated selectivity.</a:t>
            </a:r>
          </a:p>
        </p:txBody>
      </p:sp>
    </p:spTree>
    <p:extLst>
      <p:ext uri="{BB962C8B-B14F-4D97-AF65-F5344CB8AC3E}">
        <p14:creationId xmlns:p14="http://schemas.microsoft.com/office/powerpoint/2010/main" val="1225396861"/>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4"/>
          <p:cNvSpPr>
            <a:spLocks noGrp="1" noChangeArrowheads="1"/>
          </p:cNvSpPr>
          <p:nvPr>
            <p:ph type="title"/>
          </p:nvPr>
        </p:nvSpPr>
        <p:spPr/>
        <p:txBody>
          <a:bodyPr/>
          <a:lstStyle/>
          <a:p>
            <a:pPr algn="l" eaLnBrk="1" hangingPunct="1"/>
            <a:r>
              <a:rPr lang="en-GB" sz="4000">
                <a:solidFill>
                  <a:srgbClr val="FF0000"/>
                </a:solidFill>
                <a:effectLst/>
                <a:latin typeface="Arial Narrow" charset="0"/>
              </a:rPr>
              <a:t>Trade, Transport, Logistics and Technologies:  An Introduction</a:t>
            </a:r>
          </a:p>
        </p:txBody>
      </p:sp>
      <p:sp>
        <p:nvSpPr>
          <p:cNvPr id="99331" name="Rectangle 3"/>
          <p:cNvSpPr>
            <a:spLocks noGrp="1" noChangeArrowheads="1"/>
          </p:cNvSpPr>
          <p:nvPr>
            <p:ph idx="1"/>
          </p:nvPr>
        </p:nvSpPr>
        <p:spPr>
          <a:xfrm>
            <a:off x="647564" y="1520788"/>
            <a:ext cx="7772400" cy="4587875"/>
          </a:xfrm>
        </p:spPr>
        <p:txBody>
          <a:bodyPr/>
          <a:lstStyle/>
          <a:p>
            <a:pPr marL="609600" indent="-609600" eaLnBrk="1" hangingPunct="1">
              <a:buFontTx/>
              <a:buAutoNum type="arabicParenR"/>
              <a:defRPr/>
            </a:pPr>
            <a:r>
              <a:rPr lang="en-GB" b="1" dirty="0">
                <a:solidFill>
                  <a:schemeClr val="accent2"/>
                </a:solidFill>
                <a:latin typeface="Arial" charset="0"/>
                <a:cs typeface="+mn-cs"/>
              </a:rPr>
              <a:t>Globalization</a:t>
            </a:r>
          </a:p>
          <a:p>
            <a:pPr marL="609600" indent="-609600" eaLnBrk="1" hangingPunct="1">
              <a:buFontTx/>
              <a:buAutoNum type="arabicParenR"/>
              <a:defRPr/>
            </a:pPr>
            <a:r>
              <a:rPr lang="en-GB" b="1" dirty="0">
                <a:solidFill>
                  <a:schemeClr val="accent2"/>
                </a:solidFill>
                <a:latin typeface="Arial" charset="0"/>
                <a:cs typeface="+mn-cs"/>
              </a:rPr>
              <a:t>Role of transport</a:t>
            </a:r>
          </a:p>
          <a:p>
            <a:pPr marL="609600" indent="-609600" eaLnBrk="1" hangingPunct="1">
              <a:buFontTx/>
              <a:buAutoNum type="arabicParenR"/>
              <a:defRPr/>
            </a:pPr>
            <a:r>
              <a:rPr lang="en-GB" b="1" dirty="0">
                <a:solidFill>
                  <a:schemeClr val="accent2"/>
                </a:solidFill>
                <a:latin typeface="Arial" charset="0"/>
                <a:cs typeface="+mn-cs"/>
              </a:rPr>
              <a:t>Role of logistics</a:t>
            </a:r>
          </a:p>
          <a:p>
            <a:pPr marL="609600" indent="-609600" eaLnBrk="1" hangingPunct="1">
              <a:buFontTx/>
              <a:buAutoNum type="arabicParenR"/>
              <a:defRPr/>
            </a:pPr>
            <a:r>
              <a:rPr lang="en-GB" b="1" dirty="0">
                <a:solidFill>
                  <a:schemeClr val="accent2"/>
                </a:solidFill>
                <a:latin typeface="Arial" charset="0"/>
                <a:cs typeface="+mn-cs"/>
              </a:rPr>
              <a:t>Role of </a:t>
            </a:r>
            <a:r>
              <a:rPr lang="en-GB" b="1" dirty="0" smtClean="0">
                <a:solidFill>
                  <a:schemeClr val="accent2"/>
                </a:solidFill>
                <a:latin typeface="Arial" charset="0"/>
                <a:cs typeface="+mn-cs"/>
              </a:rPr>
              <a:t>technologies</a:t>
            </a:r>
          </a:p>
          <a:p>
            <a:pPr marL="609600" indent="-609600" eaLnBrk="1" hangingPunct="1">
              <a:buFontTx/>
              <a:buAutoNum type="arabicParenR"/>
              <a:defRPr/>
            </a:pPr>
            <a:r>
              <a:rPr lang="en-GB" b="1" dirty="0" smtClean="0">
                <a:latin typeface="Arial" charset="0"/>
              </a:rPr>
              <a:t>Challenges for Developing Countries</a:t>
            </a:r>
            <a:endParaRPr lang="en-GB" b="1" dirty="0">
              <a:solidFill>
                <a:schemeClr val="accent2"/>
              </a:solidFill>
              <a:latin typeface="Arial" charset="0"/>
              <a:cs typeface="+mn-cs"/>
            </a:endParaRPr>
          </a:p>
          <a:p>
            <a:pPr marL="609600" indent="-609600" eaLnBrk="1" hangingPunct="1">
              <a:buFontTx/>
              <a:buNone/>
              <a:defRPr/>
            </a:pPr>
            <a:r>
              <a:rPr lang="en-GB" b="1" dirty="0">
                <a:solidFill>
                  <a:srgbClr val="FFFF00"/>
                </a:solidFill>
                <a:latin typeface="Arial" charset="0"/>
                <a:cs typeface="+mn-cs"/>
                <a:sym typeface="Wingdings" charset="0"/>
              </a:rPr>
              <a:t>	</a:t>
            </a:r>
            <a:endParaRPr lang="en-GB" b="1" dirty="0">
              <a:solidFill>
                <a:srgbClr val="FFFF00"/>
              </a:solidFill>
              <a:latin typeface="Arial" charset="0"/>
              <a:cs typeface="+mn-cs"/>
            </a:endParaRPr>
          </a:p>
        </p:txBody>
      </p:sp>
      <p:sp>
        <p:nvSpPr>
          <p:cNvPr id="282639" name="Text Box 15" descr="Gouttelettes"/>
          <p:cNvSpPr txBox="1">
            <a:spLocks noChangeArrowheads="1"/>
          </p:cNvSpPr>
          <p:nvPr/>
        </p:nvSpPr>
        <p:spPr bwMode="auto">
          <a:xfrm rot="-998673">
            <a:off x="4335191" y="5042623"/>
            <a:ext cx="4630738" cy="1035050"/>
          </a:xfrm>
          <a:prstGeom prst="rect">
            <a:avLst/>
          </a:prstGeom>
          <a:blipFill dpi="0" rotWithShape="1">
            <a:blip r:embed="rId2"/>
            <a:srcRect/>
            <a:tile tx="0" ty="0" sx="100000" sy="100000" flip="none" algn="tl"/>
          </a:blipFill>
          <a:ln w="28575">
            <a:solidFill>
              <a:srgbClr val="8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GB" sz="6000" dirty="0" smtClean="0">
                <a:solidFill>
                  <a:srgbClr val="990033"/>
                </a:solidFill>
                <a:effectLst>
                  <a:outerShdw blurRad="38100" dist="38100" dir="2700000" algn="tl">
                    <a:srgbClr val="DDDDDD"/>
                  </a:outerShdw>
                </a:effectLst>
                <a:cs typeface="+mn-cs"/>
              </a:rPr>
              <a:t>Questions?</a:t>
            </a:r>
          </a:p>
        </p:txBody>
      </p:sp>
    </p:spTree>
    <p:extLst>
      <p:ext uri="{BB962C8B-B14F-4D97-AF65-F5344CB8AC3E}">
        <p14:creationId xmlns:p14="http://schemas.microsoft.com/office/powerpoint/2010/main" val="901784372"/>
      </p:ext>
    </p:extLst>
  </p:cSld>
  <p:clrMapOvr>
    <a:masterClrMapping/>
  </p:clrMapOvr>
  <p:transition xmlns:p14="http://schemas.microsoft.com/office/powerpoint/2010/main" spd="slow">
    <p:spli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5" name="Picture 26" descr="C:\Users\Jan\Pictures\2011\11 07 Maldives\SelectionMaldives1_fb\DSC_0129.JPG"/>
          <p:cNvPicPr>
            <a:picLocks noChangeAspect="1" noChangeArrowheads="1"/>
          </p:cNvPicPr>
          <p:nvPr/>
        </p:nvPicPr>
        <p:blipFill>
          <a:blip r:embed="rId2" cstate="email">
            <a:clrChange>
              <a:clrFrom>
                <a:srgbClr val="FDFBFC"/>
              </a:clrFrom>
              <a:clrTo>
                <a:srgbClr val="FDFBFC">
                  <a:alpha val="0"/>
                </a:srgbClr>
              </a:clrTo>
            </a:clrChange>
            <a:extLst>
              <a:ext uri="{28A0092B-C50C-407E-A947-70E740481C1C}">
                <a14:useLocalDpi xmlns:a14="http://schemas.microsoft.com/office/drawing/2010/main" val="0"/>
              </a:ext>
            </a:extLst>
          </a:blip>
          <a:srcRect l="4117" t="4091"/>
          <a:stretch>
            <a:fillRect/>
          </a:stretch>
        </p:blipFill>
        <p:spPr bwMode="auto">
          <a:xfrm>
            <a:off x="0" y="3603625"/>
            <a:ext cx="9144000"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2" name="Rectangle 2"/>
          <p:cNvSpPr>
            <a:spLocks noGrp="1" noChangeArrowheads="1"/>
          </p:cNvSpPr>
          <p:nvPr>
            <p:ph type="title"/>
          </p:nvPr>
        </p:nvSpPr>
        <p:spPr/>
        <p:txBody>
          <a:bodyPr/>
          <a:lstStyle/>
          <a:p>
            <a:pPr eaLnBrk="1" hangingPunct="1">
              <a:defRPr/>
            </a:pPr>
            <a:r>
              <a:rPr lang="en-GB" dirty="0">
                <a:solidFill>
                  <a:srgbClr val="000099"/>
                </a:solidFill>
                <a:effectLst>
                  <a:outerShdw blurRad="38100" dist="38100" dir="2700000" algn="tl">
                    <a:srgbClr val="DDDDDD"/>
                  </a:outerShdw>
                </a:effectLst>
                <a:latin typeface="Arial Narrow" charset="0"/>
                <a:cs typeface="+mj-cs"/>
              </a:rPr>
              <a:t>Globalization of trade</a:t>
            </a:r>
          </a:p>
        </p:txBody>
      </p:sp>
      <p:sp>
        <p:nvSpPr>
          <p:cNvPr id="133123" name="Rectangle 3"/>
          <p:cNvSpPr>
            <a:spLocks noGrp="1" noChangeArrowheads="1"/>
          </p:cNvSpPr>
          <p:nvPr>
            <p:ph idx="1"/>
          </p:nvPr>
        </p:nvSpPr>
        <p:spPr>
          <a:xfrm>
            <a:off x="611560" y="1844824"/>
            <a:ext cx="8001000" cy="1728279"/>
          </a:xfrm>
          <a:noFill/>
        </p:spPr>
        <p:txBody>
          <a:bodyPr/>
          <a:lstStyle/>
          <a:p>
            <a:pPr eaLnBrk="1" hangingPunct="1">
              <a:buFontTx/>
              <a:buNone/>
              <a:defRPr/>
            </a:pPr>
            <a:r>
              <a:rPr lang="en-GB" sz="2800" dirty="0">
                <a:latin typeface="Arial Unicode MS" charset="0"/>
                <a:cs typeface="+mn-cs"/>
              </a:rPr>
              <a:t>What is meant by “Globalization” of trade?</a:t>
            </a:r>
          </a:p>
          <a:p>
            <a:pPr eaLnBrk="1" hangingPunct="1">
              <a:defRPr/>
            </a:pPr>
            <a:r>
              <a:rPr lang="en-GB" sz="2800" dirty="0">
                <a:latin typeface="Arial Unicode MS" charset="0"/>
                <a:cs typeface="+mn-cs"/>
              </a:rPr>
              <a:t>Global production, with increased trade in components and unfinished products</a:t>
            </a:r>
          </a:p>
        </p:txBody>
      </p:sp>
      <p:grpSp>
        <p:nvGrpSpPr>
          <p:cNvPr id="26628" name="Group 4"/>
          <p:cNvGrpSpPr>
            <a:grpSpLocks/>
          </p:cNvGrpSpPr>
          <p:nvPr/>
        </p:nvGrpSpPr>
        <p:grpSpPr bwMode="auto">
          <a:xfrm>
            <a:off x="827088" y="763588"/>
            <a:ext cx="838200" cy="836612"/>
            <a:chOff x="3815" y="1712"/>
            <a:chExt cx="726" cy="725"/>
          </a:xfrm>
        </p:grpSpPr>
        <p:sp>
          <p:nvSpPr>
            <p:cNvPr id="26629" name="Freeform 5"/>
            <p:cNvSpPr>
              <a:spLocks/>
            </p:cNvSpPr>
            <p:nvPr/>
          </p:nvSpPr>
          <p:spPr bwMode="auto">
            <a:xfrm>
              <a:off x="3815" y="1712"/>
              <a:ext cx="726" cy="725"/>
            </a:xfrm>
            <a:custGeom>
              <a:avLst/>
              <a:gdLst>
                <a:gd name="T0" fmla="*/ 13 w 1450"/>
                <a:gd name="T1" fmla="*/ 23 h 1450"/>
                <a:gd name="T2" fmla="*/ 15 w 1450"/>
                <a:gd name="T3" fmla="*/ 23 h 1450"/>
                <a:gd name="T4" fmla="*/ 17 w 1450"/>
                <a:gd name="T5" fmla="*/ 22 h 1450"/>
                <a:gd name="T6" fmla="*/ 19 w 1450"/>
                <a:gd name="T7" fmla="*/ 21 h 1450"/>
                <a:gd name="T8" fmla="*/ 21 w 1450"/>
                <a:gd name="T9" fmla="*/ 19 h 1450"/>
                <a:gd name="T10" fmla="*/ 22 w 1450"/>
                <a:gd name="T11" fmla="*/ 17 h 1450"/>
                <a:gd name="T12" fmla="*/ 23 w 1450"/>
                <a:gd name="T13" fmla="*/ 15 h 1450"/>
                <a:gd name="T14" fmla="*/ 23 w 1450"/>
                <a:gd name="T15" fmla="*/ 13 h 1450"/>
                <a:gd name="T16" fmla="*/ 23 w 1450"/>
                <a:gd name="T17" fmla="*/ 11 h 1450"/>
                <a:gd name="T18" fmla="*/ 23 w 1450"/>
                <a:gd name="T19" fmla="*/ 8 h 1450"/>
                <a:gd name="T20" fmla="*/ 22 w 1450"/>
                <a:gd name="T21" fmla="*/ 6 h 1450"/>
                <a:gd name="T22" fmla="*/ 21 w 1450"/>
                <a:gd name="T23" fmla="*/ 5 h 1450"/>
                <a:gd name="T24" fmla="*/ 19 w 1450"/>
                <a:gd name="T25" fmla="*/ 3 h 1450"/>
                <a:gd name="T26" fmla="*/ 17 w 1450"/>
                <a:gd name="T27" fmla="*/ 2 h 1450"/>
                <a:gd name="T28" fmla="*/ 15 w 1450"/>
                <a:gd name="T29" fmla="*/ 1 h 1450"/>
                <a:gd name="T30" fmla="*/ 13 w 1450"/>
                <a:gd name="T31" fmla="*/ 1 h 1450"/>
                <a:gd name="T32" fmla="*/ 11 w 1450"/>
                <a:gd name="T33" fmla="*/ 1 h 1450"/>
                <a:gd name="T34" fmla="*/ 8 w 1450"/>
                <a:gd name="T35" fmla="*/ 1 h 1450"/>
                <a:gd name="T36" fmla="*/ 6 w 1450"/>
                <a:gd name="T37" fmla="*/ 2 h 1450"/>
                <a:gd name="T38" fmla="*/ 5 w 1450"/>
                <a:gd name="T39" fmla="*/ 3 h 1450"/>
                <a:gd name="T40" fmla="*/ 3 w 1450"/>
                <a:gd name="T41" fmla="*/ 5 h 1450"/>
                <a:gd name="T42" fmla="*/ 2 w 1450"/>
                <a:gd name="T43" fmla="*/ 6 h 1450"/>
                <a:gd name="T44" fmla="*/ 1 w 1450"/>
                <a:gd name="T45" fmla="*/ 8 h 1450"/>
                <a:gd name="T46" fmla="*/ 1 w 1450"/>
                <a:gd name="T47" fmla="*/ 11 h 1450"/>
                <a:gd name="T48" fmla="*/ 1 w 1450"/>
                <a:gd name="T49" fmla="*/ 13 h 1450"/>
                <a:gd name="T50" fmla="*/ 1 w 1450"/>
                <a:gd name="T51" fmla="*/ 15 h 1450"/>
                <a:gd name="T52" fmla="*/ 2 w 1450"/>
                <a:gd name="T53" fmla="*/ 17 h 1450"/>
                <a:gd name="T54" fmla="*/ 3 w 1450"/>
                <a:gd name="T55" fmla="*/ 19 h 1450"/>
                <a:gd name="T56" fmla="*/ 5 w 1450"/>
                <a:gd name="T57" fmla="*/ 21 h 1450"/>
                <a:gd name="T58" fmla="*/ 6 w 1450"/>
                <a:gd name="T59" fmla="*/ 22 h 1450"/>
                <a:gd name="T60" fmla="*/ 8 w 1450"/>
                <a:gd name="T61" fmla="*/ 23 h 1450"/>
                <a:gd name="T62" fmla="*/ 11 w 1450"/>
                <a:gd name="T63" fmla="*/ 23 h 14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50" h="1450">
                  <a:moveTo>
                    <a:pt x="726" y="1450"/>
                  </a:moveTo>
                  <a:lnTo>
                    <a:pt x="800" y="1446"/>
                  </a:lnTo>
                  <a:lnTo>
                    <a:pt x="872" y="1436"/>
                  </a:lnTo>
                  <a:lnTo>
                    <a:pt x="942" y="1418"/>
                  </a:lnTo>
                  <a:lnTo>
                    <a:pt x="1008" y="1394"/>
                  </a:lnTo>
                  <a:lnTo>
                    <a:pt x="1071" y="1362"/>
                  </a:lnTo>
                  <a:lnTo>
                    <a:pt x="1132" y="1327"/>
                  </a:lnTo>
                  <a:lnTo>
                    <a:pt x="1187" y="1285"/>
                  </a:lnTo>
                  <a:lnTo>
                    <a:pt x="1238" y="1237"/>
                  </a:lnTo>
                  <a:lnTo>
                    <a:pt x="1284" y="1186"/>
                  </a:lnTo>
                  <a:lnTo>
                    <a:pt x="1326" y="1131"/>
                  </a:lnTo>
                  <a:lnTo>
                    <a:pt x="1363" y="1071"/>
                  </a:lnTo>
                  <a:lnTo>
                    <a:pt x="1394" y="1007"/>
                  </a:lnTo>
                  <a:lnTo>
                    <a:pt x="1417" y="941"/>
                  </a:lnTo>
                  <a:lnTo>
                    <a:pt x="1436" y="871"/>
                  </a:lnTo>
                  <a:lnTo>
                    <a:pt x="1446" y="799"/>
                  </a:lnTo>
                  <a:lnTo>
                    <a:pt x="1450" y="725"/>
                  </a:lnTo>
                  <a:lnTo>
                    <a:pt x="1446" y="651"/>
                  </a:lnTo>
                  <a:lnTo>
                    <a:pt x="1436" y="579"/>
                  </a:lnTo>
                  <a:lnTo>
                    <a:pt x="1417" y="509"/>
                  </a:lnTo>
                  <a:lnTo>
                    <a:pt x="1394" y="443"/>
                  </a:lnTo>
                  <a:lnTo>
                    <a:pt x="1363" y="379"/>
                  </a:lnTo>
                  <a:lnTo>
                    <a:pt x="1326" y="320"/>
                  </a:lnTo>
                  <a:lnTo>
                    <a:pt x="1284" y="264"/>
                  </a:lnTo>
                  <a:lnTo>
                    <a:pt x="1238" y="212"/>
                  </a:lnTo>
                  <a:lnTo>
                    <a:pt x="1187" y="166"/>
                  </a:lnTo>
                  <a:lnTo>
                    <a:pt x="1132" y="124"/>
                  </a:lnTo>
                  <a:lnTo>
                    <a:pt x="1071" y="88"/>
                  </a:lnTo>
                  <a:lnTo>
                    <a:pt x="1008" y="56"/>
                  </a:lnTo>
                  <a:lnTo>
                    <a:pt x="942" y="33"/>
                  </a:lnTo>
                  <a:lnTo>
                    <a:pt x="872" y="14"/>
                  </a:lnTo>
                  <a:lnTo>
                    <a:pt x="800" y="4"/>
                  </a:lnTo>
                  <a:lnTo>
                    <a:pt x="726" y="0"/>
                  </a:lnTo>
                  <a:lnTo>
                    <a:pt x="653" y="4"/>
                  </a:lnTo>
                  <a:lnTo>
                    <a:pt x="580" y="14"/>
                  </a:lnTo>
                  <a:lnTo>
                    <a:pt x="510" y="33"/>
                  </a:lnTo>
                  <a:lnTo>
                    <a:pt x="443" y="56"/>
                  </a:lnTo>
                  <a:lnTo>
                    <a:pt x="380" y="88"/>
                  </a:lnTo>
                  <a:lnTo>
                    <a:pt x="319" y="124"/>
                  </a:lnTo>
                  <a:lnTo>
                    <a:pt x="264" y="166"/>
                  </a:lnTo>
                  <a:lnTo>
                    <a:pt x="213" y="212"/>
                  </a:lnTo>
                  <a:lnTo>
                    <a:pt x="165" y="264"/>
                  </a:lnTo>
                  <a:lnTo>
                    <a:pt x="123" y="320"/>
                  </a:lnTo>
                  <a:lnTo>
                    <a:pt x="88" y="379"/>
                  </a:lnTo>
                  <a:lnTo>
                    <a:pt x="56" y="443"/>
                  </a:lnTo>
                  <a:lnTo>
                    <a:pt x="33" y="509"/>
                  </a:lnTo>
                  <a:lnTo>
                    <a:pt x="14" y="579"/>
                  </a:lnTo>
                  <a:lnTo>
                    <a:pt x="4" y="651"/>
                  </a:lnTo>
                  <a:lnTo>
                    <a:pt x="0" y="725"/>
                  </a:lnTo>
                  <a:lnTo>
                    <a:pt x="4" y="799"/>
                  </a:lnTo>
                  <a:lnTo>
                    <a:pt x="14" y="871"/>
                  </a:lnTo>
                  <a:lnTo>
                    <a:pt x="33" y="941"/>
                  </a:lnTo>
                  <a:lnTo>
                    <a:pt x="56" y="1007"/>
                  </a:lnTo>
                  <a:lnTo>
                    <a:pt x="88" y="1071"/>
                  </a:lnTo>
                  <a:lnTo>
                    <a:pt x="123" y="1131"/>
                  </a:lnTo>
                  <a:lnTo>
                    <a:pt x="165" y="1186"/>
                  </a:lnTo>
                  <a:lnTo>
                    <a:pt x="213" y="1237"/>
                  </a:lnTo>
                  <a:lnTo>
                    <a:pt x="264" y="1285"/>
                  </a:lnTo>
                  <a:lnTo>
                    <a:pt x="319" y="1327"/>
                  </a:lnTo>
                  <a:lnTo>
                    <a:pt x="380" y="1362"/>
                  </a:lnTo>
                  <a:lnTo>
                    <a:pt x="443" y="1394"/>
                  </a:lnTo>
                  <a:lnTo>
                    <a:pt x="510" y="1418"/>
                  </a:lnTo>
                  <a:lnTo>
                    <a:pt x="580" y="1436"/>
                  </a:lnTo>
                  <a:lnTo>
                    <a:pt x="653" y="1446"/>
                  </a:lnTo>
                  <a:lnTo>
                    <a:pt x="726" y="14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0" name="Freeform 6"/>
            <p:cNvSpPr>
              <a:spLocks/>
            </p:cNvSpPr>
            <p:nvPr/>
          </p:nvSpPr>
          <p:spPr bwMode="auto">
            <a:xfrm>
              <a:off x="3952" y="1728"/>
              <a:ext cx="542" cy="695"/>
            </a:xfrm>
            <a:custGeom>
              <a:avLst/>
              <a:gdLst>
                <a:gd name="T0" fmla="*/ 0 w 1085"/>
                <a:gd name="T1" fmla="*/ 12 h 1388"/>
                <a:gd name="T2" fmla="*/ 0 w 1085"/>
                <a:gd name="T3" fmla="*/ 13 h 1388"/>
                <a:gd name="T4" fmla="*/ 0 w 1085"/>
                <a:gd name="T5" fmla="*/ 14 h 1388"/>
                <a:gd name="T6" fmla="*/ 2 w 1085"/>
                <a:gd name="T7" fmla="*/ 15 h 1388"/>
                <a:gd name="T8" fmla="*/ 2 w 1085"/>
                <a:gd name="T9" fmla="*/ 16 h 1388"/>
                <a:gd name="T10" fmla="*/ 3 w 1085"/>
                <a:gd name="T11" fmla="*/ 15 h 1388"/>
                <a:gd name="T12" fmla="*/ 7 w 1085"/>
                <a:gd name="T13" fmla="*/ 16 h 1388"/>
                <a:gd name="T14" fmla="*/ 7 w 1085"/>
                <a:gd name="T15" fmla="*/ 17 h 1388"/>
                <a:gd name="T16" fmla="*/ 8 w 1085"/>
                <a:gd name="T17" fmla="*/ 17 h 1388"/>
                <a:gd name="T18" fmla="*/ 9 w 1085"/>
                <a:gd name="T19" fmla="*/ 18 h 1388"/>
                <a:gd name="T20" fmla="*/ 9 w 1085"/>
                <a:gd name="T21" fmla="*/ 19 h 1388"/>
                <a:gd name="T22" fmla="*/ 9 w 1085"/>
                <a:gd name="T23" fmla="*/ 20 h 1388"/>
                <a:gd name="T24" fmla="*/ 8 w 1085"/>
                <a:gd name="T25" fmla="*/ 22 h 1388"/>
                <a:gd name="T26" fmla="*/ 7 w 1085"/>
                <a:gd name="T27" fmla="*/ 21 h 1388"/>
                <a:gd name="T28" fmla="*/ 7 w 1085"/>
                <a:gd name="T29" fmla="*/ 22 h 1388"/>
                <a:gd name="T30" fmla="*/ 10 w 1085"/>
                <a:gd name="T31" fmla="*/ 22 h 1388"/>
                <a:gd name="T32" fmla="*/ 14 w 1085"/>
                <a:gd name="T33" fmla="*/ 19 h 1388"/>
                <a:gd name="T34" fmla="*/ 16 w 1085"/>
                <a:gd name="T35" fmla="*/ 16 h 1388"/>
                <a:gd name="T36" fmla="*/ 16 w 1085"/>
                <a:gd name="T37" fmla="*/ 15 h 1388"/>
                <a:gd name="T38" fmla="*/ 15 w 1085"/>
                <a:gd name="T39" fmla="*/ 15 h 1388"/>
                <a:gd name="T40" fmla="*/ 13 w 1085"/>
                <a:gd name="T41" fmla="*/ 15 h 1388"/>
                <a:gd name="T42" fmla="*/ 12 w 1085"/>
                <a:gd name="T43" fmla="*/ 15 h 1388"/>
                <a:gd name="T44" fmla="*/ 11 w 1085"/>
                <a:gd name="T45" fmla="*/ 14 h 1388"/>
                <a:gd name="T46" fmla="*/ 10 w 1085"/>
                <a:gd name="T47" fmla="*/ 12 h 1388"/>
                <a:gd name="T48" fmla="*/ 11 w 1085"/>
                <a:gd name="T49" fmla="*/ 10 h 1388"/>
                <a:gd name="T50" fmla="*/ 12 w 1085"/>
                <a:gd name="T51" fmla="*/ 9 h 1388"/>
                <a:gd name="T52" fmla="*/ 14 w 1085"/>
                <a:gd name="T53" fmla="*/ 8 h 1388"/>
                <a:gd name="T54" fmla="*/ 15 w 1085"/>
                <a:gd name="T55" fmla="*/ 7 h 1388"/>
                <a:gd name="T56" fmla="*/ 14 w 1085"/>
                <a:gd name="T57" fmla="*/ 6 h 1388"/>
                <a:gd name="T58" fmla="*/ 14 w 1085"/>
                <a:gd name="T59" fmla="*/ 5 h 1388"/>
                <a:gd name="T60" fmla="*/ 13 w 1085"/>
                <a:gd name="T61" fmla="*/ 6 h 1388"/>
                <a:gd name="T62" fmla="*/ 12 w 1085"/>
                <a:gd name="T63" fmla="*/ 7 h 1388"/>
                <a:gd name="T64" fmla="*/ 11 w 1085"/>
                <a:gd name="T65" fmla="*/ 9 h 1388"/>
                <a:gd name="T66" fmla="*/ 10 w 1085"/>
                <a:gd name="T67" fmla="*/ 9 h 1388"/>
                <a:gd name="T68" fmla="*/ 10 w 1085"/>
                <a:gd name="T69" fmla="*/ 7 h 1388"/>
                <a:gd name="T70" fmla="*/ 10 w 1085"/>
                <a:gd name="T71" fmla="*/ 6 h 1388"/>
                <a:gd name="T72" fmla="*/ 10 w 1085"/>
                <a:gd name="T73" fmla="*/ 4 h 1388"/>
                <a:gd name="T74" fmla="*/ 10 w 1085"/>
                <a:gd name="T75" fmla="*/ 4 h 1388"/>
                <a:gd name="T76" fmla="*/ 9 w 1085"/>
                <a:gd name="T77" fmla="*/ 4 h 1388"/>
                <a:gd name="T78" fmla="*/ 8 w 1085"/>
                <a:gd name="T79" fmla="*/ 2 h 1388"/>
                <a:gd name="T80" fmla="*/ 9 w 1085"/>
                <a:gd name="T81" fmla="*/ 2 h 1388"/>
                <a:gd name="T82" fmla="*/ 10 w 1085"/>
                <a:gd name="T83" fmla="*/ 2 h 1388"/>
                <a:gd name="T84" fmla="*/ 9 w 1085"/>
                <a:gd name="T85" fmla="*/ 1 h 1388"/>
                <a:gd name="T86" fmla="*/ 7 w 1085"/>
                <a:gd name="T87" fmla="*/ 1 h 1388"/>
                <a:gd name="T88" fmla="*/ 3 w 1085"/>
                <a:gd name="T89" fmla="*/ 1 h 1388"/>
                <a:gd name="T90" fmla="*/ 0 w 1085"/>
                <a:gd name="T91" fmla="*/ 3 h 1388"/>
                <a:gd name="T92" fmla="*/ 0 w 1085"/>
                <a:gd name="T93" fmla="*/ 4 h 1388"/>
                <a:gd name="T94" fmla="*/ 1 w 1085"/>
                <a:gd name="T95" fmla="*/ 5 h 1388"/>
                <a:gd name="T96" fmla="*/ 2 w 1085"/>
                <a:gd name="T97" fmla="*/ 6 h 1388"/>
                <a:gd name="T98" fmla="*/ 2 w 1085"/>
                <a:gd name="T99" fmla="*/ 8 h 1388"/>
                <a:gd name="T100" fmla="*/ 3 w 1085"/>
                <a:gd name="T101" fmla="*/ 7 h 1388"/>
                <a:gd name="T102" fmla="*/ 4 w 1085"/>
                <a:gd name="T103" fmla="*/ 7 h 1388"/>
                <a:gd name="T104" fmla="*/ 5 w 1085"/>
                <a:gd name="T105" fmla="*/ 8 h 1388"/>
                <a:gd name="T106" fmla="*/ 4 w 1085"/>
                <a:gd name="T107" fmla="*/ 9 h 1388"/>
                <a:gd name="T108" fmla="*/ 4 w 1085"/>
                <a:gd name="T109" fmla="*/ 10 h 1388"/>
                <a:gd name="T110" fmla="*/ 3 w 1085"/>
                <a:gd name="T111" fmla="*/ 10 h 1388"/>
                <a:gd name="T112" fmla="*/ 2 w 1085"/>
                <a:gd name="T113" fmla="*/ 13 h 13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85" h="1388">
                  <a:moveTo>
                    <a:pt x="125" y="755"/>
                  </a:moveTo>
                  <a:lnTo>
                    <a:pt x="120" y="753"/>
                  </a:lnTo>
                  <a:lnTo>
                    <a:pt x="105" y="746"/>
                  </a:lnTo>
                  <a:lnTo>
                    <a:pt x="86" y="738"/>
                  </a:lnTo>
                  <a:lnTo>
                    <a:pt x="63" y="733"/>
                  </a:lnTo>
                  <a:lnTo>
                    <a:pt x="41" y="733"/>
                  </a:lnTo>
                  <a:lnTo>
                    <a:pt x="21" y="741"/>
                  </a:lnTo>
                  <a:lnTo>
                    <a:pt x="7" y="759"/>
                  </a:lnTo>
                  <a:lnTo>
                    <a:pt x="0" y="791"/>
                  </a:lnTo>
                  <a:lnTo>
                    <a:pt x="1" y="793"/>
                  </a:lnTo>
                  <a:lnTo>
                    <a:pt x="5" y="801"/>
                  </a:lnTo>
                  <a:lnTo>
                    <a:pt x="13" y="812"/>
                  </a:lnTo>
                  <a:lnTo>
                    <a:pt x="22" y="826"/>
                  </a:lnTo>
                  <a:lnTo>
                    <a:pt x="36" y="841"/>
                  </a:lnTo>
                  <a:lnTo>
                    <a:pt x="53" y="857"/>
                  </a:lnTo>
                  <a:lnTo>
                    <a:pt x="72" y="872"/>
                  </a:lnTo>
                  <a:lnTo>
                    <a:pt x="95" y="886"/>
                  </a:lnTo>
                  <a:lnTo>
                    <a:pt x="116" y="897"/>
                  </a:lnTo>
                  <a:lnTo>
                    <a:pt x="129" y="911"/>
                  </a:lnTo>
                  <a:lnTo>
                    <a:pt x="138" y="922"/>
                  </a:lnTo>
                  <a:lnTo>
                    <a:pt x="145" y="934"/>
                  </a:lnTo>
                  <a:lnTo>
                    <a:pt x="149" y="946"/>
                  </a:lnTo>
                  <a:lnTo>
                    <a:pt x="154" y="957"/>
                  </a:lnTo>
                  <a:lnTo>
                    <a:pt x="162" y="967"/>
                  </a:lnTo>
                  <a:lnTo>
                    <a:pt x="174" y="978"/>
                  </a:lnTo>
                  <a:lnTo>
                    <a:pt x="176" y="975"/>
                  </a:lnTo>
                  <a:lnTo>
                    <a:pt x="183" y="967"/>
                  </a:lnTo>
                  <a:lnTo>
                    <a:pt x="196" y="959"/>
                  </a:lnTo>
                  <a:lnTo>
                    <a:pt x="216" y="951"/>
                  </a:lnTo>
                  <a:lnTo>
                    <a:pt x="244" y="946"/>
                  </a:lnTo>
                  <a:lnTo>
                    <a:pt x="280" y="949"/>
                  </a:lnTo>
                  <a:lnTo>
                    <a:pt x="325" y="959"/>
                  </a:lnTo>
                  <a:lnTo>
                    <a:pt x="382" y="980"/>
                  </a:lnTo>
                  <a:lnTo>
                    <a:pt x="429" y="1004"/>
                  </a:lnTo>
                  <a:lnTo>
                    <a:pt x="453" y="1019"/>
                  </a:lnTo>
                  <a:lnTo>
                    <a:pt x="461" y="1028"/>
                  </a:lnTo>
                  <a:lnTo>
                    <a:pt x="459" y="1033"/>
                  </a:lnTo>
                  <a:lnTo>
                    <a:pt x="457" y="1037"/>
                  </a:lnTo>
                  <a:lnTo>
                    <a:pt x="458" y="1042"/>
                  </a:lnTo>
                  <a:lnTo>
                    <a:pt x="473" y="1050"/>
                  </a:lnTo>
                  <a:lnTo>
                    <a:pt x="507" y="1063"/>
                  </a:lnTo>
                  <a:lnTo>
                    <a:pt x="508" y="1065"/>
                  </a:lnTo>
                  <a:lnTo>
                    <a:pt x="515" y="1070"/>
                  </a:lnTo>
                  <a:lnTo>
                    <a:pt x="523" y="1076"/>
                  </a:lnTo>
                  <a:lnTo>
                    <a:pt x="532" y="1086"/>
                  </a:lnTo>
                  <a:lnTo>
                    <a:pt x="542" y="1096"/>
                  </a:lnTo>
                  <a:lnTo>
                    <a:pt x="553" y="1107"/>
                  </a:lnTo>
                  <a:lnTo>
                    <a:pt x="563" y="1120"/>
                  </a:lnTo>
                  <a:lnTo>
                    <a:pt x="571" y="1132"/>
                  </a:lnTo>
                  <a:lnTo>
                    <a:pt x="582" y="1141"/>
                  </a:lnTo>
                  <a:lnTo>
                    <a:pt x="595" y="1146"/>
                  </a:lnTo>
                  <a:lnTo>
                    <a:pt x="610" y="1150"/>
                  </a:lnTo>
                  <a:lnTo>
                    <a:pt x="621" y="1157"/>
                  </a:lnTo>
                  <a:lnTo>
                    <a:pt x="629" y="1166"/>
                  </a:lnTo>
                  <a:lnTo>
                    <a:pt x="629" y="1183"/>
                  </a:lnTo>
                  <a:lnTo>
                    <a:pt x="620" y="1211"/>
                  </a:lnTo>
                  <a:lnTo>
                    <a:pt x="598" y="1250"/>
                  </a:lnTo>
                  <a:lnTo>
                    <a:pt x="595" y="1252"/>
                  </a:lnTo>
                  <a:lnTo>
                    <a:pt x="590" y="1259"/>
                  </a:lnTo>
                  <a:lnTo>
                    <a:pt x="581" y="1279"/>
                  </a:lnTo>
                  <a:lnTo>
                    <a:pt x="571" y="1313"/>
                  </a:lnTo>
                  <a:lnTo>
                    <a:pt x="566" y="1332"/>
                  </a:lnTo>
                  <a:lnTo>
                    <a:pt x="558" y="1341"/>
                  </a:lnTo>
                  <a:lnTo>
                    <a:pt x="550" y="1346"/>
                  </a:lnTo>
                  <a:lnTo>
                    <a:pt x="540" y="1346"/>
                  </a:lnTo>
                  <a:lnTo>
                    <a:pt x="531" y="1344"/>
                  </a:lnTo>
                  <a:lnTo>
                    <a:pt x="520" y="1340"/>
                  </a:lnTo>
                  <a:lnTo>
                    <a:pt x="510" y="1337"/>
                  </a:lnTo>
                  <a:lnTo>
                    <a:pt x="500" y="1336"/>
                  </a:lnTo>
                  <a:lnTo>
                    <a:pt x="483" y="1342"/>
                  </a:lnTo>
                  <a:lnTo>
                    <a:pt x="474" y="1356"/>
                  </a:lnTo>
                  <a:lnTo>
                    <a:pt x="471" y="1373"/>
                  </a:lnTo>
                  <a:lnTo>
                    <a:pt x="477" y="1388"/>
                  </a:lnTo>
                  <a:lnTo>
                    <a:pt x="482" y="1388"/>
                  </a:lnTo>
                  <a:lnTo>
                    <a:pt x="495" y="1387"/>
                  </a:lnTo>
                  <a:lnTo>
                    <a:pt x="516" y="1386"/>
                  </a:lnTo>
                  <a:lnTo>
                    <a:pt x="544" y="1381"/>
                  </a:lnTo>
                  <a:lnTo>
                    <a:pt x="577" y="1375"/>
                  </a:lnTo>
                  <a:lnTo>
                    <a:pt x="616" y="1365"/>
                  </a:lnTo>
                  <a:lnTo>
                    <a:pt x="658" y="1352"/>
                  </a:lnTo>
                  <a:lnTo>
                    <a:pt x="706" y="1334"/>
                  </a:lnTo>
                  <a:lnTo>
                    <a:pt x="754" y="1313"/>
                  </a:lnTo>
                  <a:lnTo>
                    <a:pt x="804" y="1286"/>
                  </a:lnTo>
                  <a:lnTo>
                    <a:pt x="854" y="1253"/>
                  </a:lnTo>
                  <a:lnTo>
                    <a:pt x="904" y="1213"/>
                  </a:lnTo>
                  <a:lnTo>
                    <a:pt x="954" y="1167"/>
                  </a:lnTo>
                  <a:lnTo>
                    <a:pt x="1000" y="1113"/>
                  </a:lnTo>
                  <a:lnTo>
                    <a:pt x="1045" y="1051"/>
                  </a:lnTo>
                  <a:lnTo>
                    <a:pt x="1085" y="980"/>
                  </a:lnTo>
                  <a:lnTo>
                    <a:pt x="1082" y="975"/>
                  </a:lnTo>
                  <a:lnTo>
                    <a:pt x="1077" y="963"/>
                  </a:lnTo>
                  <a:lnTo>
                    <a:pt x="1068" y="946"/>
                  </a:lnTo>
                  <a:lnTo>
                    <a:pt x="1056" y="928"/>
                  </a:lnTo>
                  <a:lnTo>
                    <a:pt x="1040" y="911"/>
                  </a:lnTo>
                  <a:lnTo>
                    <a:pt x="1024" y="897"/>
                  </a:lnTo>
                  <a:lnTo>
                    <a:pt x="1006" y="891"/>
                  </a:lnTo>
                  <a:lnTo>
                    <a:pt x="986" y="895"/>
                  </a:lnTo>
                  <a:lnTo>
                    <a:pt x="983" y="896"/>
                  </a:lnTo>
                  <a:lnTo>
                    <a:pt x="978" y="899"/>
                  </a:lnTo>
                  <a:lnTo>
                    <a:pt x="968" y="903"/>
                  </a:lnTo>
                  <a:lnTo>
                    <a:pt x="954" y="908"/>
                  </a:lnTo>
                  <a:lnTo>
                    <a:pt x="939" y="913"/>
                  </a:lnTo>
                  <a:lnTo>
                    <a:pt x="922" y="920"/>
                  </a:lnTo>
                  <a:lnTo>
                    <a:pt x="903" y="925"/>
                  </a:lnTo>
                  <a:lnTo>
                    <a:pt x="883" y="929"/>
                  </a:lnTo>
                  <a:lnTo>
                    <a:pt x="864" y="933"/>
                  </a:lnTo>
                  <a:lnTo>
                    <a:pt x="843" y="934"/>
                  </a:lnTo>
                  <a:lnTo>
                    <a:pt x="824" y="934"/>
                  </a:lnTo>
                  <a:lnTo>
                    <a:pt x="806" y="932"/>
                  </a:lnTo>
                  <a:lnTo>
                    <a:pt x="789" y="925"/>
                  </a:lnTo>
                  <a:lnTo>
                    <a:pt x="775" y="916"/>
                  </a:lnTo>
                  <a:lnTo>
                    <a:pt x="764" y="903"/>
                  </a:lnTo>
                  <a:lnTo>
                    <a:pt x="756" y="886"/>
                  </a:lnTo>
                  <a:lnTo>
                    <a:pt x="753" y="882"/>
                  </a:lnTo>
                  <a:lnTo>
                    <a:pt x="746" y="868"/>
                  </a:lnTo>
                  <a:lnTo>
                    <a:pt x="737" y="849"/>
                  </a:lnTo>
                  <a:lnTo>
                    <a:pt x="727" y="825"/>
                  </a:lnTo>
                  <a:lnTo>
                    <a:pt x="716" y="799"/>
                  </a:lnTo>
                  <a:lnTo>
                    <a:pt x="708" y="771"/>
                  </a:lnTo>
                  <a:lnTo>
                    <a:pt x="703" y="743"/>
                  </a:lnTo>
                  <a:lnTo>
                    <a:pt x="703" y="718"/>
                  </a:lnTo>
                  <a:lnTo>
                    <a:pt x="707" y="693"/>
                  </a:lnTo>
                  <a:lnTo>
                    <a:pt x="715" y="664"/>
                  </a:lnTo>
                  <a:lnTo>
                    <a:pt x="725" y="634"/>
                  </a:lnTo>
                  <a:lnTo>
                    <a:pt x="739" y="605"/>
                  </a:lnTo>
                  <a:lnTo>
                    <a:pt x="754" y="578"/>
                  </a:lnTo>
                  <a:lnTo>
                    <a:pt x="770" y="554"/>
                  </a:lnTo>
                  <a:lnTo>
                    <a:pt x="787" y="537"/>
                  </a:lnTo>
                  <a:lnTo>
                    <a:pt x="804" y="528"/>
                  </a:lnTo>
                  <a:lnTo>
                    <a:pt x="824" y="522"/>
                  </a:lnTo>
                  <a:lnTo>
                    <a:pt x="846" y="516"/>
                  </a:lnTo>
                  <a:lnTo>
                    <a:pt x="870" y="509"/>
                  </a:lnTo>
                  <a:lnTo>
                    <a:pt x="895" y="501"/>
                  </a:lnTo>
                  <a:lnTo>
                    <a:pt x="920" y="492"/>
                  </a:lnTo>
                  <a:lnTo>
                    <a:pt x="943" y="483"/>
                  </a:lnTo>
                  <a:lnTo>
                    <a:pt x="964" y="472"/>
                  </a:lnTo>
                  <a:lnTo>
                    <a:pt x="979" y="462"/>
                  </a:lnTo>
                  <a:lnTo>
                    <a:pt x="990" y="450"/>
                  </a:lnTo>
                  <a:lnTo>
                    <a:pt x="994" y="438"/>
                  </a:lnTo>
                  <a:lnTo>
                    <a:pt x="991" y="426"/>
                  </a:lnTo>
                  <a:lnTo>
                    <a:pt x="986" y="414"/>
                  </a:lnTo>
                  <a:lnTo>
                    <a:pt x="977" y="402"/>
                  </a:lnTo>
                  <a:lnTo>
                    <a:pt x="966" y="392"/>
                  </a:lnTo>
                  <a:lnTo>
                    <a:pt x="953" y="381"/>
                  </a:lnTo>
                  <a:lnTo>
                    <a:pt x="940" y="374"/>
                  </a:lnTo>
                  <a:lnTo>
                    <a:pt x="939" y="368"/>
                  </a:lnTo>
                  <a:lnTo>
                    <a:pt x="937" y="354"/>
                  </a:lnTo>
                  <a:lnTo>
                    <a:pt x="933" y="337"/>
                  </a:lnTo>
                  <a:lnTo>
                    <a:pt x="928" y="321"/>
                  </a:lnTo>
                  <a:lnTo>
                    <a:pt x="923" y="310"/>
                  </a:lnTo>
                  <a:lnTo>
                    <a:pt x="916" y="310"/>
                  </a:lnTo>
                  <a:lnTo>
                    <a:pt x="908" y="326"/>
                  </a:lnTo>
                  <a:lnTo>
                    <a:pt x="900" y="360"/>
                  </a:lnTo>
                  <a:lnTo>
                    <a:pt x="899" y="363"/>
                  </a:lnTo>
                  <a:lnTo>
                    <a:pt x="893" y="368"/>
                  </a:lnTo>
                  <a:lnTo>
                    <a:pt x="883" y="377"/>
                  </a:lnTo>
                  <a:lnTo>
                    <a:pt x="868" y="389"/>
                  </a:lnTo>
                  <a:lnTo>
                    <a:pt x="848" y="401"/>
                  </a:lnTo>
                  <a:lnTo>
                    <a:pt x="823" y="416"/>
                  </a:lnTo>
                  <a:lnTo>
                    <a:pt x="790" y="429"/>
                  </a:lnTo>
                  <a:lnTo>
                    <a:pt x="752" y="442"/>
                  </a:lnTo>
                  <a:lnTo>
                    <a:pt x="750" y="450"/>
                  </a:lnTo>
                  <a:lnTo>
                    <a:pt x="746" y="468"/>
                  </a:lnTo>
                  <a:lnTo>
                    <a:pt x="740" y="493"/>
                  </a:lnTo>
                  <a:lnTo>
                    <a:pt x="731" y="520"/>
                  </a:lnTo>
                  <a:lnTo>
                    <a:pt x="720" y="542"/>
                  </a:lnTo>
                  <a:lnTo>
                    <a:pt x="706" y="557"/>
                  </a:lnTo>
                  <a:lnTo>
                    <a:pt x="690" y="557"/>
                  </a:lnTo>
                  <a:lnTo>
                    <a:pt x="673" y="538"/>
                  </a:lnTo>
                  <a:lnTo>
                    <a:pt x="675" y="529"/>
                  </a:lnTo>
                  <a:lnTo>
                    <a:pt x="679" y="508"/>
                  </a:lnTo>
                  <a:lnTo>
                    <a:pt x="679" y="484"/>
                  </a:lnTo>
                  <a:lnTo>
                    <a:pt x="670" y="466"/>
                  </a:lnTo>
                  <a:lnTo>
                    <a:pt x="662" y="456"/>
                  </a:lnTo>
                  <a:lnTo>
                    <a:pt x="653" y="442"/>
                  </a:lnTo>
                  <a:lnTo>
                    <a:pt x="644" y="425"/>
                  </a:lnTo>
                  <a:lnTo>
                    <a:pt x="637" y="406"/>
                  </a:lnTo>
                  <a:lnTo>
                    <a:pt x="635" y="389"/>
                  </a:lnTo>
                  <a:lnTo>
                    <a:pt x="636" y="376"/>
                  </a:lnTo>
                  <a:lnTo>
                    <a:pt x="644" y="366"/>
                  </a:lnTo>
                  <a:lnTo>
                    <a:pt x="660" y="363"/>
                  </a:lnTo>
                  <a:lnTo>
                    <a:pt x="660" y="345"/>
                  </a:lnTo>
                  <a:lnTo>
                    <a:pt x="662" y="306"/>
                  </a:lnTo>
                  <a:lnTo>
                    <a:pt x="671" y="270"/>
                  </a:lnTo>
                  <a:lnTo>
                    <a:pt x="690" y="255"/>
                  </a:lnTo>
                  <a:lnTo>
                    <a:pt x="690" y="254"/>
                  </a:lnTo>
                  <a:lnTo>
                    <a:pt x="691" y="250"/>
                  </a:lnTo>
                  <a:lnTo>
                    <a:pt x="691" y="245"/>
                  </a:lnTo>
                  <a:lnTo>
                    <a:pt x="689" y="239"/>
                  </a:lnTo>
                  <a:lnTo>
                    <a:pt x="683" y="235"/>
                  </a:lnTo>
                  <a:lnTo>
                    <a:pt x="674" y="234"/>
                  </a:lnTo>
                  <a:lnTo>
                    <a:pt x="660" y="237"/>
                  </a:lnTo>
                  <a:lnTo>
                    <a:pt x="640" y="245"/>
                  </a:lnTo>
                  <a:lnTo>
                    <a:pt x="635" y="239"/>
                  </a:lnTo>
                  <a:lnTo>
                    <a:pt x="620" y="225"/>
                  </a:lnTo>
                  <a:lnTo>
                    <a:pt x="603" y="204"/>
                  </a:lnTo>
                  <a:lnTo>
                    <a:pt x="585" y="179"/>
                  </a:lnTo>
                  <a:lnTo>
                    <a:pt x="569" y="152"/>
                  </a:lnTo>
                  <a:lnTo>
                    <a:pt x="562" y="127"/>
                  </a:lnTo>
                  <a:lnTo>
                    <a:pt x="565" y="105"/>
                  </a:lnTo>
                  <a:lnTo>
                    <a:pt x="585" y="91"/>
                  </a:lnTo>
                  <a:lnTo>
                    <a:pt x="586" y="89"/>
                  </a:lnTo>
                  <a:lnTo>
                    <a:pt x="590" y="85"/>
                  </a:lnTo>
                  <a:lnTo>
                    <a:pt x="596" y="81"/>
                  </a:lnTo>
                  <a:lnTo>
                    <a:pt x="604" y="77"/>
                  </a:lnTo>
                  <a:lnTo>
                    <a:pt x="613" y="75"/>
                  </a:lnTo>
                  <a:lnTo>
                    <a:pt x="624" y="73"/>
                  </a:lnTo>
                  <a:lnTo>
                    <a:pt x="633" y="76"/>
                  </a:lnTo>
                  <a:lnTo>
                    <a:pt x="644" y="84"/>
                  </a:lnTo>
                  <a:lnTo>
                    <a:pt x="648" y="83"/>
                  </a:lnTo>
                  <a:lnTo>
                    <a:pt x="654" y="75"/>
                  </a:lnTo>
                  <a:lnTo>
                    <a:pt x="658" y="59"/>
                  </a:lnTo>
                  <a:lnTo>
                    <a:pt x="650" y="31"/>
                  </a:lnTo>
                  <a:lnTo>
                    <a:pt x="646" y="30"/>
                  </a:lnTo>
                  <a:lnTo>
                    <a:pt x="636" y="26"/>
                  </a:lnTo>
                  <a:lnTo>
                    <a:pt x="619" y="21"/>
                  </a:lnTo>
                  <a:lnTo>
                    <a:pt x="596" y="15"/>
                  </a:lnTo>
                  <a:lnTo>
                    <a:pt x="567" y="10"/>
                  </a:lnTo>
                  <a:lnTo>
                    <a:pt x="535" y="5"/>
                  </a:lnTo>
                  <a:lnTo>
                    <a:pt x="496" y="1"/>
                  </a:lnTo>
                  <a:lnTo>
                    <a:pt x="454" y="0"/>
                  </a:lnTo>
                  <a:lnTo>
                    <a:pt x="407" y="2"/>
                  </a:lnTo>
                  <a:lnTo>
                    <a:pt x="358" y="8"/>
                  </a:lnTo>
                  <a:lnTo>
                    <a:pt x="305" y="17"/>
                  </a:lnTo>
                  <a:lnTo>
                    <a:pt x="252" y="33"/>
                  </a:lnTo>
                  <a:lnTo>
                    <a:pt x="195" y="54"/>
                  </a:lnTo>
                  <a:lnTo>
                    <a:pt x="137" y="81"/>
                  </a:lnTo>
                  <a:lnTo>
                    <a:pt x="79" y="116"/>
                  </a:lnTo>
                  <a:lnTo>
                    <a:pt x="20" y="159"/>
                  </a:lnTo>
                  <a:lnTo>
                    <a:pt x="21" y="163"/>
                  </a:lnTo>
                  <a:lnTo>
                    <a:pt x="25" y="172"/>
                  </a:lnTo>
                  <a:lnTo>
                    <a:pt x="30" y="185"/>
                  </a:lnTo>
                  <a:lnTo>
                    <a:pt x="37" y="200"/>
                  </a:lnTo>
                  <a:lnTo>
                    <a:pt x="46" y="216"/>
                  </a:lnTo>
                  <a:lnTo>
                    <a:pt x="57" y="231"/>
                  </a:lnTo>
                  <a:lnTo>
                    <a:pt x="69" y="243"/>
                  </a:lnTo>
                  <a:lnTo>
                    <a:pt x="82" y="251"/>
                  </a:lnTo>
                  <a:lnTo>
                    <a:pt x="96" y="258"/>
                  </a:lnTo>
                  <a:lnTo>
                    <a:pt x="111" y="266"/>
                  </a:lnTo>
                  <a:lnTo>
                    <a:pt x="124" y="277"/>
                  </a:lnTo>
                  <a:lnTo>
                    <a:pt x="136" y="292"/>
                  </a:lnTo>
                  <a:lnTo>
                    <a:pt x="144" y="308"/>
                  </a:lnTo>
                  <a:lnTo>
                    <a:pt x="146" y="327"/>
                  </a:lnTo>
                  <a:lnTo>
                    <a:pt x="142" y="351"/>
                  </a:lnTo>
                  <a:lnTo>
                    <a:pt x="132" y="376"/>
                  </a:lnTo>
                  <a:lnTo>
                    <a:pt x="124" y="401"/>
                  </a:lnTo>
                  <a:lnTo>
                    <a:pt x="126" y="422"/>
                  </a:lnTo>
                  <a:lnTo>
                    <a:pt x="137" y="437"/>
                  </a:lnTo>
                  <a:lnTo>
                    <a:pt x="151" y="446"/>
                  </a:lnTo>
                  <a:lnTo>
                    <a:pt x="170" y="449"/>
                  </a:lnTo>
                  <a:lnTo>
                    <a:pt x="187" y="442"/>
                  </a:lnTo>
                  <a:lnTo>
                    <a:pt x="200" y="428"/>
                  </a:lnTo>
                  <a:lnTo>
                    <a:pt x="207" y="402"/>
                  </a:lnTo>
                  <a:lnTo>
                    <a:pt x="208" y="400"/>
                  </a:lnTo>
                  <a:lnTo>
                    <a:pt x="213" y="393"/>
                  </a:lnTo>
                  <a:lnTo>
                    <a:pt x="221" y="385"/>
                  </a:lnTo>
                  <a:lnTo>
                    <a:pt x="232" y="379"/>
                  </a:lnTo>
                  <a:lnTo>
                    <a:pt x="245" y="377"/>
                  </a:lnTo>
                  <a:lnTo>
                    <a:pt x="258" y="384"/>
                  </a:lnTo>
                  <a:lnTo>
                    <a:pt x="274" y="402"/>
                  </a:lnTo>
                  <a:lnTo>
                    <a:pt x="290" y="433"/>
                  </a:lnTo>
                  <a:lnTo>
                    <a:pt x="294" y="434"/>
                  </a:lnTo>
                  <a:lnTo>
                    <a:pt x="302" y="439"/>
                  </a:lnTo>
                  <a:lnTo>
                    <a:pt x="313" y="449"/>
                  </a:lnTo>
                  <a:lnTo>
                    <a:pt x="324" y="459"/>
                  </a:lnTo>
                  <a:lnTo>
                    <a:pt x="330" y="472"/>
                  </a:lnTo>
                  <a:lnTo>
                    <a:pt x="332" y="488"/>
                  </a:lnTo>
                  <a:lnTo>
                    <a:pt x="323" y="506"/>
                  </a:lnTo>
                  <a:lnTo>
                    <a:pt x="303" y="525"/>
                  </a:lnTo>
                  <a:lnTo>
                    <a:pt x="304" y="529"/>
                  </a:lnTo>
                  <a:lnTo>
                    <a:pt x="305" y="538"/>
                  </a:lnTo>
                  <a:lnTo>
                    <a:pt x="307" y="550"/>
                  </a:lnTo>
                  <a:lnTo>
                    <a:pt x="305" y="564"/>
                  </a:lnTo>
                  <a:lnTo>
                    <a:pt x="299" y="579"/>
                  </a:lnTo>
                  <a:lnTo>
                    <a:pt x="286" y="591"/>
                  </a:lnTo>
                  <a:lnTo>
                    <a:pt x="265" y="599"/>
                  </a:lnTo>
                  <a:lnTo>
                    <a:pt x="233" y="600"/>
                  </a:lnTo>
                  <a:lnTo>
                    <a:pt x="230" y="603"/>
                  </a:lnTo>
                  <a:lnTo>
                    <a:pt x="223" y="612"/>
                  </a:lnTo>
                  <a:lnTo>
                    <a:pt x="211" y="626"/>
                  </a:lnTo>
                  <a:lnTo>
                    <a:pt x="198" y="646"/>
                  </a:lnTo>
                  <a:lnTo>
                    <a:pt x="184" y="671"/>
                  </a:lnTo>
                  <a:lnTo>
                    <a:pt x="173" y="700"/>
                  </a:lnTo>
                  <a:lnTo>
                    <a:pt x="165" y="733"/>
                  </a:lnTo>
                  <a:lnTo>
                    <a:pt x="161" y="768"/>
                  </a:lnTo>
                  <a:lnTo>
                    <a:pt x="158" y="780"/>
                  </a:lnTo>
                  <a:lnTo>
                    <a:pt x="151" y="799"/>
                  </a:lnTo>
                  <a:lnTo>
                    <a:pt x="140" y="800"/>
                  </a:lnTo>
                  <a:lnTo>
                    <a:pt x="125" y="755"/>
                  </a:lnTo>
                  <a:close/>
                </a:path>
              </a:pathLst>
            </a:custGeom>
            <a:solidFill>
              <a:srgbClr val="56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1" name="Freeform 7"/>
            <p:cNvSpPr>
              <a:spLocks/>
            </p:cNvSpPr>
            <p:nvPr/>
          </p:nvSpPr>
          <p:spPr bwMode="auto">
            <a:xfrm>
              <a:off x="3831" y="2014"/>
              <a:ext cx="237" cy="384"/>
            </a:xfrm>
            <a:custGeom>
              <a:avLst/>
              <a:gdLst>
                <a:gd name="T0" fmla="*/ 1 w 474"/>
                <a:gd name="T1" fmla="*/ 0 h 769"/>
                <a:gd name="T2" fmla="*/ 1 w 474"/>
                <a:gd name="T3" fmla="*/ 1 h 769"/>
                <a:gd name="T4" fmla="*/ 1 w 474"/>
                <a:gd name="T5" fmla="*/ 2 h 769"/>
                <a:gd name="T6" fmla="*/ 1 w 474"/>
                <a:gd name="T7" fmla="*/ 2 h 769"/>
                <a:gd name="T8" fmla="*/ 2 w 474"/>
                <a:gd name="T9" fmla="*/ 2 h 769"/>
                <a:gd name="T10" fmla="*/ 2 w 474"/>
                <a:gd name="T11" fmla="*/ 2 h 769"/>
                <a:gd name="T12" fmla="*/ 3 w 474"/>
                <a:gd name="T13" fmla="*/ 4 h 769"/>
                <a:gd name="T14" fmla="*/ 3 w 474"/>
                <a:gd name="T15" fmla="*/ 4 h 769"/>
                <a:gd name="T16" fmla="*/ 3 w 474"/>
                <a:gd name="T17" fmla="*/ 4 h 769"/>
                <a:gd name="T18" fmla="*/ 4 w 474"/>
                <a:gd name="T19" fmla="*/ 5 h 769"/>
                <a:gd name="T20" fmla="*/ 4 w 474"/>
                <a:gd name="T21" fmla="*/ 5 h 769"/>
                <a:gd name="T22" fmla="*/ 4 w 474"/>
                <a:gd name="T23" fmla="*/ 5 h 769"/>
                <a:gd name="T24" fmla="*/ 5 w 474"/>
                <a:gd name="T25" fmla="*/ 5 h 769"/>
                <a:gd name="T26" fmla="*/ 5 w 474"/>
                <a:gd name="T27" fmla="*/ 5 h 769"/>
                <a:gd name="T28" fmla="*/ 5 w 474"/>
                <a:gd name="T29" fmla="*/ 5 h 769"/>
                <a:gd name="T30" fmla="*/ 5 w 474"/>
                <a:gd name="T31" fmla="*/ 5 h 769"/>
                <a:gd name="T32" fmla="*/ 6 w 474"/>
                <a:gd name="T33" fmla="*/ 6 h 769"/>
                <a:gd name="T34" fmla="*/ 6 w 474"/>
                <a:gd name="T35" fmla="*/ 6 h 769"/>
                <a:gd name="T36" fmla="*/ 7 w 474"/>
                <a:gd name="T37" fmla="*/ 6 h 769"/>
                <a:gd name="T38" fmla="*/ 7 w 474"/>
                <a:gd name="T39" fmla="*/ 7 h 769"/>
                <a:gd name="T40" fmla="*/ 6 w 474"/>
                <a:gd name="T41" fmla="*/ 7 h 769"/>
                <a:gd name="T42" fmla="*/ 6 w 474"/>
                <a:gd name="T43" fmla="*/ 8 h 769"/>
                <a:gd name="T44" fmla="*/ 6 w 474"/>
                <a:gd name="T45" fmla="*/ 9 h 769"/>
                <a:gd name="T46" fmla="*/ 7 w 474"/>
                <a:gd name="T47" fmla="*/ 9 h 769"/>
                <a:gd name="T48" fmla="*/ 7 w 474"/>
                <a:gd name="T49" fmla="*/ 10 h 769"/>
                <a:gd name="T50" fmla="*/ 7 w 474"/>
                <a:gd name="T51" fmla="*/ 10 h 769"/>
                <a:gd name="T52" fmla="*/ 7 w 474"/>
                <a:gd name="T53" fmla="*/ 10 h 769"/>
                <a:gd name="T54" fmla="*/ 8 w 474"/>
                <a:gd name="T55" fmla="*/ 11 h 769"/>
                <a:gd name="T56" fmla="*/ 8 w 474"/>
                <a:gd name="T57" fmla="*/ 11 h 769"/>
                <a:gd name="T58" fmla="*/ 8 w 474"/>
                <a:gd name="T59" fmla="*/ 11 h 769"/>
                <a:gd name="T60" fmla="*/ 8 w 474"/>
                <a:gd name="T61" fmla="*/ 12 h 769"/>
                <a:gd name="T62" fmla="*/ 8 w 474"/>
                <a:gd name="T63" fmla="*/ 11 h 769"/>
                <a:gd name="T64" fmla="*/ 7 w 474"/>
                <a:gd name="T65" fmla="*/ 11 h 769"/>
                <a:gd name="T66" fmla="*/ 7 w 474"/>
                <a:gd name="T67" fmla="*/ 11 h 769"/>
                <a:gd name="T68" fmla="*/ 6 w 474"/>
                <a:gd name="T69" fmla="*/ 11 h 769"/>
                <a:gd name="T70" fmla="*/ 5 w 474"/>
                <a:gd name="T71" fmla="*/ 10 h 769"/>
                <a:gd name="T72" fmla="*/ 4 w 474"/>
                <a:gd name="T73" fmla="*/ 9 h 769"/>
                <a:gd name="T74" fmla="*/ 3 w 474"/>
                <a:gd name="T75" fmla="*/ 8 h 769"/>
                <a:gd name="T76" fmla="*/ 2 w 474"/>
                <a:gd name="T77" fmla="*/ 7 h 769"/>
                <a:gd name="T78" fmla="*/ 1 w 474"/>
                <a:gd name="T79" fmla="*/ 4 h 769"/>
                <a:gd name="T80" fmla="*/ 0 w 474"/>
                <a:gd name="T81" fmla="*/ 2 h 769"/>
                <a:gd name="T82" fmla="*/ 1 w 474"/>
                <a:gd name="T83" fmla="*/ 1 h 769"/>
                <a:gd name="T84" fmla="*/ 1 w 474"/>
                <a:gd name="T85" fmla="*/ 0 h 7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74" h="769">
                  <a:moveTo>
                    <a:pt x="7" y="0"/>
                  </a:moveTo>
                  <a:lnTo>
                    <a:pt x="12" y="16"/>
                  </a:lnTo>
                  <a:lnTo>
                    <a:pt x="25" y="57"/>
                  </a:lnTo>
                  <a:lnTo>
                    <a:pt x="38" y="107"/>
                  </a:lnTo>
                  <a:lnTo>
                    <a:pt x="44" y="154"/>
                  </a:lnTo>
                  <a:lnTo>
                    <a:pt x="45" y="155"/>
                  </a:lnTo>
                  <a:lnTo>
                    <a:pt x="48" y="159"/>
                  </a:lnTo>
                  <a:lnTo>
                    <a:pt x="53" y="163"/>
                  </a:lnTo>
                  <a:lnTo>
                    <a:pt x="59" y="168"/>
                  </a:lnTo>
                  <a:lnTo>
                    <a:pt x="66" y="171"/>
                  </a:lnTo>
                  <a:lnTo>
                    <a:pt x="73" y="174"/>
                  </a:lnTo>
                  <a:lnTo>
                    <a:pt x="79" y="172"/>
                  </a:lnTo>
                  <a:lnTo>
                    <a:pt x="86" y="167"/>
                  </a:lnTo>
                  <a:lnTo>
                    <a:pt x="152" y="291"/>
                  </a:lnTo>
                  <a:lnTo>
                    <a:pt x="153" y="292"/>
                  </a:lnTo>
                  <a:lnTo>
                    <a:pt x="158" y="297"/>
                  </a:lnTo>
                  <a:lnTo>
                    <a:pt x="166" y="303"/>
                  </a:lnTo>
                  <a:lnTo>
                    <a:pt x="175" y="309"/>
                  </a:lnTo>
                  <a:lnTo>
                    <a:pt x="186" y="316"/>
                  </a:lnTo>
                  <a:lnTo>
                    <a:pt x="198" y="321"/>
                  </a:lnTo>
                  <a:lnTo>
                    <a:pt x="210" y="324"/>
                  </a:lnTo>
                  <a:lnTo>
                    <a:pt x="221" y="324"/>
                  </a:lnTo>
                  <a:lnTo>
                    <a:pt x="232" y="323"/>
                  </a:lnTo>
                  <a:lnTo>
                    <a:pt x="242" y="325"/>
                  </a:lnTo>
                  <a:lnTo>
                    <a:pt x="253" y="330"/>
                  </a:lnTo>
                  <a:lnTo>
                    <a:pt x="262" y="336"/>
                  </a:lnTo>
                  <a:lnTo>
                    <a:pt x="271" y="344"/>
                  </a:lnTo>
                  <a:lnTo>
                    <a:pt x="281" y="350"/>
                  </a:lnTo>
                  <a:lnTo>
                    <a:pt x="288" y="358"/>
                  </a:lnTo>
                  <a:lnTo>
                    <a:pt x="296" y="363"/>
                  </a:lnTo>
                  <a:lnTo>
                    <a:pt x="306" y="370"/>
                  </a:lnTo>
                  <a:lnTo>
                    <a:pt x="317" y="379"/>
                  </a:lnTo>
                  <a:lnTo>
                    <a:pt x="332" y="390"/>
                  </a:lnTo>
                  <a:lnTo>
                    <a:pt x="346" y="401"/>
                  </a:lnTo>
                  <a:lnTo>
                    <a:pt x="361" y="413"/>
                  </a:lnTo>
                  <a:lnTo>
                    <a:pt x="375" y="423"/>
                  </a:lnTo>
                  <a:lnTo>
                    <a:pt x="389" y="429"/>
                  </a:lnTo>
                  <a:lnTo>
                    <a:pt x="399" y="433"/>
                  </a:lnTo>
                  <a:lnTo>
                    <a:pt x="396" y="440"/>
                  </a:lnTo>
                  <a:lnTo>
                    <a:pt x="390" y="455"/>
                  </a:lnTo>
                  <a:lnTo>
                    <a:pt x="381" y="475"/>
                  </a:lnTo>
                  <a:lnTo>
                    <a:pt x="373" y="492"/>
                  </a:lnTo>
                  <a:lnTo>
                    <a:pt x="366" y="508"/>
                  </a:lnTo>
                  <a:lnTo>
                    <a:pt x="362" y="527"/>
                  </a:lnTo>
                  <a:lnTo>
                    <a:pt x="364" y="552"/>
                  </a:lnTo>
                  <a:lnTo>
                    <a:pt x="375" y="584"/>
                  </a:lnTo>
                  <a:lnTo>
                    <a:pt x="383" y="603"/>
                  </a:lnTo>
                  <a:lnTo>
                    <a:pt x="387" y="620"/>
                  </a:lnTo>
                  <a:lnTo>
                    <a:pt x="391" y="636"/>
                  </a:lnTo>
                  <a:lnTo>
                    <a:pt x="395" y="650"/>
                  </a:lnTo>
                  <a:lnTo>
                    <a:pt x="399" y="665"/>
                  </a:lnTo>
                  <a:lnTo>
                    <a:pt x="406" y="675"/>
                  </a:lnTo>
                  <a:lnTo>
                    <a:pt x="415" y="686"/>
                  </a:lnTo>
                  <a:lnTo>
                    <a:pt x="428" y="692"/>
                  </a:lnTo>
                  <a:lnTo>
                    <a:pt x="442" y="700"/>
                  </a:lnTo>
                  <a:lnTo>
                    <a:pt x="454" y="710"/>
                  </a:lnTo>
                  <a:lnTo>
                    <a:pt x="464" y="720"/>
                  </a:lnTo>
                  <a:lnTo>
                    <a:pt x="470" y="731"/>
                  </a:lnTo>
                  <a:lnTo>
                    <a:pt x="473" y="741"/>
                  </a:lnTo>
                  <a:lnTo>
                    <a:pt x="474" y="752"/>
                  </a:lnTo>
                  <a:lnTo>
                    <a:pt x="474" y="761"/>
                  </a:lnTo>
                  <a:lnTo>
                    <a:pt x="471" y="769"/>
                  </a:lnTo>
                  <a:lnTo>
                    <a:pt x="469" y="769"/>
                  </a:lnTo>
                  <a:lnTo>
                    <a:pt x="461" y="767"/>
                  </a:lnTo>
                  <a:lnTo>
                    <a:pt x="449" y="765"/>
                  </a:lnTo>
                  <a:lnTo>
                    <a:pt x="433" y="761"/>
                  </a:lnTo>
                  <a:lnTo>
                    <a:pt x="414" y="754"/>
                  </a:lnTo>
                  <a:lnTo>
                    <a:pt x="391" y="746"/>
                  </a:lnTo>
                  <a:lnTo>
                    <a:pt x="366" y="736"/>
                  </a:lnTo>
                  <a:lnTo>
                    <a:pt x="338" y="723"/>
                  </a:lnTo>
                  <a:lnTo>
                    <a:pt x="310" y="706"/>
                  </a:lnTo>
                  <a:lnTo>
                    <a:pt x="278" y="686"/>
                  </a:lnTo>
                  <a:lnTo>
                    <a:pt x="246" y="661"/>
                  </a:lnTo>
                  <a:lnTo>
                    <a:pt x="215" y="633"/>
                  </a:lnTo>
                  <a:lnTo>
                    <a:pt x="182" y="600"/>
                  </a:lnTo>
                  <a:lnTo>
                    <a:pt x="150" y="563"/>
                  </a:lnTo>
                  <a:lnTo>
                    <a:pt x="120" y="520"/>
                  </a:lnTo>
                  <a:lnTo>
                    <a:pt x="90" y="473"/>
                  </a:lnTo>
                  <a:lnTo>
                    <a:pt x="48" y="388"/>
                  </a:lnTo>
                  <a:lnTo>
                    <a:pt x="20" y="311"/>
                  </a:lnTo>
                  <a:lnTo>
                    <a:pt x="5" y="241"/>
                  </a:lnTo>
                  <a:lnTo>
                    <a:pt x="0" y="179"/>
                  </a:lnTo>
                  <a:lnTo>
                    <a:pt x="0" y="125"/>
                  </a:lnTo>
                  <a:lnTo>
                    <a:pt x="3" y="76"/>
                  </a:lnTo>
                  <a:lnTo>
                    <a:pt x="7" y="36"/>
                  </a:lnTo>
                  <a:lnTo>
                    <a:pt x="7" y="0"/>
                  </a:lnTo>
                  <a:close/>
                </a:path>
              </a:pathLst>
            </a:custGeom>
            <a:solidFill>
              <a:srgbClr val="56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2" name="Freeform 8"/>
            <p:cNvSpPr>
              <a:spLocks/>
            </p:cNvSpPr>
            <p:nvPr/>
          </p:nvSpPr>
          <p:spPr bwMode="auto">
            <a:xfrm>
              <a:off x="4094" y="1771"/>
              <a:ext cx="64" cy="138"/>
            </a:xfrm>
            <a:custGeom>
              <a:avLst/>
              <a:gdLst>
                <a:gd name="T0" fmla="*/ 2 w 128"/>
                <a:gd name="T1" fmla="*/ 0 h 277"/>
                <a:gd name="T2" fmla="*/ 2 w 128"/>
                <a:gd name="T3" fmla="*/ 0 h 277"/>
                <a:gd name="T4" fmla="*/ 2 w 128"/>
                <a:gd name="T5" fmla="*/ 0 h 277"/>
                <a:gd name="T6" fmla="*/ 1 w 128"/>
                <a:gd name="T7" fmla="*/ 0 h 277"/>
                <a:gd name="T8" fmla="*/ 1 w 128"/>
                <a:gd name="T9" fmla="*/ 0 h 277"/>
                <a:gd name="T10" fmla="*/ 1 w 128"/>
                <a:gd name="T11" fmla="*/ 0 h 277"/>
                <a:gd name="T12" fmla="*/ 1 w 128"/>
                <a:gd name="T13" fmla="*/ 0 h 277"/>
                <a:gd name="T14" fmla="*/ 0 w 128"/>
                <a:gd name="T15" fmla="*/ 1 h 277"/>
                <a:gd name="T16" fmla="*/ 1 w 128"/>
                <a:gd name="T17" fmla="*/ 1 h 277"/>
                <a:gd name="T18" fmla="*/ 1 w 128"/>
                <a:gd name="T19" fmla="*/ 2 h 277"/>
                <a:gd name="T20" fmla="*/ 1 w 128"/>
                <a:gd name="T21" fmla="*/ 2 h 277"/>
                <a:gd name="T22" fmla="*/ 1 w 128"/>
                <a:gd name="T23" fmla="*/ 2 h 277"/>
                <a:gd name="T24" fmla="*/ 1 w 128"/>
                <a:gd name="T25" fmla="*/ 2 h 277"/>
                <a:gd name="T26" fmla="*/ 1 w 128"/>
                <a:gd name="T27" fmla="*/ 2 h 277"/>
                <a:gd name="T28" fmla="*/ 1 w 128"/>
                <a:gd name="T29" fmla="*/ 2 h 277"/>
                <a:gd name="T30" fmla="*/ 1 w 128"/>
                <a:gd name="T31" fmla="*/ 2 h 277"/>
                <a:gd name="T32" fmla="*/ 2 w 128"/>
                <a:gd name="T33" fmla="*/ 2 h 277"/>
                <a:gd name="T34" fmla="*/ 2 w 128"/>
                <a:gd name="T35" fmla="*/ 3 h 277"/>
                <a:gd name="T36" fmla="*/ 2 w 128"/>
                <a:gd name="T37" fmla="*/ 3 h 277"/>
                <a:gd name="T38" fmla="*/ 2 w 128"/>
                <a:gd name="T39" fmla="*/ 3 h 277"/>
                <a:gd name="T40" fmla="*/ 2 w 128"/>
                <a:gd name="T41" fmla="*/ 4 h 277"/>
                <a:gd name="T42" fmla="*/ 2 w 128"/>
                <a:gd name="T43" fmla="*/ 4 h 277"/>
                <a:gd name="T44" fmla="*/ 2 w 128"/>
                <a:gd name="T45" fmla="*/ 4 h 277"/>
                <a:gd name="T46" fmla="*/ 2 w 128"/>
                <a:gd name="T47" fmla="*/ 3 h 277"/>
                <a:gd name="T48" fmla="*/ 2 w 128"/>
                <a:gd name="T49" fmla="*/ 2 h 277"/>
                <a:gd name="T50" fmla="*/ 2 w 128"/>
                <a:gd name="T51" fmla="*/ 2 h 277"/>
                <a:gd name="T52" fmla="*/ 2 w 128"/>
                <a:gd name="T53" fmla="*/ 2 h 277"/>
                <a:gd name="T54" fmla="*/ 2 w 128"/>
                <a:gd name="T55" fmla="*/ 2 h 277"/>
                <a:gd name="T56" fmla="*/ 2 w 128"/>
                <a:gd name="T57" fmla="*/ 1 h 277"/>
                <a:gd name="T58" fmla="*/ 2 w 128"/>
                <a:gd name="T59" fmla="*/ 1 h 277"/>
                <a:gd name="T60" fmla="*/ 2 w 128"/>
                <a:gd name="T61" fmla="*/ 0 h 277"/>
                <a:gd name="T62" fmla="*/ 2 w 128"/>
                <a:gd name="T63" fmla="*/ 0 h 277"/>
                <a:gd name="T64" fmla="*/ 2 w 128"/>
                <a:gd name="T65" fmla="*/ 0 h 2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8" h="277">
                  <a:moveTo>
                    <a:pt x="90" y="3"/>
                  </a:moveTo>
                  <a:lnTo>
                    <a:pt x="86" y="2"/>
                  </a:lnTo>
                  <a:lnTo>
                    <a:pt x="73" y="0"/>
                  </a:lnTo>
                  <a:lnTo>
                    <a:pt x="57" y="2"/>
                  </a:lnTo>
                  <a:lnTo>
                    <a:pt x="39" y="7"/>
                  </a:lnTo>
                  <a:lnTo>
                    <a:pt x="21" y="20"/>
                  </a:lnTo>
                  <a:lnTo>
                    <a:pt x="8" y="42"/>
                  </a:lnTo>
                  <a:lnTo>
                    <a:pt x="0" y="78"/>
                  </a:lnTo>
                  <a:lnTo>
                    <a:pt x="3" y="127"/>
                  </a:lnTo>
                  <a:lnTo>
                    <a:pt x="4" y="129"/>
                  </a:lnTo>
                  <a:lnTo>
                    <a:pt x="7" y="136"/>
                  </a:lnTo>
                  <a:lnTo>
                    <a:pt x="12" y="146"/>
                  </a:lnTo>
                  <a:lnTo>
                    <a:pt x="20" y="158"/>
                  </a:lnTo>
                  <a:lnTo>
                    <a:pt x="29" y="170"/>
                  </a:lnTo>
                  <a:lnTo>
                    <a:pt x="41" y="179"/>
                  </a:lnTo>
                  <a:lnTo>
                    <a:pt x="56" y="187"/>
                  </a:lnTo>
                  <a:lnTo>
                    <a:pt x="73" y="190"/>
                  </a:lnTo>
                  <a:lnTo>
                    <a:pt x="73" y="199"/>
                  </a:lnTo>
                  <a:lnTo>
                    <a:pt x="75" y="219"/>
                  </a:lnTo>
                  <a:lnTo>
                    <a:pt x="79" y="244"/>
                  </a:lnTo>
                  <a:lnTo>
                    <a:pt x="85" y="266"/>
                  </a:lnTo>
                  <a:lnTo>
                    <a:pt x="91" y="277"/>
                  </a:lnTo>
                  <a:lnTo>
                    <a:pt x="100" y="269"/>
                  </a:lnTo>
                  <a:lnTo>
                    <a:pt x="112" y="236"/>
                  </a:lnTo>
                  <a:lnTo>
                    <a:pt x="127" y="167"/>
                  </a:lnTo>
                  <a:lnTo>
                    <a:pt x="127" y="162"/>
                  </a:lnTo>
                  <a:lnTo>
                    <a:pt x="128" y="150"/>
                  </a:lnTo>
                  <a:lnTo>
                    <a:pt x="128" y="131"/>
                  </a:lnTo>
                  <a:lnTo>
                    <a:pt x="127" y="107"/>
                  </a:lnTo>
                  <a:lnTo>
                    <a:pt x="123" y="81"/>
                  </a:lnTo>
                  <a:lnTo>
                    <a:pt x="116" y="54"/>
                  </a:lnTo>
                  <a:lnTo>
                    <a:pt x="106" y="27"/>
                  </a:lnTo>
                  <a:lnTo>
                    <a:pt x="9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3" name="Freeform 9"/>
            <p:cNvSpPr>
              <a:spLocks/>
            </p:cNvSpPr>
            <p:nvPr/>
          </p:nvSpPr>
          <p:spPr bwMode="auto">
            <a:xfrm>
              <a:off x="3981" y="1799"/>
              <a:ext cx="45" cy="37"/>
            </a:xfrm>
            <a:custGeom>
              <a:avLst/>
              <a:gdLst>
                <a:gd name="T0" fmla="*/ 0 w 91"/>
                <a:gd name="T1" fmla="*/ 1 h 74"/>
                <a:gd name="T2" fmla="*/ 0 w 91"/>
                <a:gd name="T3" fmla="*/ 1 h 74"/>
                <a:gd name="T4" fmla="*/ 0 w 91"/>
                <a:gd name="T5" fmla="*/ 1 h 74"/>
                <a:gd name="T6" fmla="*/ 0 w 91"/>
                <a:gd name="T7" fmla="*/ 1 h 74"/>
                <a:gd name="T8" fmla="*/ 0 w 91"/>
                <a:gd name="T9" fmla="*/ 1 h 74"/>
                <a:gd name="T10" fmla="*/ 0 w 91"/>
                <a:gd name="T11" fmla="*/ 1 h 74"/>
                <a:gd name="T12" fmla="*/ 0 w 91"/>
                <a:gd name="T13" fmla="*/ 2 h 74"/>
                <a:gd name="T14" fmla="*/ 0 w 91"/>
                <a:gd name="T15" fmla="*/ 2 h 74"/>
                <a:gd name="T16" fmla="*/ 0 w 91"/>
                <a:gd name="T17" fmla="*/ 2 h 74"/>
                <a:gd name="T18" fmla="*/ 1 w 91"/>
                <a:gd name="T19" fmla="*/ 1 h 74"/>
                <a:gd name="T20" fmla="*/ 1 w 91"/>
                <a:gd name="T21" fmla="*/ 1 h 74"/>
                <a:gd name="T22" fmla="*/ 1 w 91"/>
                <a:gd name="T23" fmla="*/ 1 h 74"/>
                <a:gd name="T24" fmla="*/ 1 w 91"/>
                <a:gd name="T25" fmla="*/ 1 h 74"/>
                <a:gd name="T26" fmla="*/ 1 w 91"/>
                <a:gd name="T27" fmla="*/ 1 h 74"/>
                <a:gd name="T28" fmla="*/ 0 w 91"/>
                <a:gd name="T29" fmla="*/ 1 h 74"/>
                <a:gd name="T30" fmla="*/ 0 w 91"/>
                <a:gd name="T31" fmla="*/ 0 h 74"/>
                <a:gd name="T32" fmla="*/ 0 w 91"/>
                <a:gd name="T33" fmla="*/ 1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1" h="74">
                  <a:moveTo>
                    <a:pt x="1" y="6"/>
                  </a:moveTo>
                  <a:lnTo>
                    <a:pt x="1" y="10"/>
                  </a:lnTo>
                  <a:lnTo>
                    <a:pt x="0" y="21"/>
                  </a:lnTo>
                  <a:lnTo>
                    <a:pt x="0" y="34"/>
                  </a:lnTo>
                  <a:lnTo>
                    <a:pt x="3" y="49"/>
                  </a:lnTo>
                  <a:lnTo>
                    <a:pt x="9" y="62"/>
                  </a:lnTo>
                  <a:lnTo>
                    <a:pt x="20" y="71"/>
                  </a:lnTo>
                  <a:lnTo>
                    <a:pt x="36" y="74"/>
                  </a:lnTo>
                  <a:lnTo>
                    <a:pt x="59" y="67"/>
                  </a:lnTo>
                  <a:lnTo>
                    <a:pt x="80" y="54"/>
                  </a:lnTo>
                  <a:lnTo>
                    <a:pt x="91" y="41"/>
                  </a:lnTo>
                  <a:lnTo>
                    <a:pt x="91" y="26"/>
                  </a:lnTo>
                  <a:lnTo>
                    <a:pt x="83" y="14"/>
                  </a:lnTo>
                  <a:lnTo>
                    <a:pt x="68" y="6"/>
                  </a:lnTo>
                  <a:lnTo>
                    <a:pt x="50" y="1"/>
                  </a:lnTo>
                  <a:lnTo>
                    <a:pt x="26" y="0"/>
                  </a:lnTo>
                  <a:lnTo>
                    <a:pt x="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4" name="Freeform 10"/>
            <p:cNvSpPr>
              <a:spLocks/>
            </p:cNvSpPr>
            <p:nvPr/>
          </p:nvSpPr>
          <p:spPr bwMode="auto">
            <a:xfrm>
              <a:off x="4060" y="1771"/>
              <a:ext cx="24" cy="43"/>
            </a:xfrm>
            <a:custGeom>
              <a:avLst/>
              <a:gdLst>
                <a:gd name="T0" fmla="*/ 1 w 48"/>
                <a:gd name="T1" fmla="*/ 1 h 86"/>
                <a:gd name="T2" fmla="*/ 1 w 48"/>
                <a:gd name="T3" fmla="*/ 1 h 86"/>
                <a:gd name="T4" fmla="*/ 1 w 48"/>
                <a:gd name="T5" fmla="*/ 1 h 86"/>
                <a:gd name="T6" fmla="*/ 1 w 48"/>
                <a:gd name="T7" fmla="*/ 2 h 86"/>
                <a:gd name="T8" fmla="*/ 1 w 48"/>
                <a:gd name="T9" fmla="*/ 2 h 86"/>
                <a:gd name="T10" fmla="*/ 1 w 48"/>
                <a:gd name="T11" fmla="*/ 2 h 86"/>
                <a:gd name="T12" fmla="*/ 1 w 48"/>
                <a:gd name="T13" fmla="*/ 2 h 86"/>
                <a:gd name="T14" fmla="*/ 0 w 48"/>
                <a:gd name="T15" fmla="*/ 1 h 86"/>
                <a:gd name="T16" fmla="*/ 1 w 48"/>
                <a:gd name="T17" fmla="*/ 1 h 86"/>
                <a:gd name="T18" fmla="*/ 1 w 48"/>
                <a:gd name="T19" fmla="*/ 1 h 86"/>
                <a:gd name="T20" fmla="*/ 1 w 48"/>
                <a:gd name="T21" fmla="*/ 1 h 86"/>
                <a:gd name="T22" fmla="*/ 1 w 48"/>
                <a:gd name="T23" fmla="*/ 1 h 86"/>
                <a:gd name="T24" fmla="*/ 1 w 48"/>
                <a:gd name="T25" fmla="*/ 1 h 86"/>
                <a:gd name="T26" fmla="*/ 1 w 48"/>
                <a:gd name="T27" fmla="*/ 1 h 86"/>
                <a:gd name="T28" fmla="*/ 1 w 48"/>
                <a:gd name="T29" fmla="*/ 0 h 86"/>
                <a:gd name="T30" fmla="*/ 1 w 48"/>
                <a:gd name="T31" fmla="*/ 1 h 86"/>
                <a:gd name="T32" fmla="*/ 1 w 48"/>
                <a:gd name="T33" fmla="*/ 1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86">
                  <a:moveTo>
                    <a:pt x="42" y="8"/>
                  </a:moveTo>
                  <a:lnTo>
                    <a:pt x="45" y="21"/>
                  </a:lnTo>
                  <a:lnTo>
                    <a:pt x="48" y="50"/>
                  </a:lnTo>
                  <a:lnTo>
                    <a:pt x="45" y="77"/>
                  </a:lnTo>
                  <a:lnTo>
                    <a:pt x="29" y="86"/>
                  </a:lnTo>
                  <a:lnTo>
                    <a:pt x="12" y="79"/>
                  </a:lnTo>
                  <a:lnTo>
                    <a:pt x="3" y="70"/>
                  </a:lnTo>
                  <a:lnTo>
                    <a:pt x="0" y="59"/>
                  </a:lnTo>
                  <a:lnTo>
                    <a:pt x="2" y="48"/>
                  </a:lnTo>
                  <a:lnTo>
                    <a:pt x="4" y="40"/>
                  </a:lnTo>
                  <a:lnTo>
                    <a:pt x="7" y="31"/>
                  </a:lnTo>
                  <a:lnTo>
                    <a:pt x="12" y="21"/>
                  </a:lnTo>
                  <a:lnTo>
                    <a:pt x="17" y="12"/>
                  </a:lnTo>
                  <a:lnTo>
                    <a:pt x="23" y="4"/>
                  </a:lnTo>
                  <a:lnTo>
                    <a:pt x="29" y="0"/>
                  </a:lnTo>
                  <a:lnTo>
                    <a:pt x="36" y="2"/>
                  </a:lnTo>
                  <a:lnTo>
                    <a:pt x="4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5" name="Freeform 11"/>
            <p:cNvSpPr>
              <a:spLocks/>
            </p:cNvSpPr>
            <p:nvPr/>
          </p:nvSpPr>
          <p:spPr bwMode="auto">
            <a:xfrm>
              <a:off x="4067" y="1859"/>
              <a:ext cx="36" cy="44"/>
            </a:xfrm>
            <a:custGeom>
              <a:avLst/>
              <a:gdLst>
                <a:gd name="T0" fmla="*/ 0 w 73"/>
                <a:gd name="T1" fmla="*/ 0 h 89"/>
                <a:gd name="T2" fmla="*/ 0 w 73"/>
                <a:gd name="T3" fmla="*/ 0 h 89"/>
                <a:gd name="T4" fmla="*/ 0 w 73"/>
                <a:gd name="T5" fmla="*/ 0 h 89"/>
                <a:gd name="T6" fmla="*/ 0 w 73"/>
                <a:gd name="T7" fmla="*/ 0 h 89"/>
                <a:gd name="T8" fmla="*/ 0 w 73"/>
                <a:gd name="T9" fmla="*/ 0 h 89"/>
                <a:gd name="T10" fmla="*/ 0 w 73"/>
                <a:gd name="T11" fmla="*/ 1 h 89"/>
                <a:gd name="T12" fmla="*/ 0 w 73"/>
                <a:gd name="T13" fmla="*/ 1 h 89"/>
                <a:gd name="T14" fmla="*/ 0 w 73"/>
                <a:gd name="T15" fmla="*/ 1 h 89"/>
                <a:gd name="T16" fmla="*/ 0 w 73"/>
                <a:gd name="T17" fmla="*/ 1 h 89"/>
                <a:gd name="T18" fmla="*/ 1 w 73"/>
                <a:gd name="T19" fmla="*/ 1 h 89"/>
                <a:gd name="T20" fmla="*/ 1 w 73"/>
                <a:gd name="T21" fmla="*/ 0 h 89"/>
                <a:gd name="T22" fmla="*/ 1 w 73"/>
                <a:gd name="T23" fmla="*/ 0 h 89"/>
                <a:gd name="T24" fmla="*/ 0 w 73"/>
                <a:gd name="T25" fmla="*/ 0 h 89"/>
                <a:gd name="T26" fmla="*/ 0 w 73"/>
                <a:gd name="T27" fmla="*/ 0 h 89"/>
                <a:gd name="T28" fmla="*/ 0 w 73"/>
                <a:gd name="T29" fmla="*/ 0 h 89"/>
                <a:gd name="T30" fmla="*/ 0 w 73"/>
                <a:gd name="T31" fmla="*/ 0 h 89"/>
                <a:gd name="T32" fmla="*/ 0 w 73"/>
                <a:gd name="T33" fmla="*/ 0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89">
                  <a:moveTo>
                    <a:pt x="6" y="4"/>
                  </a:moveTo>
                  <a:lnTo>
                    <a:pt x="4" y="8"/>
                  </a:lnTo>
                  <a:lnTo>
                    <a:pt x="2" y="20"/>
                  </a:lnTo>
                  <a:lnTo>
                    <a:pt x="0" y="36"/>
                  </a:lnTo>
                  <a:lnTo>
                    <a:pt x="0" y="53"/>
                  </a:lnTo>
                  <a:lnTo>
                    <a:pt x="3" y="69"/>
                  </a:lnTo>
                  <a:lnTo>
                    <a:pt x="12" y="82"/>
                  </a:lnTo>
                  <a:lnTo>
                    <a:pt x="28" y="89"/>
                  </a:lnTo>
                  <a:lnTo>
                    <a:pt x="52" y="86"/>
                  </a:lnTo>
                  <a:lnTo>
                    <a:pt x="68" y="77"/>
                  </a:lnTo>
                  <a:lnTo>
                    <a:pt x="73" y="62"/>
                  </a:lnTo>
                  <a:lnTo>
                    <a:pt x="70" y="46"/>
                  </a:lnTo>
                  <a:lnTo>
                    <a:pt x="61" y="29"/>
                  </a:lnTo>
                  <a:lnTo>
                    <a:pt x="48" y="15"/>
                  </a:lnTo>
                  <a:lnTo>
                    <a:pt x="32" y="4"/>
                  </a:lnTo>
                  <a:lnTo>
                    <a:pt x="18" y="0"/>
                  </a:lnTo>
                  <a:lnTo>
                    <a:pt x="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6" name="Freeform 12"/>
            <p:cNvSpPr>
              <a:spLocks/>
            </p:cNvSpPr>
            <p:nvPr/>
          </p:nvSpPr>
          <p:spPr bwMode="auto">
            <a:xfrm>
              <a:off x="4021" y="2139"/>
              <a:ext cx="65" cy="34"/>
            </a:xfrm>
            <a:custGeom>
              <a:avLst/>
              <a:gdLst>
                <a:gd name="T0" fmla="*/ 1 w 130"/>
                <a:gd name="T1" fmla="*/ 0 h 69"/>
                <a:gd name="T2" fmla="*/ 1 w 130"/>
                <a:gd name="T3" fmla="*/ 0 h 69"/>
                <a:gd name="T4" fmla="*/ 0 w 130"/>
                <a:gd name="T5" fmla="*/ 0 h 69"/>
                <a:gd name="T6" fmla="*/ 0 w 130"/>
                <a:gd name="T7" fmla="*/ 0 h 69"/>
                <a:gd name="T8" fmla="*/ 1 w 130"/>
                <a:gd name="T9" fmla="*/ 0 h 69"/>
                <a:gd name="T10" fmla="*/ 1 w 130"/>
                <a:gd name="T11" fmla="*/ 0 h 69"/>
                <a:gd name="T12" fmla="*/ 1 w 130"/>
                <a:gd name="T13" fmla="*/ 0 h 69"/>
                <a:gd name="T14" fmla="*/ 1 w 130"/>
                <a:gd name="T15" fmla="*/ 0 h 69"/>
                <a:gd name="T16" fmla="*/ 1 w 130"/>
                <a:gd name="T17" fmla="*/ 0 h 69"/>
                <a:gd name="T18" fmla="*/ 1 w 130"/>
                <a:gd name="T19" fmla="*/ 0 h 69"/>
                <a:gd name="T20" fmla="*/ 1 w 130"/>
                <a:gd name="T21" fmla="*/ 0 h 69"/>
                <a:gd name="T22" fmla="*/ 1 w 130"/>
                <a:gd name="T23" fmla="*/ 0 h 69"/>
                <a:gd name="T24" fmla="*/ 1 w 130"/>
                <a:gd name="T25" fmla="*/ 0 h 69"/>
                <a:gd name="T26" fmla="*/ 1 w 130"/>
                <a:gd name="T27" fmla="*/ 0 h 69"/>
                <a:gd name="T28" fmla="*/ 1 w 130"/>
                <a:gd name="T29" fmla="*/ 0 h 69"/>
                <a:gd name="T30" fmla="*/ 2 w 130"/>
                <a:gd name="T31" fmla="*/ 0 h 69"/>
                <a:gd name="T32" fmla="*/ 2 w 130"/>
                <a:gd name="T33" fmla="*/ 0 h 69"/>
                <a:gd name="T34" fmla="*/ 2 w 130"/>
                <a:gd name="T35" fmla="*/ 0 h 69"/>
                <a:gd name="T36" fmla="*/ 2 w 130"/>
                <a:gd name="T37" fmla="*/ 0 h 69"/>
                <a:gd name="T38" fmla="*/ 2 w 130"/>
                <a:gd name="T39" fmla="*/ 0 h 69"/>
                <a:gd name="T40" fmla="*/ 2 w 130"/>
                <a:gd name="T41" fmla="*/ 1 h 69"/>
                <a:gd name="T42" fmla="*/ 2 w 130"/>
                <a:gd name="T43" fmla="*/ 1 h 69"/>
                <a:gd name="T44" fmla="*/ 2 w 130"/>
                <a:gd name="T45" fmla="*/ 1 h 69"/>
                <a:gd name="T46" fmla="*/ 2 w 130"/>
                <a:gd name="T47" fmla="*/ 1 h 69"/>
                <a:gd name="T48" fmla="*/ 3 w 130"/>
                <a:gd name="T49" fmla="*/ 0 h 69"/>
                <a:gd name="T50" fmla="*/ 3 w 130"/>
                <a:gd name="T51" fmla="*/ 0 h 69"/>
                <a:gd name="T52" fmla="*/ 3 w 130"/>
                <a:gd name="T53" fmla="*/ 0 h 69"/>
                <a:gd name="T54" fmla="*/ 3 w 130"/>
                <a:gd name="T55" fmla="*/ 0 h 69"/>
                <a:gd name="T56" fmla="*/ 2 w 130"/>
                <a:gd name="T57" fmla="*/ 0 h 69"/>
                <a:gd name="T58" fmla="*/ 2 w 130"/>
                <a:gd name="T59" fmla="*/ 0 h 69"/>
                <a:gd name="T60" fmla="*/ 2 w 130"/>
                <a:gd name="T61" fmla="*/ 0 h 69"/>
                <a:gd name="T62" fmla="*/ 2 w 130"/>
                <a:gd name="T63" fmla="*/ 0 h 69"/>
                <a:gd name="T64" fmla="*/ 2 w 130"/>
                <a:gd name="T65" fmla="*/ 0 h 69"/>
                <a:gd name="T66" fmla="*/ 2 w 130"/>
                <a:gd name="T67" fmla="*/ 0 h 69"/>
                <a:gd name="T68" fmla="*/ 2 w 130"/>
                <a:gd name="T69" fmla="*/ 0 h 69"/>
                <a:gd name="T70" fmla="*/ 1 w 130"/>
                <a:gd name="T71" fmla="*/ 0 h 69"/>
                <a:gd name="T72" fmla="*/ 1 w 130"/>
                <a:gd name="T73" fmla="*/ 0 h 69"/>
                <a:gd name="T74" fmla="*/ 1 w 130"/>
                <a:gd name="T75" fmla="*/ 0 h 69"/>
                <a:gd name="T76" fmla="*/ 1 w 130"/>
                <a:gd name="T77" fmla="*/ 0 h 69"/>
                <a:gd name="T78" fmla="*/ 1 w 130"/>
                <a:gd name="T79" fmla="*/ 0 h 69"/>
                <a:gd name="T80" fmla="*/ 1 w 130"/>
                <a:gd name="T81" fmla="*/ 0 h 69"/>
                <a:gd name="T82" fmla="*/ 1 w 130"/>
                <a:gd name="T83" fmla="*/ 0 h 69"/>
                <a:gd name="T84" fmla="*/ 1 w 130"/>
                <a:gd name="T85" fmla="*/ 0 h 69"/>
                <a:gd name="T86" fmla="*/ 1 w 130"/>
                <a:gd name="T87" fmla="*/ 0 h 69"/>
                <a:gd name="T88" fmla="*/ 1 w 130"/>
                <a:gd name="T89" fmla="*/ 0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30" h="69">
                  <a:moveTo>
                    <a:pt x="1" y="13"/>
                  </a:moveTo>
                  <a:lnTo>
                    <a:pt x="1" y="15"/>
                  </a:lnTo>
                  <a:lnTo>
                    <a:pt x="0" y="17"/>
                  </a:lnTo>
                  <a:lnTo>
                    <a:pt x="0" y="21"/>
                  </a:lnTo>
                  <a:lnTo>
                    <a:pt x="1" y="26"/>
                  </a:lnTo>
                  <a:lnTo>
                    <a:pt x="4" y="32"/>
                  </a:lnTo>
                  <a:lnTo>
                    <a:pt x="9" y="37"/>
                  </a:lnTo>
                  <a:lnTo>
                    <a:pt x="18" y="42"/>
                  </a:lnTo>
                  <a:lnTo>
                    <a:pt x="31" y="45"/>
                  </a:lnTo>
                  <a:lnTo>
                    <a:pt x="33" y="46"/>
                  </a:lnTo>
                  <a:lnTo>
                    <a:pt x="36" y="49"/>
                  </a:lnTo>
                  <a:lnTo>
                    <a:pt x="42" y="51"/>
                  </a:lnTo>
                  <a:lnTo>
                    <a:pt x="48" y="54"/>
                  </a:lnTo>
                  <a:lnTo>
                    <a:pt x="55" y="57"/>
                  </a:lnTo>
                  <a:lnTo>
                    <a:pt x="61" y="58"/>
                  </a:lnTo>
                  <a:lnTo>
                    <a:pt x="67" y="57"/>
                  </a:lnTo>
                  <a:lnTo>
                    <a:pt x="71" y="53"/>
                  </a:lnTo>
                  <a:lnTo>
                    <a:pt x="73" y="54"/>
                  </a:lnTo>
                  <a:lnTo>
                    <a:pt x="79" y="57"/>
                  </a:lnTo>
                  <a:lnTo>
                    <a:pt x="88" y="61"/>
                  </a:lnTo>
                  <a:lnTo>
                    <a:pt x="98" y="65"/>
                  </a:lnTo>
                  <a:lnTo>
                    <a:pt x="109" y="69"/>
                  </a:lnTo>
                  <a:lnTo>
                    <a:pt x="118" y="69"/>
                  </a:lnTo>
                  <a:lnTo>
                    <a:pt x="126" y="67"/>
                  </a:lnTo>
                  <a:lnTo>
                    <a:pt x="130" y="61"/>
                  </a:lnTo>
                  <a:lnTo>
                    <a:pt x="130" y="59"/>
                  </a:lnTo>
                  <a:lnTo>
                    <a:pt x="130" y="55"/>
                  </a:lnTo>
                  <a:lnTo>
                    <a:pt x="129" y="49"/>
                  </a:lnTo>
                  <a:lnTo>
                    <a:pt x="125" y="44"/>
                  </a:lnTo>
                  <a:lnTo>
                    <a:pt x="118" y="37"/>
                  </a:lnTo>
                  <a:lnTo>
                    <a:pt x="109" y="32"/>
                  </a:lnTo>
                  <a:lnTo>
                    <a:pt x="93" y="30"/>
                  </a:lnTo>
                  <a:lnTo>
                    <a:pt x="73" y="30"/>
                  </a:lnTo>
                  <a:lnTo>
                    <a:pt x="71" y="28"/>
                  </a:lnTo>
                  <a:lnTo>
                    <a:pt x="65" y="24"/>
                  </a:lnTo>
                  <a:lnTo>
                    <a:pt x="59" y="20"/>
                  </a:lnTo>
                  <a:lnTo>
                    <a:pt x="54" y="21"/>
                  </a:lnTo>
                  <a:lnTo>
                    <a:pt x="52" y="20"/>
                  </a:lnTo>
                  <a:lnTo>
                    <a:pt x="48" y="15"/>
                  </a:lnTo>
                  <a:lnTo>
                    <a:pt x="43" y="9"/>
                  </a:lnTo>
                  <a:lnTo>
                    <a:pt x="36" y="4"/>
                  </a:lnTo>
                  <a:lnTo>
                    <a:pt x="29" y="0"/>
                  </a:lnTo>
                  <a:lnTo>
                    <a:pt x="19" y="0"/>
                  </a:lnTo>
                  <a:lnTo>
                    <a:pt x="10" y="4"/>
                  </a:lnTo>
                  <a:lnTo>
                    <a:pt x="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7" name="Freeform 13"/>
            <p:cNvSpPr>
              <a:spLocks/>
            </p:cNvSpPr>
            <p:nvPr/>
          </p:nvSpPr>
          <p:spPr bwMode="auto">
            <a:xfrm>
              <a:off x="4110" y="2001"/>
              <a:ext cx="28" cy="29"/>
            </a:xfrm>
            <a:custGeom>
              <a:avLst/>
              <a:gdLst>
                <a:gd name="T0" fmla="*/ 0 w 57"/>
                <a:gd name="T1" fmla="*/ 1 h 58"/>
                <a:gd name="T2" fmla="*/ 0 w 57"/>
                <a:gd name="T3" fmla="*/ 1 h 58"/>
                <a:gd name="T4" fmla="*/ 0 w 57"/>
                <a:gd name="T5" fmla="*/ 1 h 58"/>
                <a:gd name="T6" fmla="*/ 0 w 57"/>
                <a:gd name="T7" fmla="*/ 1 h 58"/>
                <a:gd name="T8" fmla="*/ 0 w 57"/>
                <a:gd name="T9" fmla="*/ 1 h 58"/>
                <a:gd name="T10" fmla="*/ 0 w 57"/>
                <a:gd name="T11" fmla="*/ 1 h 58"/>
                <a:gd name="T12" fmla="*/ 0 w 57"/>
                <a:gd name="T13" fmla="*/ 1 h 58"/>
                <a:gd name="T14" fmla="*/ 0 w 57"/>
                <a:gd name="T15" fmla="*/ 1 h 58"/>
                <a:gd name="T16" fmla="*/ 0 w 57"/>
                <a:gd name="T17" fmla="*/ 1 h 58"/>
                <a:gd name="T18" fmla="*/ 0 w 57"/>
                <a:gd name="T19" fmla="*/ 1 h 58"/>
                <a:gd name="T20" fmla="*/ 0 w 57"/>
                <a:gd name="T21" fmla="*/ 1 h 58"/>
                <a:gd name="T22" fmla="*/ 0 w 57"/>
                <a:gd name="T23" fmla="*/ 1 h 58"/>
                <a:gd name="T24" fmla="*/ 0 w 57"/>
                <a:gd name="T25" fmla="*/ 1 h 58"/>
                <a:gd name="T26" fmla="*/ 0 w 57"/>
                <a:gd name="T27" fmla="*/ 0 h 58"/>
                <a:gd name="T28" fmla="*/ 0 w 57"/>
                <a:gd name="T29" fmla="*/ 0 h 58"/>
                <a:gd name="T30" fmla="*/ 0 w 57"/>
                <a:gd name="T31" fmla="*/ 1 h 58"/>
                <a:gd name="T32" fmla="*/ 0 w 57"/>
                <a:gd name="T33" fmla="*/ 1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58">
                  <a:moveTo>
                    <a:pt x="0" y="11"/>
                  </a:moveTo>
                  <a:lnTo>
                    <a:pt x="0" y="14"/>
                  </a:lnTo>
                  <a:lnTo>
                    <a:pt x="0" y="22"/>
                  </a:lnTo>
                  <a:lnTo>
                    <a:pt x="3" y="33"/>
                  </a:lnTo>
                  <a:lnTo>
                    <a:pt x="6" y="45"/>
                  </a:lnTo>
                  <a:lnTo>
                    <a:pt x="12" y="54"/>
                  </a:lnTo>
                  <a:lnTo>
                    <a:pt x="21" y="58"/>
                  </a:lnTo>
                  <a:lnTo>
                    <a:pt x="33" y="57"/>
                  </a:lnTo>
                  <a:lnTo>
                    <a:pt x="50" y="45"/>
                  </a:lnTo>
                  <a:lnTo>
                    <a:pt x="57" y="33"/>
                  </a:lnTo>
                  <a:lnTo>
                    <a:pt x="56" y="22"/>
                  </a:lnTo>
                  <a:lnTo>
                    <a:pt x="48" y="13"/>
                  </a:lnTo>
                  <a:lnTo>
                    <a:pt x="36" y="5"/>
                  </a:lnTo>
                  <a:lnTo>
                    <a:pt x="23" y="0"/>
                  </a:lnTo>
                  <a:lnTo>
                    <a:pt x="11" y="0"/>
                  </a:lnTo>
                  <a:lnTo>
                    <a:pt x="3" y="3"/>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8" name="Freeform 14"/>
            <p:cNvSpPr>
              <a:spLocks/>
            </p:cNvSpPr>
            <p:nvPr/>
          </p:nvSpPr>
          <p:spPr bwMode="auto">
            <a:xfrm>
              <a:off x="3838" y="1824"/>
              <a:ext cx="268" cy="397"/>
            </a:xfrm>
            <a:custGeom>
              <a:avLst/>
              <a:gdLst>
                <a:gd name="T0" fmla="*/ 4 w 535"/>
                <a:gd name="T1" fmla="*/ 0 h 795"/>
                <a:gd name="T2" fmla="*/ 3 w 535"/>
                <a:gd name="T3" fmla="*/ 0 h 795"/>
                <a:gd name="T4" fmla="*/ 2 w 535"/>
                <a:gd name="T5" fmla="*/ 1 h 795"/>
                <a:gd name="T6" fmla="*/ 2 w 535"/>
                <a:gd name="T7" fmla="*/ 2 h 795"/>
                <a:gd name="T8" fmla="*/ 1 w 535"/>
                <a:gd name="T9" fmla="*/ 4 h 795"/>
                <a:gd name="T10" fmla="*/ 1 w 535"/>
                <a:gd name="T11" fmla="*/ 5 h 795"/>
                <a:gd name="T12" fmla="*/ 1 w 535"/>
                <a:gd name="T13" fmla="*/ 6 h 795"/>
                <a:gd name="T14" fmla="*/ 1 w 535"/>
                <a:gd name="T15" fmla="*/ 7 h 795"/>
                <a:gd name="T16" fmla="*/ 1 w 535"/>
                <a:gd name="T17" fmla="*/ 8 h 795"/>
                <a:gd name="T18" fmla="*/ 2 w 535"/>
                <a:gd name="T19" fmla="*/ 8 h 795"/>
                <a:gd name="T20" fmla="*/ 2 w 535"/>
                <a:gd name="T21" fmla="*/ 9 h 795"/>
                <a:gd name="T22" fmla="*/ 3 w 535"/>
                <a:gd name="T23" fmla="*/ 10 h 795"/>
                <a:gd name="T24" fmla="*/ 3 w 535"/>
                <a:gd name="T25" fmla="*/ 10 h 795"/>
                <a:gd name="T26" fmla="*/ 3 w 535"/>
                <a:gd name="T27" fmla="*/ 10 h 795"/>
                <a:gd name="T28" fmla="*/ 4 w 535"/>
                <a:gd name="T29" fmla="*/ 10 h 795"/>
                <a:gd name="T30" fmla="*/ 4 w 535"/>
                <a:gd name="T31" fmla="*/ 10 h 795"/>
                <a:gd name="T32" fmla="*/ 5 w 535"/>
                <a:gd name="T33" fmla="*/ 11 h 795"/>
                <a:gd name="T34" fmla="*/ 5 w 535"/>
                <a:gd name="T35" fmla="*/ 11 h 795"/>
                <a:gd name="T36" fmla="*/ 6 w 535"/>
                <a:gd name="T37" fmla="*/ 11 h 795"/>
                <a:gd name="T38" fmla="*/ 6 w 535"/>
                <a:gd name="T39" fmla="*/ 12 h 795"/>
                <a:gd name="T40" fmla="*/ 6 w 535"/>
                <a:gd name="T41" fmla="*/ 12 h 795"/>
                <a:gd name="T42" fmla="*/ 6 w 535"/>
                <a:gd name="T43" fmla="*/ 11 h 795"/>
                <a:gd name="T44" fmla="*/ 5 w 535"/>
                <a:gd name="T45" fmla="*/ 11 h 795"/>
                <a:gd name="T46" fmla="*/ 5 w 535"/>
                <a:gd name="T47" fmla="*/ 10 h 795"/>
                <a:gd name="T48" fmla="*/ 4 w 535"/>
                <a:gd name="T49" fmla="*/ 9 h 795"/>
                <a:gd name="T50" fmla="*/ 4 w 535"/>
                <a:gd name="T51" fmla="*/ 9 h 795"/>
                <a:gd name="T52" fmla="*/ 4 w 535"/>
                <a:gd name="T53" fmla="*/ 8 h 795"/>
                <a:gd name="T54" fmla="*/ 5 w 535"/>
                <a:gd name="T55" fmla="*/ 8 h 795"/>
                <a:gd name="T56" fmla="*/ 6 w 535"/>
                <a:gd name="T57" fmla="*/ 7 h 795"/>
                <a:gd name="T58" fmla="*/ 7 w 535"/>
                <a:gd name="T59" fmla="*/ 7 h 795"/>
                <a:gd name="T60" fmla="*/ 7 w 535"/>
                <a:gd name="T61" fmla="*/ 6 h 795"/>
                <a:gd name="T62" fmla="*/ 8 w 535"/>
                <a:gd name="T63" fmla="*/ 5 h 795"/>
                <a:gd name="T64" fmla="*/ 8 w 535"/>
                <a:gd name="T65" fmla="*/ 5 h 795"/>
                <a:gd name="T66" fmla="*/ 8 w 535"/>
                <a:gd name="T67" fmla="*/ 4 h 795"/>
                <a:gd name="T68" fmla="*/ 9 w 535"/>
                <a:gd name="T69" fmla="*/ 4 h 795"/>
                <a:gd name="T70" fmla="*/ 9 w 535"/>
                <a:gd name="T71" fmla="*/ 4 h 795"/>
                <a:gd name="T72" fmla="*/ 8 w 535"/>
                <a:gd name="T73" fmla="*/ 4 h 795"/>
                <a:gd name="T74" fmla="*/ 8 w 535"/>
                <a:gd name="T75" fmla="*/ 3 h 795"/>
                <a:gd name="T76" fmla="*/ 8 w 535"/>
                <a:gd name="T77" fmla="*/ 3 h 795"/>
                <a:gd name="T78" fmla="*/ 7 w 535"/>
                <a:gd name="T79" fmla="*/ 4 h 795"/>
                <a:gd name="T80" fmla="*/ 6 w 535"/>
                <a:gd name="T81" fmla="*/ 4 h 795"/>
                <a:gd name="T82" fmla="*/ 6 w 535"/>
                <a:gd name="T83" fmla="*/ 3 h 795"/>
                <a:gd name="T84" fmla="*/ 6 w 535"/>
                <a:gd name="T85" fmla="*/ 2 h 795"/>
                <a:gd name="T86" fmla="*/ 6 w 535"/>
                <a:gd name="T87" fmla="*/ 1 h 795"/>
                <a:gd name="T88" fmla="*/ 5 w 535"/>
                <a:gd name="T89" fmla="*/ 1 h 795"/>
                <a:gd name="T90" fmla="*/ 5 w 535"/>
                <a:gd name="T91" fmla="*/ 0 h 795"/>
                <a:gd name="T92" fmla="*/ 4 w 535"/>
                <a:gd name="T93" fmla="*/ 0 h 7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35" h="795">
                  <a:moveTo>
                    <a:pt x="216" y="1"/>
                  </a:moveTo>
                  <a:lnTo>
                    <a:pt x="213" y="2"/>
                  </a:lnTo>
                  <a:lnTo>
                    <a:pt x="208" y="7"/>
                  </a:lnTo>
                  <a:lnTo>
                    <a:pt x="198" y="17"/>
                  </a:lnTo>
                  <a:lnTo>
                    <a:pt x="188" y="27"/>
                  </a:lnTo>
                  <a:lnTo>
                    <a:pt x="173" y="42"/>
                  </a:lnTo>
                  <a:lnTo>
                    <a:pt x="158" y="59"/>
                  </a:lnTo>
                  <a:lnTo>
                    <a:pt x="141" y="79"/>
                  </a:lnTo>
                  <a:lnTo>
                    <a:pt x="122" y="101"/>
                  </a:lnTo>
                  <a:lnTo>
                    <a:pt x="104" y="125"/>
                  </a:lnTo>
                  <a:lnTo>
                    <a:pt x="85" y="151"/>
                  </a:lnTo>
                  <a:lnTo>
                    <a:pt x="67" y="179"/>
                  </a:lnTo>
                  <a:lnTo>
                    <a:pt x="50" y="209"/>
                  </a:lnTo>
                  <a:lnTo>
                    <a:pt x="34" y="239"/>
                  </a:lnTo>
                  <a:lnTo>
                    <a:pt x="21" y="272"/>
                  </a:lnTo>
                  <a:lnTo>
                    <a:pt x="9" y="305"/>
                  </a:lnTo>
                  <a:lnTo>
                    <a:pt x="0" y="339"/>
                  </a:lnTo>
                  <a:lnTo>
                    <a:pt x="2" y="344"/>
                  </a:lnTo>
                  <a:lnTo>
                    <a:pt x="8" y="359"/>
                  </a:lnTo>
                  <a:lnTo>
                    <a:pt x="17" y="380"/>
                  </a:lnTo>
                  <a:lnTo>
                    <a:pt x="27" y="406"/>
                  </a:lnTo>
                  <a:lnTo>
                    <a:pt x="37" y="438"/>
                  </a:lnTo>
                  <a:lnTo>
                    <a:pt x="46" y="471"/>
                  </a:lnTo>
                  <a:lnTo>
                    <a:pt x="54" y="504"/>
                  </a:lnTo>
                  <a:lnTo>
                    <a:pt x="58" y="537"/>
                  </a:lnTo>
                  <a:lnTo>
                    <a:pt x="59" y="537"/>
                  </a:lnTo>
                  <a:lnTo>
                    <a:pt x="64" y="537"/>
                  </a:lnTo>
                  <a:lnTo>
                    <a:pt x="73" y="534"/>
                  </a:lnTo>
                  <a:lnTo>
                    <a:pt x="88" y="527"/>
                  </a:lnTo>
                  <a:lnTo>
                    <a:pt x="91" y="531"/>
                  </a:lnTo>
                  <a:lnTo>
                    <a:pt x="97" y="545"/>
                  </a:lnTo>
                  <a:lnTo>
                    <a:pt x="106" y="563"/>
                  </a:lnTo>
                  <a:lnTo>
                    <a:pt x="118" y="584"/>
                  </a:lnTo>
                  <a:lnTo>
                    <a:pt x="130" y="608"/>
                  </a:lnTo>
                  <a:lnTo>
                    <a:pt x="142" y="631"/>
                  </a:lnTo>
                  <a:lnTo>
                    <a:pt x="151" y="654"/>
                  </a:lnTo>
                  <a:lnTo>
                    <a:pt x="158" y="671"/>
                  </a:lnTo>
                  <a:lnTo>
                    <a:pt x="159" y="672"/>
                  </a:lnTo>
                  <a:lnTo>
                    <a:pt x="164" y="676"/>
                  </a:lnTo>
                  <a:lnTo>
                    <a:pt x="172" y="680"/>
                  </a:lnTo>
                  <a:lnTo>
                    <a:pt x="181" y="684"/>
                  </a:lnTo>
                  <a:lnTo>
                    <a:pt x="191" y="688"/>
                  </a:lnTo>
                  <a:lnTo>
                    <a:pt x="202" y="689"/>
                  </a:lnTo>
                  <a:lnTo>
                    <a:pt x="213" y="689"/>
                  </a:lnTo>
                  <a:lnTo>
                    <a:pt x="223" y="684"/>
                  </a:lnTo>
                  <a:lnTo>
                    <a:pt x="226" y="685"/>
                  </a:lnTo>
                  <a:lnTo>
                    <a:pt x="231" y="691"/>
                  </a:lnTo>
                  <a:lnTo>
                    <a:pt x="241" y="699"/>
                  </a:lnTo>
                  <a:lnTo>
                    <a:pt x="251" y="706"/>
                  </a:lnTo>
                  <a:lnTo>
                    <a:pt x="262" y="714"/>
                  </a:lnTo>
                  <a:lnTo>
                    <a:pt x="273" y="722"/>
                  </a:lnTo>
                  <a:lnTo>
                    <a:pt x="285" y="728"/>
                  </a:lnTo>
                  <a:lnTo>
                    <a:pt x="295" y="729"/>
                  </a:lnTo>
                  <a:lnTo>
                    <a:pt x="297" y="731"/>
                  </a:lnTo>
                  <a:lnTo>
                    <a:pt x="306" y="739"/>
                  </a:lnTo>
                  <a:lnTo>
                    <a:pt x="318" y="751"/>
                  </a:lnTo>
                  <a:lnTo>
                    <a:pt x="333" y="763"/>
                  </a:lnTo>
                  <a:lnTo>
                    <a:pt x="347" y="775"/>
                  </a:lnTo>
                  <a:lnTo>
                    <a:pt x="363" y="785"/>
                  </a:lnTo>
                  <a:lnTo>
                    <a:pt x="376" y="793"/>
                  </a:lnTo>
                  <a:lnTo>
                    <a:pt x="387" y="795"/>
                  </a:lnTo>
                  <a:lnTo>
                    <a:pt x="384" y="793"/>
                  </a:lnTo>
                  <a:lnTo>
                    <a:pt x="379" y="788"/>
                  </a:lnTo>
                  <a:lnTo>
                    <a:pt x="370" y="780"/>
                  </a:lnTo>
                  <a:lnTo>
                    <a:pt x="359" y="770"/>
                  </a:lnTo>
                  <a:lnTo>
                    <a:pt x="347" y="758"/>
                  </a:lnTo>
                  <a:lnTo>
                    <a:pt x="334" y="745"/>
                  </a:lnTo>
                  <a:lnTo>
                    <a:pt x="322" y="730"/>
                  </a:lnTo>
                  <a:lnTo>
                    <a:pt x="312" y="716"/>
                  </a:lnTo>
                  <a:lnTo>
                    <a:pt x="308" y="713"/>
                  </a:lnTo>
                  <a:lnTo>
                    <a:pt x="296" y="704"/>
                  </a:lnTo>
                  <a:lnTo>
                    <a:pt x="279" y="691"/>
                  </a:lnTo>
                  <a:lnTo>
                    <a:pt x="259" y="675"/>
                  </a:lnTo>
                  <a:lnTo>
                    <a:pt x="241" y="658"/>
                  </a:lnTo>
                  <a:lnTo>
                    <a:pt x="225" y="639"/>
                  </a:lnTo>
                  <a:lnTo>
                    <a:pt x="213" y="622"/>
                  </a:lnTo>
                  <a:lnTo>
                    <a:pt x="210" y="606"/>
                  </a:lnTo>
                  <a:lnTo>
                    <a:pt x="209" y="601"/>
                  </a:lnTo>
                  <a:lnTo>
                    <a:pt x="208" y="589"/>
                  </a:lnTo>
                  <a:lnTo>
                    <a:pt x="209" y="574"/>
                  </a:lnTo>
                  <a:lnTo>
                    <a:pt x="216" y="555"/>
                  </a:lnTo>
                  <a:lnTo>
                    <a:pt x="230" y="539"/>
                  </a:lnTo>
                  <a:lnTo>
                    <a:pt x="255" y="529"/>
                  </a:lnTo>
                  <a:lnTo>
                    <a:pt x="293" y="527"/>
                  </a:lnTo>
                  <a:lnTo>
                    <a:pt x="347" y="537"/>
                  </a:lnTo>
                  <a:lnTo>
                    <a:pt x="374" y="576"/>
                  </a:lnTo>
                  <a:lnTo>
                    <a:pt x="384" y="495"/>
                  </a:lnTo>
                  <a:lnTo>
                    <a:pt x="385" y="489"/>
                  </a:lnTo>
                  <a:lnTo>
                    <a:pt x="391" y="475"/>
                  </a:lnTo>
                  <a:lnTo>
                    <a:pt x="397" y="455"/>
                  </a:lnTo>
                  <a:lnTo>
                    <a:pt x="408" y="434"/>
                  </a:lnTo>
                  <a:lnTo>
                    <a:pt x="422" y="412"/>
                  </a:lnTo>
                  <a:lnTo>
                    <a:pt x="438" y="394"/>
                  </a:lnTo>
                  <a:lnTo>
                    <a:pt x="456" y="384"/>
                  </a:lnTo>
                  <a:lnTo>
                    <a:pt x="479" y="383"/>
                  </a:lnTo>
                  <a:lnTo>
                    <a:pt x="496" y="383"/>
                  </a:lnTo>
                  <a:lnTo>
                    <a:pt x="504" y="377"/>
                  </a:lnTo>
                  <a:lnTo>
                    <a:pt x="505" y="366"/>
                  </a:lnTo>
                  <a:lnTo>
                    <a:pt x="503" y="351"/>
                  </a:lnTo>
                  <a:lnTo>
                    <a:pt x="499" y="338"/>
                  </a:lnTo>
                  <a:lnTo>
                    <a:pt x="497" y="326"/>
                  </a:lnTo>
                  <a:lnTo>
                    <a:pt x="501" y="318"/>
                  </a:lnTo>
                  <a:lnTo>
                    <a:pt x="513" y="317"/>
                  </a:lnTo>
                  <a:lnTo>
                    <a:pt x="516" y="315"/>
                  </a:lnTo>
                  <a:lnTo>
                    <a:pt x="521" y="312"/>
                  </a:lnTo>
                  <a:lnTo>
                    <a:pt x="528" y="305"/>
                  </a:lnTo>
                  <a:lnTo>
                    <a:pt x="533" y="298"/>
                  </a:lnTo>
                  <a:lnTo>
                    <a:pt x="535" y="290"/>
                  </a:lnTo>
                  <a:lnTo>
                    <a:pt x="531" y="283"/>
                  </a:lnTo>
                  <a:lnTo>
                    <a:pt x="521" y="275"/>
                  </a:lnTo>
                  <a:lnTo>
                    <a:pt x="500" y="269"/>
                  </a:lnTo>
                  <a:lnTo>
                    <a:pt x="499" y="264"/>
                  </a:lnTo>
                  <a:lnTo>
                    <a:pt x="496" y="251"/>
                  </a:lnTo>
                  <a:lnTo>
                    <a:pt x="491" y="237"/>
                  </a:lnTo>
                  <a:lnTo>
                    <a:pt x="483" y="222"/>
                  </a:lnTo>
                  <a:lnTo>
                    <a:pt x="471" y="215"/>
                  </a:lnTo>
                  <a:lnTo>
                    <a:pt x="458" y="219"/>
                  </a:lnTo>
                  <a:lnTo>
                    <a:pt x="441" y="238"/>
                  </a:lnTo>
                  <a:lnTo>
                    <a:pt x="421" y="277"/>
                  </a:lnTo>
                  <a:lnTo>
                    <a:pt x="417" y="279"/>
                  </a:lnTo>
                  <a:lnTo>
                    <a:pt x="406" y="280"/>
                  </a:lnTo>
                  <a:lnTo>
                    <a:pt x="392" y="280"/>
                  </a:lnTo>
                  <a:lnTo>
                    <a:pt x="376" y="277"/>
                  </a:lnTo>
                  <a:lnTo>
                    <a:pt x="359" y="268"/>
                  </a:lnTo>
                  <a:lnTo>
                    <a:pt x="346" y="254"/>
                  </a:lnTo>
                  <a:lnTo>
                    <a:pt x="337" y="230"/>
                  </a:lnTo>
                  <a:lnTo>
                    <a:pt x="334" y="194"/>
                  </a:lnTo>
                  <a:lnTo>
                    <a:pt x="337" y="190"/>
                  </a:lnTo>
                  <a:lnTo>
                    <a:pt x="342" y="179"/>
                  </a:lnTo>
                  <a:lnTo>
                    <a:pt x="347" y="163"/>
                  </a:lnTo>
                  <a:lnTo>
                    <a:pt x="351" y="144"/>
                  </a:lnTo>
                  <a:lnTo>
                    <a:pt x="350" y="125"/>
                  </a:lnTo>
                  <a:lnTo>
                    <a:pt x="341" y="105"/>
                  </a:lnTo>
                  <a:lnTo>
                    <a:pt x="321" y="90"/>
                  </a:lnTo>
                  <a:lnTo>
                    <a:pt x="289" y="80"/>
                  </a:lnTo>
                  <a:lnTo>
                    <a:pt x="287" y="76"/>
                  </a:lnTo>
                  <a:lnTo>
                    <a:pt x="281" y="65"/>
                  </a:lnTo>
                  <a:lnTo>
                    <a:pt x="272" y="51"/>
                  </a:lnTo>
                  <a:lnTo>
                    <a:pt x="260" y="34"/>
                  </a:lnTo>
                  <a:lnTo>
                    <a:pt x="248" y="18"/>
                  </a:lnTo>
                  <a:lnTo>
                    <a:pt x="237" y="6"/>
                  </a:lnTo>
                  <a:lnTo>
                    <a:pt x="225" y="0"/>
                  </a:lnTo>
                  <a:lnTo>
                    <a:pt x="216" y="1"/>
                  </a:lnTo>
                  <a:close/>
                </a:path>
              </a:pathLst>
            </a:custGeom>
            <a:solidFill>
              <a:srgbClr val="008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9" name="Freeform 15"/>
            <p:cNvSpPr>
              <a:spLocks/>
            </p:cNvSpPr>
            <p:nvPr/>
          </p:nvSpPr>
          <p:spPr bwMode="auto">
            <a:xfrm>
              <a:off x="4025" y="2215"/>
              <a:ext cx="229" cy="210"/>
            </a:xfrm>
            <a:custGeom>
              <a:avLst/>
              <a:gdLst>
                <a:gd name="T0" fmla="*/ 1 w 458"/>
                <a:gd name="T1" fmla="*/ 0 h 422"/>
                <a:gd name="T2" fmla="*/ 1 w 458"/>
                <a:gd name="T3" fmla="*/ 0 h 422"/>
                <a:gd name="T4" fmla="*/ 1 w 458"/>
                <a:gd name="T5" fmla="*/ 1 h 422"/>
                <a:gd name="T6" fmla="*/ 1 w 458"/>
                <a:gd name="T7" fmla="*/ 1 h 422"/>
                <a:gd name="T8" fmla="*/ 1 w 458"/>
                <a:gd name="T9" fmla="*/ 2 h 422"/>
                <a:gd name="T10" fmla="*/ 1 w 458"/>
                <a:gd name="T11" fmla="*/ 3 h 422"/>
                <a:gd name="T12" fmla="*/ 1 w 458"/>
                <a:gd name="T13" fmla="*/ 3 h 422"/>
                <a:gd name="T14" fmla="*/ 1 w 458"/>
                <a:gd name="T15" fmla="*/ 3 h 422"/>
                <a:gd name="T16" fmla="*/ 1 w 458"/>
                <a:gd name="T17" fmla="*/ 4 h 422"/>
                <a:gd name="T18" fmla="*/ 1 w 458"/>
                <a:gd name="T19" fmla="*/ 4 h 422"/>
                <a:gd name="T20" fmla="*/ 2 w 458"/>
                <a:gd name="T21" fmla="*/ 4 h 422"/>
                <a:gd name="T22" fmla="*/ 2 w 458"/>
                <a:gd name="T23" fmla="*/ 4 h 422"/>
                <a:gd name="T24" fmla="*/ 2 w 458"/>
                <a:gd name="T25" fmla="*/ 5 h 422"/>
                <a:gd name="T26" fmla="*/ 2 w 458"/>
                <a:gd name="T27" fmla="*/ 5 h 422"/>
                <a:gd name="T28" fmla="*/ 2 w 458"/>
                <a:gd name="T29" fmla="*/ 5 h 422"/>
                <a:gd name="T30" fmla="*/ 3 w 458"/>
                <a:gd name="T31" fmla="*/ 6 h 422"/>
                <a:gd name="T32" fmla="*/ 3 w 458"/>
                <a:gd name="T33" fmla="*/ 6 h 422"/>
                <a:gd name="T34" fmla="*/ 5 w 458"/>
                <a:gd name="T35" fmla="*/ 6 h 422"/>
                <a:gd name="T36" fmla="*/ 5 w 458"/>
                <a:gd name="T37" fmla="*/ 6 h 422"/>
                <a:gd name="T38" fmla="*/ 5 w 458"/>
                <a:gd name="T39" fmla="*/ 6 h 422"/>
                <a:gd name="T40" fmla="*/ 6 w 458"/>
                <a:gd name="T41" fmla="*/ 5 h 422"/>
                <a:gd name="T42" fmla="*/ 6 w 458"/>
                <a:gd name="T43" fmla="*/ 5 h 422"/>
                <a:gd name="T44" fmla="*/ 6 w 458"/>
                <a:gd name="T45" fmla="*/ 5 h 422"/>
                <a:gd name="T46" fmla="*/ 7 w 458"/>
                <a:gd name="T47" fmla="*/ 5 h 422"/>
                <a:gd name="T48" fmla="*/ 7 w 458"/>
                <a:gd name="T49" fmla="*/ 5 h 422"/>
                <a:gd name="T50" fmla="*/ 7 w 458"/>
                <a:gd name="T51" fmla="*/ 4 h 422"/>
                <a:gd name="T52" fmla="*/ 7 w 458"/>
                <a:gd name="T53" fmla="*/ 4 h 422"/>
                <a:gd name="T54" fmla="*/ 7 w 458"/>
                <a:gd name="T55" fmla="*/ 4 h 422"/>
                <a:gd name="T56" fmla="*/ 8 w 458"/>
                <a:gd name="T57" fmla="*/ 3 h 422"/>
                <a:gd name="T58" fmla="*/ 7 w 458"/>
                <a:gd name="T59" fmla="*/ 2 h 422"/>
                <a:gd name="T60" fmla="*/ 7 w 458"/>
                <a:gd name="T61" fmla="*/ 2 h 422"/>
                <a:gd name="T62" fmla="*/ 7 w 458"/>
                <a:gd name="T63" fmla="*/ 2 h 422"/>
                <a:gd name="T64" fmla="*/ 6 w 458"/>
                <a:gd name="T65" fmla="*/ 1 h 422"/>
                <a:gd name="T66" fmla="*/ 6 w 458"/>
                <a:gd name="T67" fmla="*/ 1 h 422"/>
                <a:gd name="T68" fmla="*/ 5 w 458"/>
                <a:gd name="T69" fmla="*/ 1 h 422"/>
                <a:gd name="T70" fmla="*/ 5 w 458"/>
                <a:gd name="T71" fmla="*/ 1 h 422"/>
                <a:gd name="T72" fmla="*/ 5 w 458"/>
                <a:gd name="T73" fmla="*/ 1 h 422"/>
                <a:gd name="T74" fmla="*/ 4 w 458"/>
                <a:gd name="T75" fmla="*/ 0 h 422"/>
                <a:gd name="T76" fmla="*/ 4 w 458"/>
                <a:gd name="T77" fmla="*/ 0 h 422"/>
                <a:gd name="T78" fmla="*/ 3 w 458"/>
                <a:gd name="T79" fmla="*/ 0 h 422"/>
                <a:gd name="T80" fmla="*/ 2 w 458"/>
                <a:gd name="T81" fmla="*/ 0 h 422"/>
                <a:gd name="T82" fmla="*/ 2 w 458"/>
                <a:gd name="T83" fmla="*/ 0 h 4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8" h="422">
                  <a:moveTo>
                    <a:pt x="60" y="18"/>
                  </a:moveTo>
                  <a:lnTo>
                    <a:pt x="57" y="20"/>
                  </a:lnTo>
                  <a:lnTo>
                    <a:pt x="51" y="29"/>
                  </a:lnTo>
                  <a:lnTo>
                    <a:pt x="42" y="43"/>
                  </a:lnTo>
                  <a:lnTo>
                    <a:pt x="31" y="58"/>
                  </a:lnTo>
                  <a:lnTo>
                    <a:pt x="21" y="77"/>
                  </a:lnTo>
                  <a:lnTo>
                    <a:pt x="10" y="94"/>
                  </a:lnTo>
                  <a:lnTo>
                    <a:pt x="3" y="110"/>
                  </a:lnTo>
                  <a:lnTo>
                    <a:pt x="0" y="123"/>
                  </a:lnTo>
                  <a:lnTo>
                    <a:pt x="1" y="136"/>
                  </a:lnTo>
                  <a:lnTo>
                    <a:pt x="5" y="165"/>
                  </a:lnTo>
                  <a:lnTo>
                    <a:pt x="11" y="197"/>
                  </a:lnTo>
                  <a:lnTo>
                    <a:pt x="21" y="215"/>
                  </a:lnTo>
                  <a:lnTo>
                    <a:pt x="21" y="218"/>
                  </a:lnTo>
                  <a:lnTo>
                    <a:pt x="21" y="224"/>
                  </a:lnTo>
                  <a:lnTo>
                    <a:pt x="21" y="233"/>
                  </a:lnTo>
                  <a:lnTo>
                    <a:pt x="23" y="245"/>
                  </a:lnTo>
                  <a:lnTo>
                    <a:pt x="28" y="257"/>
                  </a:lnTo>
                  <a:lnTo>
                    <a:pt x="38" y="268"/>
                  </a:lnTo>
                  <a:lnTo>
                    <a:pt x="51" y="278"/>
                  </a:lnTo>
                  <a:lnTo>
                    <a:pt x="69" y="285"/>
                  </a:lnTo>
                  <a:lnTo>
                    <a:pt x="72" y="287"/>
                  </a:lnTo>
                  <a:lnTo>
                    <a:pt x="77" y="294"/>
                  </a:lnTo>
                  <a:lnTo>
                    <a:pt x="85" y="303"/>
                  </a:lnTo>
                  <a:lnTo>
                    <a:pt x="96" y="316"/>
                  </a:lnTo>
                  <a:lnTo>
                    <a:pt x="105" y="331"/>
                  </a:lnTo>
                  <a:lnTo>
                    <a:pt x="111" y="345"/>
                  </a:lnTo>
                  <a:lnTo>
                    <a:pt x="117" y="361"/>
                  </a:lnTo>
                  <a:lnTo>
                    <a:pt x="118" y="377"/>
                  </a:lnTo>
                  <a:lnTo>
                    <a:pt x="121" y="378"/>
                  </a:lnTo>
                  <a:lnTo>
                    <a:pt x="130" y="384"/>
                  </a:lnTo>
                  <a:lnTo>
                    <a:pt x="144" y="390"/>
                  </a:lnTo>
                  <a:lnTo>
                    <a:pt x="164" y="397"/>
                  </a:lnTo>
                  <a:lnTo>
                    <a:pt x="189" y="405"/>
                  </a:lnTo>
                  <a:lnTo>
                    <a:pt x="221" y="413"/>
                  </a:lnTo>
                  <a:lnTo>
                    <a:pt x="259" y="418"/>
                  </a:lnTo>
                  <a:lnTo>
                    <a:pt x="302" y="422"/>
                  </a:lnTo>
                  <a:lnTo>
                    <a:pt x="304" y="418"/>
                  </a:lnTo>
                  <a:lnTo>
                    <a:pt x="305" y="406"/>
                  </a:lnTo>
                  <a:lnTo>
                    <a:pt x="310" y="389"/>
                  </a:lnTo>
                  <a:lnTo>
                    <a:pt x="317" y="372"/>
                  </a:lnTo>
                  <a:lnTo>
                    <a:pt x="327" y="353"/>
                  </a:lnTo>
                  <a:lnTo>
                    <a:pt x="340" y="340"/>
                  </a:lnTo>
                  <a:lnTo>
                    <a:pt x="358" y="332"/>
                  </a:lnTo>
                  <a:lnTo>
                    <a:pt x="380" y="334"/>
                  </a:lnTo>
                  <a:lnTo>
                    <a:pt x="381" y="334"/>
                  </a:lnTo>
                  <a:lnTo>
                    <a:pt x="387" y="335"/>
                  </a:lnTo>
                  <a:lnTo>
                    <a:pt x="392" y="335"/>
                  </a:lnTo>
                  <a:lnTo>
                    <a:pt x="398" y="334"/>
                  </a:lnTo>
                  <a:lnTo>
                    <a:pt x="404" y="328"/>
                  </a:lnTo>
                  <a:lnTo>
                    <a:pt x="408" y="320"/>
                  </a:lnTo>
                  <a:lnTo>
                    <a:pt x="409" y="309"/>
                  </a:lnTo>
                  <a:lnTo>
                    <a:pt x="406" y="290"/>
                  </a:lnTo>
                  <a:lnTo>
                    <a:pt x="412" y="287"/>
                  </a:lnTo>
                  <a:lnTo>
                    <a:pt x="423" y="278"/>
                  </a:lnTo>
                  <a:lnTo>
                    <a:pt x="438" y="265"/>
                  </a:lnTo>
                  <a:lnTo>
                    <a:pt x="450" y="248"/>
                  </a:lnTo>
                  <a:lnTo>
                    <a:pt x="458" y="228"/>
                  </a:lnTo>
                  <a:lnTo>
                    <a:pt x="454" y="208"/>
                  </a:lnTo>
                  <a:lnTo>
                    <a:pt x="437" y="187"/>
                  </a:lnTo>
                  <a:lnTo>
                    <a:pt x="401" y="166"/>
                  </a:lnTo>
                  <a:lnTo>
                    <a:pt x="400" y="164"/>
                  </a:lnTo>
                  <a:lnTo>
                    <a:pt x="394" y="156"/>
                  </a:lnTo>
                  <a:lnTo>
                    <a:pt x="387" y="144"/>
                  </a:lnTo>
                  <a:lnTo>
                    <a:pt x="376" y="131"/>
                  </a:lnTo>
                  <a:lnTo>
                    <a:pt x="363" y="119"/>
                  </a:lnTo>
                  <a:lnTo>
                    <a:pt x="347" y="107"/>
                  </a:lnTo>
                  <a:lnTo>
                    <a:pt x="327" y="99"/>
                  </a:lnTo>
                  <a:lnTo>
                    <a:pt x="306" y="97"/>
                  </a:lnTo>
                  <a:lnTo>
                    <a:pt x="305" y="95"/>
                  </a:lnTo>
                  <a:lnTo>
                    <a:pt x="301" y="90"/>
                  </a:lnTo>
                  <a:lnTo>
                    <a:pt x="293" y="83"/>
                  </a:lnTo>
                  <a:lnTo>
                    <a:pt x="284" y="76"/>
                  </a:lnTo>
                  <a:lnTo>
                    <a:pt x="272" y="65"/>
                  </a:lnTo>
                  <a:lnTo>
                    <a:pt x="259" y="54"/>
                  </a:lnTo>
                  <a:lnTo>
                    <a:pt x="243" y="43"/>
                  </a:lnTo>
                  <a:lnTo>
                    <a:pt x="226" y="32"/>
                  </a:lnTo>
                  <a:lnTo>
                    <a:pt x="207" y="23"/>
                  </a:lnTo>
                  <a:lnTo>
                    <a:pt x="188" y="14"/>
                  </a:lnTo>
                  <a:lnTo>
                    <a:pt x="168" y="7"/>
                  </a:lnTo>
                  <a:lnTo>
                    <a:pt x="147" y="2"/>
                  </a:lnTo>
                  <a:lnTo>
                    <a:pt x="126" y="0"/>
                  </a:lnTo>
                  <a:lnTo>
                    <a:pt x="104" y="2"/>
                  </a:lnTo>
                  <a:lnTo>
                    <a:pt x="81" y="7"/>
                  </a:lnTo>
                  <a:lnTo>
                    <a:pt x="60" y="18"/>
                  </a:lnTo>
                  <a:close/>
                </a:path>
              </a:pathLst>
            </a:custGeom>
            <a:solidFill>
              <a:srgbClr val="008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0" name="Freeform 16"/>
            <p:cNvSpPr>
              <a:spLocks/>
            </p:cNvSpPr>
            <p:nvPr/>
          </p:nvSpPr>
          <p:spPr bwMode="auto">
            <a:xfrm>
              <a:off x="4244" y="1745"/>
              <a:ext cx="285" cy="459"/>
            </a:xfrm>
            <a:custGeom>
              <a:avLst/>
              <a:gdLst>
                <a:gd name="T0" fmla="*/ 4 w 571"/>
                <a:gd name="T1" fmla="*/ 6 h 916"/>
                <a:gd name="T2" fmla="*/ 4 w 571"/>
                <a:gd name="T3" fmla="*/ 5 h 916"/>
                <a:gd name="T4" fmla="*/ 4 w 571"/>
                <a:gd name="T5" fmla="*/ 5 h 916"/>
                <a:gd name="T6" fmla="*/ 5 w 571"/>
                <a:gd name="T7" fmla="*/ 4 h 916"/>
                <a:gd name="T8" fmla="*/ 5 w 571"/>
                <a:gd name="T9" fmla="*/ 5 h 916"/>
                <a:gd name="T10" fmla="*/ 5 w 571"/>
                <a:gd name="T11" fmla="*/ 5 h 916"/>
                <a:gd name="T12" fmla="*/ 5 w 571"/>
                <a:gd name="T13" fmla="*/ 6 h 916"/>
                <a:gd name="T14" fmla="*/ 6 w 571"/>
                <a:gd name="T15" fmla="*/ 6 h 916"/>
                <a:gd name="T16" fmla="*/ 6 w 571"/>
                <a:gd name="T17" fmla="*/ 7 h 916"/>
                <a:gd name="T18" fmla="*/ 6 w 571"/>
                <a:gd name="T19" fmla="*/ 7 h 916"/>
                <a:gd name="T20" fmla="*/ 5 w 571"/>
                <a:gd name="T21" fmla="*/ 8 h 916"/>
                <a:gd name="T22" fmla="*/ 4 w 571"/>
                <a:gd name="T23" fmla="*/ 8 h 916"/>
                <a:gd name="T24" fmla="*/ 3 w 571"/>
                <a:gd name="T25" fmla="*/ 8 h 916"/>
                <a:gd name="T26" fmla="*/ 2 w 571"/>
                <a:gd name="T27" fmla="*/ 9 h 916"/>
                <a:gd name="T28" fmla="*/ 2 w 571"/>
                <a:gd name="T29" fmla="*/ 11 h 916"/>
                <a:gd name="T30" fmla="*/ 2 w 571"/>
                <a:gd name="T31" fmla="*/ 13 h 916"/>
                <a:gd name="T32" fmla="*/ 3 w 571"/>
                <a:gd name="T33" fmla="*/ 14 h 916"/>
                <a:gd name="T34" fmla="*/ 4 w 571"/>
                <a:gd name="T35" fmla="*/ 14 h 916"/>
                <a:gd name="T36" fmla="*/ 6 w 571"/>
                <a:gd name="T37" fmla="*/ 14 h 916"/>
                <a:gd name="T38" fmla="*/ 7 w 571"/>
                <a:gd name="T39" fmla="*/ 14 h 916"/>
                <a:gd name="T40" fmla="*/ 7 w 571"/>
                <a:gd name="T41" fmla="*/ 15 h 916"/>
                <a:gd name="T42" fmla="*/ 8 w 571"/>
                <a:gd name="T43" fmla="*/ 14 h 916"/>
                <a:gd name="T44" fmla="*/ 8 w 571"/>
                <a:gd name="T45" fmla="*/ 12 h 916"/>
                <a:gd name="T46" fmla="*/ 8 w 571"/>
                <a:gd name="T47" fmla="*/ 7 h 916"/>
                <a:gd name="T48" fmla="*/ 6 w 571"/>
                <a:gd name="T49" fmla="*/ 5 h 916"/>
                <a:gd name="T50" fmla="*/ 5 w 571"/>
                <a:gd name="T51" fmla="*/ 3 h 916"/>
                <a:gd name="T52" fmla="*/ 3 w 571"/>
                <a:gd name="T53" fmla="*/ 2 h 916"/>
                <a:gd name="T54" fmla="*/ 2 w 571"/>
                <a:gd name="T55" fmla="*/ 1 h 916"/>
                <a:gd name="T56" fmla="*/ 1 w 571"/>
                <a:gd name="T57" fmla="*/ 1 h 916"/>
                <a:gd name="T58" fmla="*/ 1 w 571"/>
                <a:gd name="T59" fmla="*/ 1 h 916"/>
                <a:gd name="T60" fmla="*/ 1 w 571"/>
                <a:gd name="T61" fmla="*/ 2 h 916"/>
                <a:gd name="T62" fmla="*/ 1 w 571"/>
                <a:gd name="T63" fmla="*/ 2 h 916"/>
                <a:gd name="T64" fmla="*/ 0 w 571"/>
                <a:gd name="T65" fmla="*/ 1 h 916"/>
                <a:gd name="T66" fmla="*/ 0 w 571"/>
                <a:gd name="T67" fmla="*/ 2 h 916"/>
                <a:gd name="T68" fmla="*/ 0 w 571"/>
                <a:gd name="T69" fmla="*/ 3 h 916"/>
                <a:gd name="T70" fmla="*/ 1 w 571"/>
                <a:gd name="T71" fmla="*/ 3 h 916"/>
                <a:gd name="T72" fmla="*/ 1 w 571"/>
                <a:gd name="T73" fmla="*/ 3 h 916"/>
                <a:gd name="T74" fmla="*/ 2 w 571"/>
                <a:gd name="T75" fmla="*/ 4 h 916"/>
                <a:gd name="T76" fmla="*/ 2 w 571"/>
                <a:gd name="T77" fmla="*/ 4 h 916"/>
                <a:gd name="T78" fmla="*/ 1 w 571"/>
                <a:gd name="T79" fmla="*/ 5 h 916"/>
                <a:gd name="T80" fmla="*/ 1 w 571"/>
                <a:gd name="T81" fmla="*/ 6 h 916"/>
                <a:gd name="T82" fmla="*/ 1 w 571"/>
                <a:gd name="T83" fmla="*/ 6 h 916"/>
                <a:gd name="T84" fmla="*/ 1 w 571"/>
                <a:gd name="T85" fmla="*/ 6 h 916"/>
                <a:gd name="T86" fmla="*/ 1 w 571"/>
                <a:gd name="T87" fmla="*/ 7 h 916"/>
                <a:gd name="T88" fmla="*/ 1 w 571"/>
                <a:gd name="T89" fmla="*/ 7 h 916"/>
                <a:gd name="T90" fmla="*/ 1 w 571"/>
                <a:gd name="T91" fmla="*/ 8 h 916"/>
                <a:gd name="T92" fmla="*/ 1 w 571"/>
                <a:gd name="T93" fmla="*/ 8 h 916"/>
                <a:gd name="T94" fmla="*/ 1 w 571"/>
                <a:gd name="T95" fmla="*/ 8 h 916"/>
                <a:gd name="T96" fmla="*/ 2 w 571"/>
                <a:gd name="T97" fmla="*/ 8 h 916"/>
                <a:gd name="T98" fmla="*/ 2 w 571"/>
                <a:gd name="T99" fmla="*/ 7 h 916"/>
                <a:gd name="T100" fmla="*/ 2 w 571"/>
                <a:gd name="T101" fmla="*/ 7 h 916"/>
                <a:gd name="T102" fmla="*/ 2 w 571"/>
                <a:gd name="T103" fmla="*/ 6 h 9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1" h="916">
                  <a:moveTo>
                    <a:pt x="180" y="382"/>
                  </a:moveTo>
                  <a:lnTo>
                    <a:pt x="230" y="363"/>
                  </a:lnTo>
                  <a:lnTo>
                    <a:pt x="264" y="347"/>
                  </a:lnTo>
                  <a:lnTo>
                    <a:pt x="286" y="333"/>
                  </a:lnTo>
                  <a:lnTo>
                    <a:pt x="298" y="321"/>
                  </a:lnTo>
                  <a:lnTo>
                    <a:pt x="304" y="312"/>
                  </a:lnTo>
                  <a:lnTo>
                    <a:pt x="305" y="304"/>
                  </a:lnTo>
                  <a:lnTo>
                    <a:pt x="304" y="300"/>
                  </a:lnTo>
                  <a:lnTo>
                    <a:pt x="302" y="299"/>
                  </a:lnTo>
                  <a:lnTo>
                    <a:pt x="318" y="261"/>
                  </a:lnTo>
                  <a:lnTo>
                    <a:pt x="331" y="241"/>
                  </a:lnTo>
                  <a:lnTo>
                    <a:pt x="342" y="236"/>
                  </a:lnTo>
                  <a:lnTo>
                    <a:pt x="351" y="239"/>
                  </a:lnTo>
                  <a:lnTo>
                    <a:pt x="359" y="250"/>
                  </a:lnTo>
                  <a:lnTo>
                    <a:pt x="364" y="262"/>
                  </a:lnTo>
                  <a:lnTo>
                    <a:pt x="367" y="272"/>
                  </a:lnTo>
                  <a:lnTo>
                    <a:pt x="368" y="276"/>
                  </a:lnTo>
                  <a:lnTo>
                    <a:pt x="363" y="299"/>
                  </a:lnTo>
                  <a:lnTo>
                    <a:pt x="362" y="311"/>
                  </a:lnTo>
                  <a:lnTo>
                    <a:pt x="364" y="317"/>
                  </a:lnTo>
                  <a:lnTo>
                    <a:pt x="372" y="321"/>
                  </a:lnTo>
                  <a:lnTo>
                    <a:pt x="383" y="325"/>
                  </a:lnTo>
                  <a:lnTo>
                    <a:pt x="397" y="333"/>
                  </a:lnTo>
                  <a:lnTo>
                    <a:pt x="414" y="350"/>
                  </a:lnTo>
                  <a:lnTo>
                    <a:pt x="434" y="378"/>
                  </a:lnTo>
                  <a:lnTo>
                    <a:pt x="440" y="395"/>
                  </a:lnTo>
                  <a:lnTo>
                    <a:pt x="442" y="409"/>
                  </a:lnTo>
                  <a:lnTo>
                    <a:pt x="437" y="424"/>
                  </a:lnTo>
                  <a:lnTo>
                    <a:pt x="427" y="436"/>
                  </a:lnTo>
                  <a:lnTo>
                    <a:pt x="413" y="447"/>
                  </a:lnTo>
                  <a:lnTo>
                    <a:pt x="396" y="457"/>
                  </a:lnTo>
                  <a:lnTo>
                    <a:pt x="377" y="466"/>
                  </a:lnTo>
                  <a:lnTo>
                    <a:pt x="356" y="474"/>
                  </a:lnTo>
                  <a:lnTo>
                    <a:pt x="335" y="480"/>
                  </a:lnTo>
                  <a:lnTo>
                    <a:pt x="314" y="486"/>
                  </a:lnTo>
                  <a:lnTo>
                    <a:pt x="293" y="491"/>
                  </a:lnTo>
                  <a:lnTo>
                    <a:pt x="275" y="494"/>
                  </a:lnTo>
                  <a:lnTo>
                    <a:pt x="260" y="496"/>
                  </a:lnTo>
                  <a:lnTo>
                    <a:pt x="247" y="499"/>
                  </a:lnTo>
                  <a:lnTo>
                    <a:pt x="239" y="500"/>
                  </a:lnTo>
                  <a:lnTo>
                    <a:pt x="236" y="500"/>
                  </a:lnTo>
                  <a:lnTo>
                    <a:pt x="188" y="566"/>
                  </a:lnTo>
                  <a:lnTo>
                    <a:pt x="159" y="620"/>
                  </a:lnTo>
                  <a:lnTo>
                    <a:pt x="146" y="665"/>
                  </a:lnTo>
                  <a:lnTo>
                    <a:pt x="144" y="703"/>
                  </a:lnTo>
                  <a:lnTo>
                    <a:pt x="151" y="736"/>
                  </a:lnTo>
                  <a:lnTo>
                    <a:pt x="163" y="766"/>
                  </a:lnTo>
                  <a:lnTo>
                    <a:pt x="175" y="796"/>
                  </a:lnTo>
                  <a:lnTo>
                    <a:pt x="184" y="828"/>
                  </a:lnTo>
                  <a:lnTo>
                    <a:pt x="196" y="856"/>
                  </a:lnTo>
                  <a:lnTo>
                    <a:pt x="214" y="871"/>
                  </a:lnTo>
                  <a:lnTo>
                    <a:pt x="240" y="878"/>
                  </a:lnTo>
                  <a:lnTo>
                    <a:pt x="271" y="877"/>
                  </a:lnTo>
                  <a:lnTo>
                    <a:pt x="302" y="870"/>
                  </a:lnTo>
                  <a:lnTo>
                    <a:pt x="334" y="860"/>
                  </a:lnTo>
                  <a:lnTo>
                    <a:pt x="364" y="848"/>
                  </a:lnTo>
                  <a:lnTo>
                    <a:pt x="390" y="837"/>
                  </a:lnTo>
                  <a:lnTo>
                    <a:pt x="413" y="833"/>
                  </a:lnTo>
                  <a:lnTo>
                    <a:pt x="435" y="838"/>
                  </a:lnTo>
                  <a:lnTo>
                    <a:pt x="458" y="850"/>
                  </a:lnTo>
                  <a:lnTo>
                    <a:pt x="476" y="866"/>
                  </a:lnTo>
                  <a:lnTo>
                    <a:pt x="493" y="885"/>
                  </a:lnTo>
                  <a:lnTo>
                    <a:pt x="505" y="900"/>
                  </a:lnTo>
                  <a:lnTo>
                    <a:pt x="514" y="912"/>
                  </a:lnTo>
                  <a:lnTo>
                    <a:pt x="517" y="916"/>
                  </a:lnTo>
                  <a:lnTo>
                    <a:pt x="526" y="894"/>
                  </a:lnTo>
                  <a:lnTo>
                    <a:pt x="539" y="850"/>
                  </a:lnTo>
                  <a:lnTo>
                    <a:pt x="554" y="791"/>
                  </a:lnTo>
                  <a:lnTo>
                    <a:pt x="566" y="717"/>
                  </a:lnTo>
                  <a:lnTo>
                    <a:pt x="571" y="633"/>
                  </a:lnTo>
                  <a:lnTo>
                    <a:pt x="564" y="542"/>
                  </a:lnTo>
                  <a:lnTo>
                    <a:pt x="542" y="447"/>
                  </a:lnTo>
                  <a:lnTo>
                    <a:pt x="500" y="351"/>
                  </a:lnTo>
                  <a:lnTo>
                    <a:pt x="472" y="305"/>
                  </a:lnTo>
                  <a:lnTo>
                    <a:pt x="442" y="263"/>
                  </a:lnTo>
                  <a:lnTo>
                    <a:pt x="409" y="225"/>
                  </a:lnTo>
                  <a:lnTo>
                    <a:pt x="375" y="189"/>
                  </a:lnTo>
                  <a:lnTo>
                    <a:pt x="340" y="158"/>
                  </a:lnTo>
                  <a:lnTo>
                    <a:pt x="306" y="129"/>
                  </a:lnTo>
                  <a:lnTo>
                    <a:pt x="272" y="103"/>
                  </a:lnTo>
                  <a:lnTo>
                    <a:pt x="238" y="80"/>
                  </a:lnTo>
                  <a:lnTo>
                    <a:pt x="206" y="60"/>
                  </a:lnTo>
                  <a:lnTo>
                    <a:pt x="177" y="45"/>
                  </a:lnTo>
                  <a:lnTo>
                    <a:pt x="151" y="30"/>
                  </a:lnTo>
                  <a:lnTo>
                    <a:pt x="127" y="20"/>
                  </a:lnTo>
                  <a:lnTo>
                    <a:pt x="109" y="10"/>
                  </a:lnTo>
                  <a:lnTo>
                    <a:pt x="94" y="5"/>
                  </a:lnTo>
                  <a:lnTo>
                    <a:pt x="85" y="1"/>
                  </a:lnTo>
                  <a:lnTo>
                    <a:pt x="82" y="0"/>
                  </a:lnTo>
                  <a:lnTo>
                    <a:pt x="93" y="38"/>
                  </a:lnTo>
                  <a:lnTo>
                    <a:pt x="93" y="74"/>
                  </a:lnTo>
                  <a:lnTo>
                    <a:pt x="86" y="100"/>
                  </a:lnTo>
                  <a:lnTo>
                    <a:pt x="82" y="110"/>
                  </a:lnTo>
                  <a:lnTo>
                    <a:pt x="77" y="103"/>
                  </a:lnTo>
                  <a:lnTo>
                    <a:pt x="73" y="92"/>
                  </a:lnTo>
                  <a:lnTo>
                    <a:pt x="68" y="80"/>
                  </a:lnTo>
                  <a:lnTo>
                    <a:pt x="63" y="71"/>
                  </a:lnTo>
                  <a:lnTo>
                    <a:pt x="55" y="63"/>
                  </a:lnTo>
                  <a:lnTo>
                    <a:pt x="44" y="59"/>
                  </a:lnTo>
                  <a:lnTo>
                    <a:pt x="30" y="62"/>
                  </a:lnTo>
                  <a:lnTo>
                    <a:pt x="13" y="71"/>
                  </a:lnTo>
                  <a:lnTo>
                    <a:pt x="1" y="85"/>
                  </a:lnTo>
                  <a:lnTo>
                    <a:pt x="0" y="104"/>
                  </a:lnTo>
                  <a:lnTo>
                    <a:pt x="9" y="124"/>
                  </a:lnTo>
                  <a:lnTo>
                    <a:pt x="25" y="143"/>
                  </a:lnTo>
                  <a:lnTo>
                    <a:pt x="42" y="161"/>
                  </a:lnTo>
                  <a:lnTo>
                    <a:pt x="57" y="176"/>
                  </a:lnTo>
                  <a:lnTo>
                    <a:pt x="69" y="186"/>
                  </a:lnTo>
                  <a:lnTo>
                    <a:pt x="75" y="189"/>
                  </a:lnTo>
                  <a:lnTo>
                    <a:pt x="96" y="176"/>
                  </a:lnTo>
                  <a:lnTo>
                    <a:pt x="111" y="175"/>
                  </a:lnTo>
                  <a:lnTo>
                    <a:pt x="122" y="183"/>
                  </a:lnTo>
                  <a:lnTo>
                    <a:pt x="127" y="196"/>
                  </a:lnTo>
                  <a:lnTo>
                    <a:pt x="131" y="212"/>
                  </a:lnTo>
                  <a:lnTo>
                    <a:pt x="131" y="226"/>
                  </a:lnTo>
                  <a:lnTo>
                    <a:pt x="131" y="238"/>
                  </a:lnTo>
                  <a:lnTo>
                    <a:pt x="131" y="242"/>
                  </a:lnTo>
                  <a:lnTo>
                    <a:pt x="119" y="243"/>
                  </a:lnTo>
                  <a:lnTo>
                    <a:pt x="110" y="255"/>
                  </a:lnTo>
                  <a:lnTo>
                    <a:pt x="105" y="271"/>
                  </a:lnTo>
                  <a:lnTo>
                    <a:pt x="104" y="291"/>
                  </a:lnTo>
                  <a:lnTo>
                    <a:pt x="102" y="312"/>
                  </a:lnTo>
                  <a:lnTo>
                    <a:pt x="104" y="330"/>
                  </a:lnTo>
                  <a:lnTo>
                    <a:pt x="105" y="342"/>
                  </a:lnTo>
                  <a:lnTo>
                    <a:pt x="105" y="347"/>
                  </a:lnTo>
                  <a:lnTo>
                    <a:pt x="102" y="347"/>
                  </a:lnTo>
                  <a:lnTo>
                    <a:pt x="96" y="349"/>
                  </a:lnTo>
                  <a:lnTo>
                    <a:pt x="86" y="351"/>
                  </a:lnTo>
                  <a:lnTo>
                    <a:pt x="79" y="355"/>
                  </a:lnTo>
                  <a:lnTo>
                    <a:pt x="72" y="363"/>
                  </a:lnTo>
                  <a:lnTo>
                    <a:pt x="69" y="372"/>
                  </a:lnTo>
                  <a:lnTo>
                    <a:pt x="75" y="387"/>
                  </a:lnTo>
                  <a:lnTo>
                    <a:pt x="88" y="404"/>
                  </a:lnTo>
                  <a:lnTo>
                    <a:pt x="102" y="422"/>
                  </a:lnTo>
                  <a:lnTo>
                    <a:pt x="113" y="436"/>
                  </a:lnTo>
                  <a:lnTo>
                    <a:pt x="117" y="447"/>
                  </a:lnTo>
                  <a:lnTo>
                    <a:pt x="118" y="457"/>
                  </a:lnTo>
                  <a:lnTo>
                    <a:pt x="117" y="466"/>
                  </a:lnTo>
                  <a:lnTo>
                    <a:pt x="113" y="472"/>
                  </a:lnTo>
                  <a:lnTo>
                    <a:pt x="107" y="479"/>
                  </a:lnTo>
                  <a:lnTo>
                    <a:pt x="101" y="487"/>
                  </a:lnTo>
                  <a:lnTo>
                    <a:pt x="102" y="490"/>
                  </a:lnTo>
                  <a:lnTo>
                    <a:pt x="106" y="496"/>
                  </a:lnTo>
                  <a:lnTo>
                    <a:pt x="111" y="501"/>
                  </a:lnTo>
                  <a:lnTo>
                    <a:pt x="117" y="504"/>
                  </a:lnTo>
                  <a:lnTo>
                    <a:pt x="123" y="499"/>
                  </a:lnTo>
                  <a:lnTo>
                    <a:pt x="130" y="483"/>
                  </a:lnTo>
                  <a:lnTo>
                    <a:pt x="136" y="454"/>
                  </a:lnTo>
                  <a:lnTo>
                    <a:pt x="140" y="408"/>
                  </a:lnTo>
                  <a:lnTo>
                    <a:pt x="142" y="407"/>
                  </a:lnTo>
                  <a:lnTo>
                    <a:pt x="144" y="404"/>
                  </a:lnTo>
                  <a:lnTo>
                    <a:pt x="150" y="401"/>
                  </a:lnTo>
                  <a:lnTo>
                    <a:pt x="155" y="396"/>
                  </a:lnTo>
                  <a:lnTo>
                    <a:pt x="161" y="392"/>
                  </a:lnTo>
                  <a:lnTo>
                    <a:pt x="168" y="388"/>
                  </a:lnTo>
                  <a:lnTo>
                    <a:pt x="175" y="384"/>
                  </a:lnTo>
                  <a:lnTo>
                    <a:pt x="180" y="382"/>
                  </a:lnTo>
                  <a:close/>
                </a:path>
              </a:pathLst>
            </a:custGeom>
            <a:solidFill>
              <a:srgbClr val="008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1" name="Freeform 17"/>
            <p:cNvSpPr>
              <a:spLocks/>
            </p:cNvSpPr>
            <p:nvPr/>
          </p:nvSpPr>
          <p:spPr bwMode="auto">
            <a:xfrm>
              <a:off x="4101" y="1784"/>
              <a:ext cx="52" cy="110"/>
            </a:xfrm>
            <a:custGeom>
              <a:avLst/>
              <a:gdLst>
                <a:gd name="T0" fmla="*/ 2 w 104"/>
                <a:gd name="T1" fmla="*/ 1 h 219"/>
                <a:gd name="T2" fmla="*/ 2 w 104"/>
                <a:gd name="T3" fmla="*/ 0 h 219"/>
                <a:gd name="T4" fmla="*/ 1 w 104"/>
                <a:gd name="T5" fmla="*/ 0 h 219"/>
                <a:gd name="T6" fmla="*/ 1 w 104"/>
                <a:gd name="T7" fmla="*/ 0 h 219"/>
                <a:gd name="T8" fmla="*/ 1 w 104"/>
                <a:gd name="T9" fmla="*/ 1 h 219"/>
                <a:gd name="T10" fmla="*/ 1 w 104"/>
                <a:gd name="T11" fmla="*/ 1 h 219"/>
                <a:gd name="T12" fmla="*/ 1 w 104"/>
                <a:gd name="T13" fmla="*/ 1 h 219"/>
                <a:gd name="T14" fmla="*/ 0 w 104"/>
                <a:gd name="T15" fmla="*/ 1 h 219"/>
                <a:gd name="T16" fmla="*/ 1 w 104"/>
                <a:gd name="T17" fmla="*/ 2 h 219"/>
                <a:gd name="T18" fmla="*/ 1 w 104"/>
                <a:gd name="T19" fmla="*/ 2 h 219"/>
                <a:gd name="T20" fmla="*/ 1 w 104"/>
                <a:gd name="T21" fmla="*/ 2 h 219"/>
                <a:gd name="T22" fmla="*/ 1 w 104"/>
                <a:gd name="T23" fmla="*/ 2 h 219"/>
                <a:gd name="T24" fmla="*/ 1 w 104"/>
                <a:gd name="T25" fmla="*/ 2 h 219"/>
                <a:gd name="T26" fmla="*/ 1 w 104"/>
                <a:gd name="T27" fmla="*/ 3 h 219"/>
                <a:gd name="T28" fmla="*/ 1 w 104"/>
                <a:gd name="T29" fmla="*/ 3 h 219"/>
                <a:gd name="T30" fmla="*/ 1 w 104"/>
                <a:gd name="T31" fmla="*/ 3 h 219"/>
                <a:gd name="T32" fmla="*/ 2 w 104"/>
                <a:gd name="T33" fmla="*/ 3 h 219"/>
                <a:gd name="T34" fmla="*/ 2 w 104"/>
                <a:gd name="T35" fmla="*/ 3 h 219"/>
                <a:gd name="T36" fmla="*/ 2 w 104"/>
                <a:gd name="T37" fmla="*/ 4 h 219"/>
                <a:gd name="T38" fmla="*/ 2 w 104"/>
                <a:gd name="T39" fmla="*/ 4 h 219"/>
                <a:gd name="T40" fmla="*/ 2 w 104"/>
                <a:gd name="T41" fmla="*/ 2 h 219"/>
                <a:gd name="T42" fmla="*/ 2 w 104"/>
                <a:gd name="T43" fmla="*/ 2 h 219"/>
                <a:gd name="T44" fmla="*/ 2 w 104"/>
                <a:gd name="T45" fmla="*/ 2 h 219"/>
                <a:gd name="T46" fmla="*/ 2 w 104"/>
                <a:gd name="T47" fmla="*/ 2 h 219"/>
                <a:gd name="T48" fmla="*/ 2 w 104"/>
                <a:gd name="T49" fmla="*/ 2 h 219"/>
                <a:gd name="T50" fmla="*/ 2 w 104"/>
                <a:gd name="T51" fmla="*/ 1 h 219"/>
                <a:gd name="T52" fmla="*/ 2 w 104"/>
                <a:gd name="T53" fmla="*/ 1 h 219"/>
                <a:gd name="T54" fmla="*/ 2 w 104"/>
                <a:gd name="T55" fmla="*/ 1 h 219"/>
                <a:gd name="T56" fmla="*/ 2 w 104"/>
                <a:gd name="T57" fmla="*/ 1 h 2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4" h="219">
                  <a:moveTo>
                    <a:pt x="72" y="1"/>
                  </a:moveTo>
                  <a:lnTo>
                    <a:pt x="68" y="0"/>
                  </a:lnTo>
                  <a:lnTo>
                    <a:pt x="59" y="0"/>
                  </a:lnTo>
                  <a:lnTo>
                    <a:pt x="45" y="0"/>
                  </a:lnTo>
                  <a:lnTo>
                    <a:pt x="30" y="5"/>
                  </a:lnTo>
                  <a:lnTo>
                    <a:pt x="16" y="14"/>
                  </a:lnTo>
                  <a:lnTo>
                    <a:pt x="5" y="31"/>
                  </a:lnTo>
                  <a:lnTo>
                    <a:pt x="0" y="56"/>
                  </a:lnTo>
                  <a:lnTo>
                    <a:pt x="1" y="93"/>
                  </a:lnTo>
                  <a:lnTo>
                    <a:pt x="3" y="96"/>
                  </a:lnTo>
                  <a:lnTo>
                    <a:pt x="5" y="102"/>
                  </a:lnTo>
                  <a:lnTo>
                    <a:pt x="12" y="111"/>
                  </a:lnTo>
                  <a:lnTo>
                    <a:pt x="18" y="121"/>
                  </a:lnTo>
                  <a:lnTo>
                    <a:pt x="28" y="131"/>
                  </a:lnTo>
                  <a:lnTo>
                    <a:pt x="39" y="140"/>
                  </a:lnTo>
                  <a:lnTo>
                    <a:pt x="51" y="147"/>
                  </a:lnTo>
                  <a:lnTo>
                    <a:pt x="66" y="150"/>
                  </a:lnTo>
                  <a:lnTo>
                    <a:pt x="67" y="176"/>
                  </a:lnTo>
                  <a:lnTo>
                    <a:pt x="74" y="218"/>
                  </a:lnTo>
                  <a:lnTo>
                    <a:pt x="85" y="219"/>
                  </a:lnTo>
                  <a:lnTo>
                    <a:pt x="103" y="125"/>
                  </a:lnTo>
                  <a:lnTo>
                    <a:pt x="103" y="121"/>
                  </a:lnTo>
                  <a:lnTo>
                    <a:pt x="104" y="111"/>
                  </a:lnTo>
                  <a:lnTo>
                    <a:pt x="104" y="97"/>
                  </a:lnTo>
                  <a:lnTo>
                    <a:pt x="103" y="80"/>
                  </a:lnTo>
                  <a:lnTo>
                    <a:pt x="99" y="60"/>
                  </a:lnTo>
                  <a:lnTo>
                    <a:pt x="93" y="39"/>
                  </a:lnTo>
                  <a:lnTo>
                    <a:pt x="85" y="19"/>
                  </a:lnTo>
                  <a:lnTo>
                    <a:pt x="72" y="1"/>
                  </a:lnTo>
                  <a:close/>
                </a:path>
              </a:pathLst>
            </a:custGeom>
            <a:solidFill>
              <a:srgbClr val="00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2" name="Freeform 18"/>
            <p:cNvSpPr>
              <a:spLocks/>
            </p:cNvSpPr>
            <p:nvPr/>
          </p:nvSpPr>
          <p:spPr bwMode="auto">
            <a:xfrm>
              <a:off x="4066" y="1776"/>
              <a:ext cx="14" cy="33"/>
            </a:xfrm>
            <a:custGeom>
              <a:avLst/>
              <a:gdLst>
                <a:gd name="T0" fmla="*/ 1 w 28"/>
                <a:gd name="T1" fmla="*/ 0 h 66"/>
                <a:gd name="T2" fmla="*/ 1 w 28"/>
                <a:gd name="T3" fmla="*/ 1 h 66"/>
                <a:gd name="T4" fmla="*/ 1 w 28"/>
                <a:gd name="T5" fmla="*/ 1 h 66"/>
                <a:gd name="T6" fmla="*/ 1 w 28"/>
                <a:gd name="T7" fmla="*/ 1 h 66"/>
                <a:gd name="T8" fmla="*/ 1 w 28"/>
                <a:gd name="T9" fmla="*/ 1 h 66"/>
                <a:gd name="T10" fmla="*/ 1 w 28"/>
                <a:gd name="T11" fmla="*/ 1 h 66"/>
                <a:gd name="T12" fmla="*/ 0 w 28"/>
                <a:gd name="T13" fmla="*/ 1 h 66"/>
                <a:gd name="T14" fmla="*/ 1 w 28"/>
                <a:gd name="T15" fmla="*/ 1 h 66"/>
                <a:gd name="T16" fmla="*/ 1 w 28"/>
                <a:gd name="T17" fmla="*/ 2 h 66"/>
                <a:gd name="T18" fmla="*/ 1 w 28"/>
                <a:gd name="T19" fmla="*/ 1 h 66"/>
                <a:gd name="T20" fmla="*/ 1 w 28"/>
                <a:gd name="T21" fmla="*/ 1 h 66"/>
                <a:gd name="T22" fmla="*/ 1 w 28"/>
                <a:gd name="T23" fmla="*/ 1 h 66"/>
                <a:gd name="T24" fmla="*/ 1 w 28"/>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66">
                  <a:moveTo>
                    <a:pt x="24" y="0"/>
                  </a:moveTo>
                  <a:lnTo>
                    <a:pt x="20" y="1"/>
                  </a:lnTo>
                  <a:lnTo>
                    <a:pt x="11" y="5"/>
                  </a:lnTo>
                  <a:lnTo>
                    <a:pt x="3" y="14"/>
                  </a:lnTo>
                  <a:lnTo>
                    <a:pt x="1" y="30"/>
                  </a:lnTo>
                  <a:lnTo>
                    <a:pt x="1" y="46"/>
                  </a:lnTo>
                  <a:lnTo>
                    <a:pt x="0" y="54"/>
                  </a:lnTo>
                  <a:lnTo>
                    <a:pt x="1" y="60"/>
                  </a:lnTo>
                  <a:lnTo>
                    <a:pt x="15" y="66"/>
                  </a:lnTo>
                  <a:lnTo>
                    <a:pt x="26" y="64"/>
                  </a:lnTo>
                  <a:lnTo>
                    <a:pt x="28" y="50"/>
                  </a:lnTo>
                  <a:lnTo>
                    <a:pt x="24" y="26"/>
                  </a:lnTo>
                  <a:lnTo>
                    <a:pt x="24" y="0"/>
                  </a:lnTo>
                  <a:close/>
                </a:path>
              </a:pathLst>
            </a:custGeom>
            <a:solidFill>
              <a:srgbClr val="00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3" name="Freeform 19"/>
            <p:cNvSpPr>
              <a:spLocks/>
            </p:cNvSpPr>
            <p:nvPr/>
          </p:nvSpPr>
          <p:spPr bwMode="auto">
            <a:xfrm>
              <a:off x="4070" y="1864"/>
              <a:ext cx="26" cy="33"/>
            </a:xfrm>
            <a:custGeom>
              <a:avLst/>
              <a:gdLst>
                <a:gd name="T0" fmla="*/ 0 w 53"/>
                <a:gd name="T1" fmla="*/ 0 h 66"/>
                <a:gd name="T2" fmla="*/ 0 w 53"/>
                <a:gd name="T3" fmla="*/ 1 h 66"/>
                <a:gd name="T4" fmla="*/ 0 w 53"/>
                <a:gd name="T5" fmla="*/ 1 h 66"/>
                <a:gd name="T6" fmla="*/ 0 w 53"/>
                <a:gd name="T7" fmla="*/ 1 h 66"/>
                <a:gd name="T8" fmla="*/ 0 w 53"/>
                <a:gd name="T9" fmla="*/ 1 h 66"/>
                <a:gd name="T10" fmla="*/ 0 w 53"/>
                <a:gd name="T11" fmla="*/ 1 h 66"/>
                <a:gd name="T12" fmla="*/ 0 w 53"/>
                <a:gd name="T13" fmla="*/ 1 h 66"/>
                <a:gd name="T14" fmla="*/ 0 w 53"/>
                <a:gd name="T15" fmla="*/ 1 h 66"/>
                <a:gd name="T16" fmla="*/ 0 w 53"/>
                <a:gd name="T17" fmla="*/ 1 h 66"/>
                <a:gd name="T18" fmla="*/ 0 w 53"/>
                <a:gd name="T19" fmla="*/ 2 h 66"/>
                <a:gd name="T20" fmla="*/ 0 w 53"/>
                <a:gd name="T21" fmla="*/ 2 h 66"/>
                <a:gd name="T22" fmla="*/ 0 w 53"/>
                <a:gd name="T23" fmla="*/ 1 h 66"/>
                <a:gd name="T24" fmla="*/ 0 w 53"/>
                <a:gd name="T25" fmla="*/ 1 h 66"/>
                <a:gd name="T26" fmla="*/ 0 w 53"/>
                <a:gd name="T27" fmla="*/ 1 h 66"/>
                <a:gd name="T28" fmla="*/ 0 w 53"/>
                <a:gd name="T29" fmla="*/ 1 h 66"/>
                <a:gd name="T30" fmla="*/ 0 w 53"/>
                <a:gd name="T31" fmla="*/ 1 h 66"/>
                <a:gd name="T32" fmla="*/ 0 w 53"/>
                <a:gd name="T33" fmla="*/ 0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66">
                  <a:moveTo>
                    <a:pt x="3" y="0"/>
                  </a:moveTo>
                  <a:lnTo>
                    <a:pt x="5" y="1"/>
                  </a:lnTo>
                  <a:lnTo>
                    <a:pt x="15" y="5"/>
                  </a:lnTo>
                  <a:lnTo>
                    <a:pt x="25" y="12"/>
                  </a:lnTo>
                  <a:lnTo>
                    <a:pt x="37" y="20"/>
                  </a:lnTo>
                  <a:lnTo>
                    <a:pt x="46" y="29"/>
                  </a:lnTo>
                  <a:lnTo>
                    <a:pt x="53" y="39"/>
                  </a:lnTo>
                  <a:lnTo>
                    <a:pt x="53" y="49"/>
                  </a:lnTo>
                  <a:lnTo>
                    <a:pt x="46" y="58"/>
                  </a:lnTo>
                  <a:lnTo>
                    <a:pt x="32" y="66"/>
                  </a:lnTo>
                  <a:lnTo>
                    <a:pt x="21" y="66"/>
                  </a:lnTo>
                  <a:lnTo>
                    <a:pt x="12" y="60"/>
                  </a:lnTo>
                  <a:lnTo>
                    <a:pt x="5" y="50"/>
                  </a:lnTo>
                  <a:lnTo>
                    <a:pt x="1" y="38"/>
                  </a:lnTo>
                  <a:lnTo>
                    <a:pt x="0" y="25"/>
                  </a:lnTo>
                  <a:lnTo>
                    <a:pt x="0" y="12"/>
                  </a:lnTo>
                  <a:lnTo>
                    <a:pt x="3" y="0"/>
                  </a:lnTo>
                  <a:close/>
                </a:path>
              </a:pathLst>
            </a:custGeom>
            <a:solidFill>
              <a:srgbClr val="00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4" name="Freeform 20"/>
            <p:cNvSpPr>
              <a:spLocks/>
            </p:cNvSpPr>
            <p:nvPr/>
          </p:nvSpPr>
          <p:spPr bwMode="auto">
            <a:xfrm>
              <a:off x="3986" y="1803"/>
              <a:ext cx="35" cy="30"/>
            </a:xfrm>
            <a:custGeom>
              <a:avLst/>
              <a:gdLst>
                <a:gd name="T0" fmla="*/ 0 w 71"/>
                <a:gd name="T1" fmla="*/ 0 h 61"/>
                <a:gd name="T2" fmla="*/ 0 w 71"/>
                <a:gd name="T3" fmla="*/ 0 h 61"/>
                <a:gd name="T4" fmla="*/ 0 w 71"/>
                <a:gd name="T5" fmla="*/ 0 h 61"/>
                <a:gd name="T6" fmla="*/ 0 w 71"/>
                <a:gd name="T7" fmla="*/ 0 h 61"/>
                <a:gd name="T8" fmla="*/ 0 w 71"/>
                <a:gd name="T9" fmla="*/ 0 h 61"/>
                <a:gd name="T10" fmla="*/ 0 w 71"/>
                <a:gd name="T11" fmla="*/ 0 h 61"/>
                <a:gd name="T12" fmla="*/ 0 w 71"/>
                <a:gd name="T13" fmla="*/ 0 h 61"/>
                <a:gd name="T14" fmla="*/ 0 w 71"/>
                <a:gd name="T15" fmla="*/ 0 h 61"/>
                <a:gd name="T16" fmla="*/ 0 w 71"/>
                <a:gd name="T17" fmla="*/ 0 h 61"/>
                <a:gd name="T18" fmla="*/ 0 w 71"/>
                <a:gd name="T19" fmla="*/ 0 h 61"/>
                <a:gd name="T20" fmla="*/ 1 w 71"/>
                <a:gd name="T21" fmla="*/ 0 h 61"/>
                <a:gd name="T22" fmla="*/ 1 w 71"/>
                <a:gd name="T23" fmla="*/ 0 h 61"/>
                <a:gd name="T24" fmla="*/ 0 w 71"/>
                <a:gd name="T25" fmla="*/ 0 h 61"/>
                <a:gd name="T26" fmla="*/ 0 w 71"/>
                <a:gd name="T27" fmla="*/ 0 h 61"/>
                <a:gd name="T28" fmla="*/ 0 w 71"/>
                <a:gd name="T29" fmla="*/ 0 h 61"/>
                <a:gd name="T30" fmla="*/ 0 w 71"/>
                <a:gd name="T31" fmla="*/ 0 h 61"/>
                <a:gd name="T32" fmla="*/ 0 w 71"/>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61">
                  <a:moveTo>
                    <a:pt x="0" y="0"/>
                  </a:moveTo>
                  <a:lnTo>
                    <a:pt x="0" y="4"/>
                  </a:lnTo>
                  <a:lnTo>
                    <a:pt x="0" y="14"/>
                  </a:lnTo>
                  <a:lnTo>
                    <a:pt x="0" y="27"/>
                  </a:lnTo>
                  <a:lnTo>
                    <a:pt x="2" y="40"/>
                  </a:lnTo>
                  <a:lnTo>
                    <a:pt x="7" y="52"/>
                  </a:lnTo>
                  <a:lnTo>
                    <a:pt x="15" y="60"/>
                  </a:lnTo>
                  <a:lnTo>
                    <a:pt x="28" y="61"/>
                  </a:lnTo>
                  <a:lnTo>
                    <a:pt x="47" y="53"/>
                  </a:lnTo>
                  <a:lnTo>
                    <a:pt x="63" y="40"/>
                  </a:lnTo>
                  <a:lnTo>
                    <a:pt x="71" y="29"/>
                  </a:lnTo>
                  <a:lnTo>
                    <a:pt x="69" y="20"/>
                  </a:lnTo>
                  <a:lnTo>
                    <a:pt x="61" y="12"/>
                  </a:lnTo>
                  <a:lnTo>
                    <a:pt x="48" y="6"/>
                  </a:lnTo>
                  <a:lnTo>
                    <a:pt x="34" y="2"/>
                  </a:lnTo>
                  <a:lnTo>
                    <a:pt x="17" y="0"/>
                  </a:lnTo>
                  <a:lnTo>
                    <a:pt x="0" y="0"/>
                  </a:lnTo>
                  <a:close/>
                </a:path>
              </a:pathLst>
            </a:custGeom>
            <a:solidFill>
              <a:srgbClr val="00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5" name="Freeform 21"/>
            <p:cNvSpPr>
              <a:spLocks/>
            </p:cNvSpPr>
            <p:nvPr/>
          </p:nvSpPr>
          <p:spPr bwMode="auto">
            <a:xfrm>
              <a:off x="4026" y="2144"/>
              <a:ext cx="20" cy="13"/>
            </a:xfrm>
            <a:custGeom>
              <a:avLst/>
              <a:gdLst>
                <a:gd name="T0" fmla="*/ 0 w 41"/>
                <a:gd name="T1" fmla="*/ 0 h 26"/>
                <a:gd name="T2" fmla="*/ 0 w 41"/>
                <a:gd name="T3" fmla="*/ 0 h 26"/>
                <a:gd name="T4" fmla="*/ 0 w 41"/>
                <a:gd name="T5" fmla="*/ 1 h 26"/>
                <a:gd name="T6" fmla="*/ 0 w 41"/>
                <a:gd name="T7" fmla="*/ 1 h 26"/>
                <a:gd name="T8" fmla="*/ 0 w 41"/>
                <a:gd name="T9" fmla="*/ 1 h 26"/>
                <a:gd name="T10" fmla="*/ 0 w 41"/>
                <a:gd name="T11" fmla="*/ 1 h 26"/>
                <a:gd name="T12" fmla="*/ 0 w 41"/>
                <a:gd name="T13" fmla="*/ 1 h 26"/>
                <a:gd name="T14" fmla="*/ 0 w 41"/>
                <a:gd name="T15" fmla="*/ 1 h 26"/>
                <a:gd name="T16" fmla="*/ 0 w 41"/>
                <a:gd name="T17" fmla="*/ 1 h 26"/>
                <a:gd name="T18" fmla="*/ 0 w 41"/>
                <a:gd name="T19" fmla="*/ 1 h 26"/>
                <a:gd name="T20" fmla="*/ 0 w 41"/>
                <a:gd name="T21" fmla="*/ 1 h 26"/>
                <a:gd name="T22" fmla="*/ 0 w 41"/>
                <a:gd name="T23" fmla="*/ 1 h 26"/>
                <a:gd name="T24" fmla="*/ 0 w 41"/>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26">
                  <a:moveTo>
                    <a:pt x="25" y="0"/>
                  </a:moveTo>
                  <a:lnTo>
                    <a:pt x="6" y="0"/>
                  </a:lnTo>
                  <a:lnTo>
                    <a:pt x="0" y="6"/>
                  </a:lnTo>
                  <a:lnTo>
                    <a:pt x="1" y="14"/>
                  </a:lnTo>
                  <a:lnTo>
                    <a:pt x="10" y="22"/>
                  </a:lnTo>
                  <a:lnTo>
                    <a:pt x="20" y="26"/>
                  </a:lnTo>
                  <a:lnTo>
                    <a:pt x="29" y="25"/>
                  </a:lnTo>
                  <a:lnTo>
                    <a:pt x="35" y="22"/>
                  </a:lnTo>
                  <a:lnTo>
                    <a:pt x="39" y="18"/>
                  </a:lnTo>
                  <a:lnTo>
                    <a:pt x="41" y="13"/>
                  </a:lnTo>
                  <a:lnTo>
                    <a:pt x="39" y="6"/>
                  </a:lnTo>
                  <a:lnTo>
                    <a:pt x="34" y="2"/>
                  </a:lnTo>
                  <a:lnTo>
                    <a:pt x="25" y="0"/>
                  </a:lnTo>
                  <a:close/>
                </a:path>
              </a:pathLst>
            </a:custGeom>
            <a:solidFill>
              <a:srgbClr val="00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6" name="Freeform 22"/>
            <p:cNvSpPr>
              <a:spLocks/>
            </p:cNvSpPr>
            <p:nvPr/>
          </p:nvSpPr>
          <p:spPr bwMode="auto">
            <a:xfrm>
              <a:off x="4060" y="2157"/>
              <a:ext cx="23" cy="14"/>
            </a:xfrm>
            <a:custGeom>
              <a:avLst/>
              <a:gdLst>
                <a:gd name="T0" fmla="*/ 0 w 46"/>
                <a:gd name="T1" fmla="*/ 0 h 26"/>
                <a:gd name="T2" fmla="*/ 0 w 46"/>
                <a:gd name="T3" fmla="*/ 1 h 26"/>
                <a:gd name="T4" fmla="*/ 1 w 46"/>
                <a:gd name="T5" fmla="*/ 1 h 26"/>
                <a:gd name="T6" fmla="*/ 1 w 46"/>
                <a:gd name="T7" fmla="*/ 1 h 26"/>
                <a:gd name="T8" fmla="*/ 1 w 46"/>
                <a:gd name="T9" fmla="*/ 1 h 26"/>
                <a:gd name="T10" fmla="*/ 1 w 46"/>
                <a:gd name="T11" fmla="*/ 1 h 26"/>
                <a:gd name="T12" fmla="*/ 1 w 46"/>
                <a:gd name="T13" fmla="*/ 1 h 26"/>
                <a:gd name="T14" fmla="*/ 1 w 46"/>
                <a:gd name="T15" fmla="*/ 1 h 26"/>
                <a:gd name="T16" fmla="*/ 1 w 46"/>
                <a:gd name="T17" fmla="*/ 1 h 26"/>
                <a:gd name="T18" fmla="*/ 1 w 46"/>
                <a:gd name="T19" fmla="*/ 1 h 26"/>
                <a:gd name="T20" fmla="*/ 1 w 46"/>
                <a:gd name="T21" fmla="*/ 1 h 26"/>
                <a:gd name="T22" fmla="*/ 1 w 46"/>
                <a:gd name="T23" fmla="*/ 0 h 26"/>
                <a:gd name="T24" fmla="*/ 0 w 46"/>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26">
                  <a:moveTo>
                    <a:pt x="0" y="0"/>
                  </a:moveTo>
                  <a:lnTo>
                    <a:pt x="0" y="4"/>
                  </a:lnTo>
                  <a:lnTo>
                    <a:pt x="4" y="12"/>
                  </a:lnTo>
                  <a:lnTo>
                    <a:pt x="13" y="21"/>
                  </a:lnTo>
                  <a:lnTo>
                    <a:pt x="31" y="26"/>
                  </a:lnTo>
                  <a:lnTo>
                    <a:pt x="40" y="26"/>
                  </a:lnTo>
                  <a:lnTo>
                    <a:pt x="45" y="24"/>
                  </a:lnTo>
                  <a:lnTo>
                    <a:pt x="46" y="18"/>
                  </a:lnTo>
                  <a:lnTo>
                    <a:pt x="44" y="13"/>
                  </a:lnTo>
                  <a:lnTo>
                    <a:pt x="37" y="8"/>
                  </a:lnTo>
                  <a:lnTo>
                    <a:pt x="28" y="3"/>
                  </a:lnTo>
                  <a:lnTo>
                    <a:pt x="15" y="0"/>
                  </a:lnTo>
                  <a:lnTo>
                    <a:pt x="0" y="0"/>
                  </a:lnTo>
                  <a:close/>
                </a:path>
              </a:pathLst>
            </a:custGeom>
            <a:solidFill>
              <a:srgbClr val="00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7" name="Freeform 23"/>
            <p:cNvSpPr>
              <a:spLocks/>
            </p:cNvSpPr>
            <p:nvPr/>
          </p:nvSpPr>
          <p:spPr bwMode="auto">
            <a:xfrm>
              <a:off x="4113" y="2007"/>
              <a:ext cx="21" cy="18"/>
            </a:xfrm>
            <a:custGeom>
              <a:avLst/>
              <a:gdLst>
                <a:gd name="T0" fmla="*/ 1 w 42"/>
                <a:gd name="T1" fmla="*/ 0 h 35"/>
                <a:gd name="T2" fmla="*/ 1 w 42"/>
                <a:gd name="T3" fmla="*/ 1 h 35"/>
                <a:gd name="T4" fmla="*/ 0 w 42"/>
                <a:gd name="T5" fmla="*/ 1 h 35"/>
                <a:gd name="T6" fmla="*/ 1 w 42"/>
                <a:gd name="T7" fmla="*/ 1 h 35"/>
                <a:gd name="T8" fmla="*/ 1 w 42"/>
                <a:gd name="T9" fmla="*/ 1 h 35"/>
                <a:gd name="T10" fmla="*/ 1 w 42"/>
                <a:gd name="T11" fmla="*/ 1 h 35"/>
                <a:gd name="T12" fmla="*/ 1 w 42"/>
                <a:gd name="T13" fmla="*/ 1 h 35"/>
                <a:gd name="T14" fmla="*/ 1 w 42"/>
                <a:gd name="T15" fmla="*/ 1 h 35"/>
                <a:gd name="T16" fmla="*/ 1 w 42"/>
                <a:gd name="T17" fmla="*/ 1 h 35"/>
                <a:gd name="T18" fmla="*/ 1 w 42"/>
                <a:gd name="T19" fmla="*/ 1 h 35"/>
                <a:gd name="T20" fmla="*/ 1 w 42"/>
                <a:gd name="T21" fmla="*/ 1 h 35"/>
                <a:gd name="T22" fmla="*/ 1 w 42"/>
                <a:gd name="T23" fmla="*/ 1 h 35"/>
                <a:gd name="T24" fmla="*/ 1 w 42"/>
                <a:gd name="T25" fmla="*/ 1 h 35"/>
                <a:gd name="T26" fmla="*/ 1 w 42"/>
                <a:gd name="T27" fmla="*/ 1 h 35"/>
                <a:gd name="T28" fmla="*/ 1 w 42"/>
                <a:gd name="T29" fmla="*/ 1 h 35"/>
                <a:gd name="T30" fmla="*/ 1 w 42"/>
                <a:gd name="T31" fmla="*/ 0 h 35"/>
                <a:gd name="T32" fmla="*/ 1 w 42"/>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35">
                  <a:moveTo>
                    <a:pt x="9" y="0"/>
                  </a:moveTo>
                  <a:lnTo>
                    <a:pt x="2" y="2"/>
                  </a:lnTo>
                  <a:lnTo>
                    <a:pt x="0" y="7"/>
                  </a:lnTo>
                  <a:lnTo>
                    <a:pt x="1" y="14"/>
                  </a:lnTo>
                  <a:lnTo>
                    <a:pt x="6" y="21"/>
                  </a:lnTo>
                  <a:lnTo>
                    <a:pt x="13" y="27"/>
                  </a:lnTo>
                  <a:lnTo>
                    <a:pt x="19" y="32"/>
                  </a:lnTo>
                  <a:lnTo>
                    <a:pt x="27" y="35"/>
                  </a:lnTo>
                  <a:lnTo>
                    <a:pt x="35" y="35"/>
                  </a:lnTo>
                  <a:lnTo>
                    <a:pt x="40" y="32"/>
                  </a:lnTo>
                  <a:lnTo>
                    <a:pt x="42" y="27"/>
                  </a:lnTo>
                  <a:lnTo>
                    <a:pt x="40" y="21"/>
                  </a:lnTo>
                  <a:lnTo>
                    <a:pt x="36" y="14"/>
                  </a:lnTo>
                  <a:lnTo>
                    <a:pt x="31" y="7"/>
                  </a:lnTo>
                  <a:lnTo>
                    <a:pt x="25" y="2"/>
                  </a:lnTo>
                  <a:lnTo>
                    <a:pt x="17" y="0"/>
                  </a:lnTo>
                  <a:lnTo>
                    <a:pt x="9" y="0"/>
                  </a:lnTo>
                  <a:close/>
                </a:path>
              </a:pathLst>
            </a:custGeom>
            <a:solidFill>
              <a:srgbClr val="00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8" name="Freeform 24"/>
            <p:cNvSpPr>
              <a:spLocks/>
            </p:cNvSpPr>
            <p:nvPr/>
          </p:nvSpPr>
          <p:spPr bwMode="auto">
            <a:xfrm>
              <a:off x="4046" y="2156"/>
              <a:ext cx="8" cy="9"/>
            </a:xfrm>
            <a:custGeom>
              <a:avLst/>
              <a:gdLst>
                <a:gd name="T0" fmla="*/ 0 w 17"/>
                <a:gd name="T1" fmla="*/ 1 h 18"/>
                <a:gd name="T2" fmla="*/ 0 w 17"/>
                <a:gd name="T3" fmla="*/ 1 h 18"/>
                <a:gd name="T4" fmla="*/ 0 w 17"/>
                <a:gd name="T5" fmla="*/ 1 h 18"/>
                <a:gd name="T6" fmla="*/ 0 w 17"/>
                <a:gd name="T7" fmla="*/ 1 h 18"/>
                <a:gd name="T8" fmla="*/ 0 w 17"/>
                <a:gd name="T9" fmla="*/ 1 h 18"/>
                <a:gd name="T10" fmla="*/ 0 w 17"/>
                <a:gd name="T11" fmla="*/ 1 h 18"/>
                <a:gd name="T12" fmla="*/ 0 w 17"/>
                <a:gd name="T13" fmla="*/ 1 h 18"/>
                <a:gd name="T14" fmla="*/ 0 w 17"/>
                <a:gd name="T15" fmla="*/ 0 h 18"/>
                <a:gd name="T16" fmla="*/ 0 w 17"/>
                <a:gd name="T17" fmla="*/ 1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8">
                  <a:moveTo>
                    <a:pt x="3" y="5"/>
                  </a:moveTo>
                  <a:lnTo>
                    <a:pt x="0" y="13"/>
                  </a:lnTo>
                  <a:lnTo>
                    <a:pt x="4" y="17"/>
                  </a:lnTo>
                  <a:lnTo>
                    <a:pt x="11" y="18"/>
                  </a:lnTo>
                  <a:lnTo>
                    <a:pt x="16" y="13"/>
                  </a:lnTo>
                  <a:lnTo>
                    <a:pt x="17" y="7"/>
                  </a:lnTo>
                  <a:lnTo>
                    <a:pt x="15" y="1"/>
                  </a:lnTo>
                  <a:lnTo>
                    <a:pt x="10" y="0"/>
                  </a:lnTo>
                  <a:lnTo>
                    <a:pt x="3" y="5"/>
                  </a:lnTo>
                  <a:close/>
                </a:path>
              </a:pathLst>
            </a:custGeom>
            <a:solidFill>
              <a:srgbClr val="00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 calcmode="lin" valueType="num">
                                      <p:cBhvr>
                                        <p:cTn id="7" dur="500" fill="hold"/>
                                        <p:tgtEl>
                                          <p:spTgt spid="13312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133123">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133123">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13312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133123">
                                            <p:txEl>
                                              <p:pRg st="1" end="1"/>
                                            </p:txEl>
                                          </p:spTgt>
                                        </p:tgtEl>
                                        <p:attrNameLst>
                                          <p:attrName>style.visibility</p:attrName>
                                        </p:attrNameLst>
                                      </p:cBhvr>
                                      <p:to>
                                        <p:strVal val="visible"/>
                                      </p:to>
                                    </p:set>
                                    <p:anim calcmode="lin" valueType="num">
                                      <p:cBhvr>
                                        <p:cTn id="15" dur="500" fill="hold"/>
                                        <p:tgtEl>
                                          <p:spTgt spid="13312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33123">
                                            <p:txEl>
                                              <p:pRg st="1" end="1"/>
                                            </p:txEl>
                                          </p:spTgt>
                                        </p:tgtEl>
                                        <p:attrNameLst>
                                          <p:attrName>ppt_y</p:attrName>
                                        </p:attrNameLst>
                                      </p:cBhvr>
                                      <p:tavLst>
                                        <p:tav tm="0">
                                          <p:val>
                                            <p:strVal val="#ppt_y-#ppt_h/2"/>
                                          </p:val>
                                        </p:tav>
                                        <p:tav tm="100000">
                                          <p:val>
                                            <p:strVal val="#ppt_y"/>
                                          </p:val>
                                        </p:tav>
                                      </p:tavLst>
                                    </p:anim>
                                    <p:anim calcmode="lin" valueType="num">
                                      <p:cBhvr>
                                        <p:cTn id="17" dur="500" fill="hold"/>
                                        <p:tgtEl>
                                          <p:spTgt spid="133123">
                                            <p:txEl>
                                              <p:pRg st="1" end="1"/>
                                            </p:txEl>
                                          </p:spTgt>
                                        </p:tgtEl>
                                        <p:attrNameLst>
                                          <p:attrName>ppt_w</p:attrName>
                                        </p:attrNameLst>
                                      </p:cBhvr>
                                      <p:tavLst>
                                        <p:tav tm="0">
                                          <p:val>
                                            <p:strVal val="#ppt_w"/>
                                          </p:val>
                                        </p:tav>
                                        <p:tav tm="100000">
                                          <p:val>
                                            <p:strVal val="#ppt_w"/>
                                          </p:val>
                                        </p:tav>
                                      </p:tavLst>
                                    </p:anim>
                                    <p:anim calcmode="lin" valueType="num">
                                      <p:cBhvr>
                                        <p:cTn id="18" dur="500" fill="hold"/>
                                        <p:tgtEl>
                                          <p:spTgt spid="13312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clrChange>
              <a:clrFrom>
                <a:srgbClr val="FFFFFF"/>
              </a:clrFrom>
              <a:clrTo>
                <a:srgbClr val="FFFFFF">
                  <a:alpha val="0"/>
                </a:srgbClr>
              </a:clrTo>
            </a:clrChange>
            <a:lum bright="-20000" contrast="20000"/>
            <a:extLst>
              <a:ext uri="{28A0092B-C50C-407E-A947-70E740481C1C}">
                <a14:useLocalDpi xmlns:a14="http://schemas.microsoft.com/office/drawing/2010/main" val="0"/>
              </a:ext>
            </a:extLst>
          </a:blip>
          <a:srcRect/>
          <a:stretch>
            <a:fillRect/>
          </a:stretch>
        </p:blipFill>
        <p:spPr bwMode="auto">
          <a:xfrm>
            <a:off x="142875" y="1268413"/>
            <a:ext cx="8731250" cy="5048250"/>
          </a:xfrm>
          <a:prstGeom prst="rect">
            <a:avLst/>
          </a:prstGeom>
          <a:noFill/>
          <a:ln>
            <a:noFill/>
          </a:ln>
          <a:effectLst/>
          <a:extLst/>
        </p:spPr>
      </p:pic>
      <p:sp>
        <p:nvSpPr>
          <p:cNvPr id="144386" name="Rectangle 2"/>
          <p:cNvSpPr>
            <a:spLocks noGrp="1" noRot="1" noChangeArrowheads="1"/>
          </p:cNvSpPr>
          <p:nvPr>
            <p:ph type="title"/>
          </p:nvPr>
        </p:nvSpPr>
        <p:spPr>
          <a:xfrm>
            <a:off x="685800" y="60325"/>
            <a:ext cx="7772400" cy="1143000"/>
          </a:xfrm>
        </p:spPr>
        <p:txBody>
          <a:bodyPr/>
          <a:lstStyle/>
          <a:p>
            <a:pPr eaLnBrk="1" hangingPunct="1">
              <a:defRPr/>
            </a:pPr>
            <a:r>
              <a:rPr lang="en-GB" dirty="0">
                <a:solidFill>
                  <a:srgbClr val="000099"/>
                </a:solidFill>
                <a:effectLst>
                  <a:outerShdw blurRad="38100" dist="38100" dir="2700000" algn="tl">
                    <a:srgbClr val="DDDDDD"/>
                  </a:outerShdw>
                </a:effectLst>
                <a:latin typeface="Arial Narrow" charset="0"/>
                <a:cs typeface="+mj-cs"/>
              </a:rPr>
              <a:t>Trade in intermediate goods</a:t>
            </a:r>
          </a:p>
        </p:txBody>
      </p:sp>
      <p:sp>
        <p:nvSpPr>
          <p:cNvPr id="9220" name="Text Box 7"/>
          <p:cNvSpPr txBox="1">
            <a:spLocks noChangeArrowheads="1"/>
          </p:cNvSpPr>
          <p:nvPr/>
        </p:nvSpPr>
        <p:spPr bwMode="auto">
          <a:xfrm>
            <a:off x="0" y="65532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GB" sz="1400" i="1" smtClean="0">
                <a:cs typeface="Arial" charset="0"/>
              </a:rPr>
              <a:t>Source:	UNCTAD TD/B/C.I/16, 2011 </a:t>
            </a:r>
          </a:p>
        </p:txBody>
      </p:sp>
      <p:sp>
        <p:nvSpPr>
          <p:cNvPr id="144395" name="Oval 11"/>
          <p:cNvSpPr>
            <a:spLocks noChangeArrowheads="1"/>
          </p:cNvSpPr>
          <p:nvPr/>
        </p:nvSpPr>
        <p:spPr bwMode="auto">
          <a:xfrm>
            <a:off x="2879725" y="5876925"/>
            <a:ext cx="2339975" cy="584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CH">
              <a:cs typeface="+mn-cs"/>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44395"/>
                                        </p:tgtEl>
                                        <p:attrNameLst>
                                          <p:attrName>style.visibility</p:attrName>
                                        </p:attrNameLst>
                                      </p:cBhvr>
                                      <p:to>
                                        <p:strVal val="visible"/>
                                      </p:to>
                                    </p:set>
                                    <p:animEffect transition="in" filter="wedge">
                                      <p:cBhvr>
                                        <p:cTn id="7" dur="2000"/>
                                        <p:tgtEl>
                                          <p:spTgt spid="144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5" grpId="0" animBg="1"/>
    </p:bldLst>
  </p:timing>
</p:sld>
</file>

<file path=ppt/theme/theme1.xml><?xml version="1.0" encoding="utf-8"?>
<a:theme xmlns:a="http://schemas.openxmlformats.org/drawingml/2006/main" name="1_Default Design">
  <a:themeElements>
    <a:clrScheme name="1_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99"/>
      </a:hlink>
      <a:folHlink>
        <a:srgbClr val="000099"/>
      </a:folHlink>
    </a:clrScheme>
    <a:fontScheme name="1_Default Design">
      <a:majorFont>
        <a:latin typeface="Calibri"/>
        <a:ea typeface="ＭＳ Ｐゴシック"/>
        <a:cs typeface="Arial"/>
      </a:majorFont>
      <a:minorFont>
        <a:latin typeface="Calibri"/>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66"/>
        </a:hlink>
        <a:folHlink>
          <a:srgbClr val="000066"/>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99"/>
        </a:hlink>
        <a:folHlink>
          <a:srgbClr val="0000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9831</TotalTime>
  <Words>1612</Words>
  <Application>Microsoft Macintosh PowerPoint</Application>
  <PresentationFormat>On-screen Show (4:3)</PresentationFormat>
  <Paragraphs>261</Paragraphs>
  <Slides>74</Slides>
  <Notes>21</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1_Default Design</vt:lpstr>
      <vt:lpstr>Trade Logistics, Transport and Trade Facilitation  Geneva, April 2013 </vt:lpstr>
      <vt:lpstr>Programme for today</vt:lpstr>
      <vt:lpstr> 10:05 - 11:15  International transport: persisting and emerging issues for developing countries: </vt:lpstr>
      <vt:lpstr>We will discuss</vt:lpstr>
      <vt:lpstr>Trade, Transport and International Logistics:  An Introduction</vt:lpstr>
      <vt:lpstr>Trade, Transport, Logistics and Technologies:  An Introduction</vt:lpstr>
      <vt:lpstr>Trade, Transport, Logistics and Technologies:  An Introduction</vt:lpstr>
      <vt:lpstr>Globalization of trade</vt:lpstr>
      <vt:lpstr>Trade in intermediate goods</vt:lpstr>
      <vt:lpstr>Trade in intermediate goods</vt:lpstr>
      <vt:lpstr>Globalization of trade</vt:lpstr>
      <vt:lpstr>Globalization of trade</vt:lpstr>
      <vt:lpstr>Trade grows faster than GDP</vt:lpstr>
      <vt:lpstr>Elasticity Trade/GDP</vt:lpstr>
      <vt:lpstr>For a country’s GDP to grow, e.g., 5%         trade  “needs” to grow   7 – 12%</vt:lpstr>
      <vt:lpstr>On the Geography of Trade</vt:lpstr>
      <vt:lpstr>Traditional “Geography of Trade”</vt:lpstr>
      <vt:lpstr>Traditional “Geography of Trade”</vt:lpstr>
      <vt:lpstr>Traditional “Geography of Trade”</vt:lpstr>
      <vt:lpstr>% participation of developing countries in seaborne trade (tons)</vt:lpstr>
      <vt:lpstr>% participation of developing countries in seaborne trade (tons)</vt:lpstr>
      <vt:lpstr>% participation of developing countries in seaborne trade (tons)</vt:lpstr>
      <vt:lpstr>Before and after “the crisis”</vt:lpstr>
      <vt:lpstr>Trade, Transport, Logistics and Technologies:  An Introduction</vt:lpstr>
      <vt:lpstr>Mode of transport of global trade metric tons (excluding intra-EU)</vt:lpstr>
      <vt:lpstr>Mode of transport of global trade USD (excluding intra-EU)</vt:lpstr>
      <vt:lpstr>Modal split: national transport </vt:lpstr>
      <vt:lpstr>Modal split: national transport </vt:lpstr>
      <vt:lpstr>Globalization and international transport</vt:lpstr>
      <vt:lpstr>Globalization and  international transport</vt:lpstr>
      <vt:lpstr>Globalization and  international transport</vt:lpstr>
      <vt:lpstr>Trade, Transport and International Logistics:  An Introduction</vt:lpstr>
      <vt:lpstr>Logistics in the supply chain</vt:lpstr>
      <vt:lpstr>Logistics:  consists of…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Globalization and  International Logistics</vt:lpstr>
      <vt:lpstr>Trade, Transport, Logistics and Technologies:  An Introduction</vt:lpstr>
      <vt:lpstr>Examples of technologies ?</vt:lpstr>
      <vt:lpstr>Technologies in international logistics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Technologies in international logistics</vt:lpstr>
      <vt:lpstr>PowerPoint Presentation</vt:lpstr>
      <vt:lpstr>Port and other Transport Community Information Systems can help…</vt:lpstr>
      <vt:lpstr>Challenges affecting transport and trade of developing countries</vt:lpstr>
      <vt:lpstr>Challenges affecting transport and trade</vt:lpstr>
      <vt:lpstr>A. Transport Costs and Access to Efficient  Transport Services</vt:lpstr>
      <vt:lpstr>Average cost of transport by decade and regional groupings  (% value of imports)</vt:lpstr>
      <vt:lpstr>B. Energy, Oil Price and Shipping Costs</vt:lpstr>
      <vt:lpstr>C. Environmental Sustainability of Transport</vt:lpstr>
      <vt:lpstr>D. Climate Change Impacts and Adaptation in Maritime Transport</vt:lpstr>
      <vt:lpstr>E. Security</vt:lpstr>
      <vt:lpstr>The use of ICTs in logistics, trade facilitation and supply chain security</vt:lpstr>
      <vt:lpstr>Trade, Transport, Logistics and Technologies:  An Introduction</vt:lpstr>
    </vt:vector>
  </TitlesOfParts>
  <Company>Unctad</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P166  Singapore Module4 01</dc:title>
  <dc:creator>JMR</dc:creator>
  <cp:lastModifiedBy>JMR -TLB</cp:lastModifiedBy>
  <cp:revision>566</cp:revision>
  <dcterms:created xsi:type="dcterms:W3CDTF">2002-11-27T09:42:23Z</dcterms:created>
  <dcterms:modified xsi:type="dcterms:W3CDTF">2013-04-09T06:22:10Z</dcterms:modified>
</cp:coreProperties>
</file>