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8" r:id="rId2"/>
    <p:sldId id="311" r:id="rId3"/>
    <p:sldId id="274" r:id="rId4"/>
    <p:sldId id="269" r:id="rId5"/>
    <p:sldId id="270" r:id="rId6"/>
    <p:sldId id="272" r:id="rId7"/>
    <p:sldId id="273" r:id="rId8"/>
    <p:sldId id="258" r:id="rId9"/>
    <p:sldId id="310" r:id="rId10"/>
    <p:sldId id="275" r:id="rId11"/>
    <p:sldId id="276" r:id="rId12"/>
    <p:sldId id="277" r:id="rId13"/>
    <p:sldId id="278" r:id="rId14"/>
    <p:sldId id="279" r:id="rId15"/>
    <p:sldId id="280" r:id="rId16"/>
    <p:sldId id="281" r:id="rId17"/>
    <p:sldId id="282" r:id="rId18"/>
    <p:sldId id="283" r:id="rId19"/>
    <p:sldId id="284" r:id="rId20"/>
    <p:sldId id="312"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13" r:id="rId34"/>
    <p:sldId id="301" r:id="rId35"/>
    <p:sldId id="302" r:id="rId36"/>
    <p:sldId id="303" r:id="rId37"/>
    <p:sldId id="304" r:id="rId38"/>
    <p:sldId id="305" r:id="rId39"/>
    <p:sldId id="314" r:id="rId40"/>
    <p:sldId id="315" r:id="rId41"/>
    <p:sldId id="316" r:id="rId42"/>
    <p:sldId id="317" r:id="rId43"/>
    <p:sldId id="299" r:id="rId44"/>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1CD"/>
    <a:srgbClr val="CDB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5" autoAdjust="0"/>
    <p:restoredTop sz="94674" autoAdjust="0"/>
  </p:normalViewPr>
  <p:slideViewPr>
    <p:cSldViewPr>
      <p:cViewPr>
        <p:scale>
          <a:sx n="77" d="100"/>
          <a:sy n="77" d="100"/>
        </p:scale>
        <p:origin x="-2604" y="-8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B1A595DD-44A4-43C3-9B28-57EEA7A18AFB}" type="datetimeFigureOut">
              <a:rPr lang="en-US" smtClean="0"/>
              <a:t>5/21/2014</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A6291684-E4C0-414C-93B0-740C4BECB4C6}" type="slidenum">
              <a:rPr lang="en-US" smtClean="0"/>
              <a:t>‹#›</a:t>
            </a:fld>
            <a:endParaRPr lang="en-US"/>
          </a:p>
        </p:txBody>
      </p:sp>
    </p:spTree>
    <p:extLst>
      <p:ext uri="{BB962C8B-B14F-4D97-AF65-F5344CB8AC3E}">
        <p14:creationId xmlns:p14="http://schemas.microsoft.com/office/powerpoint/2010/main" val="16496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249A9171-4494-4851-960F-21C3620274C6}" type="datetimeFigureOut">
              <a:rPr lang="en-US" smtClean="0"/>
              <a:t>5/21/2014</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995D8108-C78F-4B28-975D-2AE6849E0416}" type="slidenum">
              <a:rPr lang="en-US" smtClean="0"/>
              <a:t>‹#›</a:t>
            </a:fld>
            <a:endParaRPr lang="en-US"/>
          </a:p>
        </p:txBody>
      </p:sp>
    </p:spTree>
    <p:extLst>
      <p:ext uri="{BB962C8B-B14F-4D97-AF65-F5344CB8AC3E}">
        <p14:creationId xmlns:p14="http://schemas.microsoft.com/office/powerpoint/2010/main" val="242604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DB87E"/>
              </a:buClr>
              <a:buFontTx/>
              <a:buAutoNum type="arabicPeriod"/>
            </a:pPr>
            <a:r>
              <a:rPr lang="en-US" altLang="de-DE" smtClean="0">
                <a:latin typeface="HelveticaNeueLT Std Med" pitchFamily="34" charset="0"/>
              </a:rPr>
              <a:t>What are NTMs (in a superficial sense, understanding the idea and concept of NTMs, perhaps e.g. exporting a banana from Ecuador to EU)</a:t>
            </a:r>
          </a:p>
          <a:p>
            <a:pPr>
              <a:spcBef>
                <a:spcPct val="20000"/>
              </a:spcBef>
              <a:buClr>
                <a:srgbClr val="CDB87E"/>
              </a:buClr>
              <a:buFontTx/>
              <a:buAutoNum type="arabicPeriod"/>
            </a:pPr>
            <a:r>
              <a:rPr lang="en-US" altLang="de-DE" smtClean="0">
                <a:solidFill>
                  <a:srgbClr val="FF0000"/>
                </a:solidFill>
                <a:latin typeface="HelveticaNeueLT Std Med" pitchFamily="34" charset="0"/>
              </a:rPr>
              <a:t>Definition and Differentiating between official NTMs, procedural obstacles and private standards.</a:t>
            </a:r>
          </a:p>
          <a:p>
            <a:pPr>
              <a:spcBef>
                <a:spcPct val="20000"/>
              </a:spcBef>
              <a:buClr>
                <a:srgbClr val="CDB87E"/>
              </a:buClr>
              <a:buFontTx/>
              <a:buAutoNum type="arabicPeriod"/>
            </a:pPr>
            <a:r>
              <a:rPr lang="en-US" altLang="de-DE" smtClean="0">
                <a:latin typeface="HelveticaNeueLT Std Med" pitchFamily="34" charset="0"/>
              </a:rPr>
              <a:t>Why NTMs matter: Market structure, competitiveness, and policy dilemma</a:t>
            </a:r>
          </a:p>
          <a:p>
            <a:pPr>
              <a:spcBef>
                <a:spcPct val="20000"/>
              </a:spcBef>
              <a:buClr>
                <a:srgbClr val="CDB87E"/>
              </a:buClr>
              <a:buFontTx/>
              <a:buAutoNum type="arabicPeriod"/>
            </a:pPr>
            <a:r>
              <a:rPr lang="en-US" altLang="de-DE" smtClean="0">
                <a:latin typeface="HelveticaNeueLT Std Med" pitchFamily="34" charset="0"/>
              </a:rPr>
              <a:t>Are all regulations NTMs? Are all NTMs bad? Are they all discriminating? </a:t>
            </a:r>
            <a:r>
              <a:rPr lang="en-GB" altLang="de-DE" smtClean="0">
                <a:latin typeface="HelveticaNeueLT Std Med" pitchFamily="34" charset="0"/>
              </a:rPr>
              <a:t>Reminder of some WTO rules</a:t>
            </a:r>
            <a:endParaRPr lang="en-US" altLang="de-DE" smtClean="0">
              <a:latin typeface="HelveticaNeueLT Std Med" pitchFamily="34" charset="0"/>
            </a:endParaRPr>
          </a:p>
          <a:p>
            <a:pPr>
              <a:spcBef>
                <a:spcPct val="20000"/>
              </a:spcBef>
              <a:buClr>
                <a:srgbClr val="CDB87E"/>
              </a:buClr>
              <a:buFontTx/>
              <a:buAutoNum type="arabicPeriod"/>
            </a:pPr>
            <a:r>
              <a:rPr lang="en-US" altLang="de-DE" smtClean="0">
                <a:latin typeface="HelveticaNeueLT Std Med" pitchFamily="34" charset="0"/>
              </a:rPr>
              <a:t>Measuring the economic impact of NTMs (including development, e.g. potentially unintentionally discrimination)</a:t>
            </a:r>
          </a:p>
          <a:p>
            <a:pPr>
              <a:spcBef>
                <a:spcPct val="20000"/>
              </a:spcBef>
              <a:buClr>
                <a:srgbClr val="CDB87E"/>
              </a:buClr>
              <a:buFontTx/>
              <a:buAutoNum type="arabicPeriod"/>
            </a:pPr>
            <a:r>
              <a:rPr lang="en-US" altLang="de-DE" smtClean="0">
                <a:latin typeface="HelveticaNeueLT Std Med" pitchFamily="34" charset="0"/>
              </a:rPr>
              <a:t>From measurement to policy advice: Getting things right (e.g. harmonization, mutual recognition, not only elimination)</a:t>
            </a:r>
          </a:p>
          <a:p>
            <a:pPr>
              <a:spcBef>
                <a:spcPct val="20000"/>
              </a:spcBef>
              <a:buClr>
                <a:srgbClr val="CDB87E"/>
              </a:buClr>
              <a:buFontTx/>
              <a:buAutoNum type="arabicPeriod"/>
            </a:pPr>
            <a:r>
              <a:rPr lang="en-US" altLang="de-DE" smtClean="0">
                <a:latin typeface="HelveticaNeueLT Std Med" pitchFamily="34" charset="0"/>
              </a:rPr>
              <a:t>Information gap: what information do we have and what do we need.</a:t>
            </a:r>
          </a:p>
          <a:p>
            <a:pPr>
              <a:spcBef>
                <a:spcPct val="20000"/>
              </a:spcBef>
              <a:buClr>
                <a:srgbClr val="CDB87E"/>
              </a:buClr>
              <a:buFontTx/>
              <a:buAutoNum type="arabicPeriod"/>
            </a:pPr>
            <a:r>
              <a:rPr lang="en-US" altLang="de-DE" smtClean="0">
                <a:latin typeface="HelveticaNeueLT Std Med" pitchFamily="34" charset="0"/>
              </a:rPr>
              <a:t>Test on 1 – 7 (not part of the presentation)</a:t>
            </a:r>
          </a:p>
          <a:p>
            <a:pPr>
              <a:spcBef>
                <a:spcPct val="20000"/>
              </a:spcBef>
              <a:buClr>
                <a:srgbClr val="CDB87E"/>
              </a:buClr>
              <a:buFontTx/>
              <a:buAutoNum type="arabicPeriod"/>
            </a:pPr>
            <a:r>
              <a:rPr lang="en-US" altLang="de-DE" smtClean="0">
                <a:latin typeface="HelveticaNeueLT Std Med" pitchFamily="34" charset="0"/>
              </a:rPr>
              <a:t>UNCTAD’s worldwide project to collect official NTM data: Why, where we stand, going forward.</a:t>
            </a:r>
          </a:p>
          <a:p>
            <a:endParaRPr lang="en-US" altLang="de-DE"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0A3AB0F-1BC0-49D6-8DC1-EC6B7CE58399}" type="slidenum">
              <a:rPr lang="en-US" altLang="de-DE" smtClean="0"/>
              <a:pPr/>
              <a:t>2</a:t>
            </a:fld>
            <a:endParaRPr lang="en-US"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charset="0"/>
              </a:rPr>
              <a:t>Pile of regulations: can come from different ministries and institutions; from any year in the past.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mtClean="0">
              <a:cs typeface="Arial" charset="0"/>
            </a:endParaRPr>
          </a:p>
          <a:p>
            <a:pPr eaLnBrk="1" hangingPunct="1"/>
            <a:endParaRPr lang="en-GB" altLang="de-DE" smtClean="0">
              <a:cs typeface="Arial" charset="0"/>
            </a:endParaRPr>
          </a:p>
          <a:p>
            <a:pPr eaLnBrk="1" hangingPunct="1"/>
            <a:endParaRPr lang="en-GB" altLang="de-DE" smtClean="0">
              <a:cs typeface="Arial" charset="0"/>
            </a:endParaRPr>
          </a:p>
          <a:p>
            <a:pPr eaLnBrk="1" hangingPunct="1"/>
            <a:r>
              <a:rPr lang="en-GB" altLang="de-DE" smtClean="0">
                <a:cs typeface="Arial" charset="0"/>
              </a:rPr>
              <a:t>.</a:t>
            </a:r>
          </a:p>
          <a:p>
            <a:pPr eaLnBrk="1" hangingPunct="1">
              <a:spcBef>
                <a:spcPts val="1200"/>
              </a:spcBef>
            </a:pPr>
            <a:endParaRPr lang="en-US" altLang="de-DE"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DB87E"/>
              </a:buClr>
              <a:buFontTx/>
              <a:buAutoNum type="arabicPeriod"/>
            </a:pPr>
            <a:r>
              <a:rPr lang="en-US" altLang="de-DE" smtClean="0">
                <a:latin typeface="HelveticaNeueLT Std Med" pitchFamily="34" charset="0"/>
              </a:rPr>
              <a:t>What are NTMs (in a superficial sense, understanding the idea and concept of NTMs, perhaps e.g. exporting a banana from Ecuador to EU)</a:t>
            </a:r>
          </a:p>
          <a:p>
            <a:pPr>
              <a:spcBef>
                <a:spcPct val="20000"/>
              </a:spcBef>
              <a:buClr>
                <a:srgbClr val="CDB87E"/>
              </a:buClr>
              <a:buFontTx/>
              <a:buAutoNum type="arabicPeriod"/>
            </a:pPr>
            <a:r>
              <a:rPr lang="en-US" altLang="de-DE" smtClean="0">
                <a:solidFill>
                  <a:srgbClr val="FF0000"/>
                </a:solidFill>
                <a:latin typeface="HelveticaNeueLT Std Med" pitchFamily="34" charset="0"/>
              </a:rPr>
              <a:t>Definition and Differentiating between official NTMs, procedural obstacles and private standards.</a:t>
            </a:r>
          </a:p>
          <a:p>
            <a:pPr>
              <a:spcBef>
                <a:spcPct val="20000"/>
              </a:spcBef>
              <a:buClr>
                <a:srgbClr val="CDB87E"/>
              </a:buClr>
              <a:buFontTx/>
              <a:buAutoNum type="arabicPeriod"/>
            </a:pPr>
            <a:r>
              <a:rPr lang="en-US" altLang="de-DE" smtClean="0">
                <a:latin typeface="HelveticaNeueLT Std Med" pitchFamily="34" charset="0"/>
              </a:rPr>
              <a:t>Why NTMs matter: Market structure, competitiveness, and policy dilemma</a:t>
            </a:r>
          </a:p>
          <a:p>
            <a:pPr>
              <a:spcBef>
                <a:spcPct val="20000"/>
              </a:spcBef>
              <a:buClr>
                <a:srgbClr val="CDB87E"/>
              </a:buClr>
              <a:buFontTx/>
              <a:buAutoNum type="arabicPeriod"/>
            </a:pPr>
            <a:r>
              <a:rPr lang="en-US" altLang="de-DE" smtClean="0">
                <a:latin typeface="HelveticaNeueLT Std Med" pitchFamily="34" charset="0"/>
              </a:rPr>
              <a:t>Are all regulations NTMs? Are all NTMs bad? Are they all discriminating? </a:t>
            </a:r>
            <a:r>
              <a:rPr lang="en-GB" altLang="de-DE" smtClean="0">
                <a:latin typeface="HelveticaNeueLT Std Med" pitchFamily="34" charset="0"/>
              </a:rPr>
              <a:t>Reminder of some WTO rules</a:t>
            </a:r>
            <a:endParaRPr lang="en-US" altLang="de-DE" smtClean="0">
              <a:latin typeface="HelveticaNeueLT Std Med" pitchFamily="34" charset="0"/>
            </a:endParaRPr>
          </a:p>
          <a:p>
            <a:pPr>
              <a:spcBef>
                <a:spcPct val="20000"/>
              </a:spcBef>
              <a:buClr>
                <a:srgbClr val="CDB87E"/>
              </a:buClr>
              <a:buFontTx/>
              <a:buAutoNum type="arabicPeriod"/>
            </a:pPr>
            <a:r>
              <a:rPr lang="en-US" altLang="de-DE" smtClean="0">
                <a:latin typeface="HelveticaNeueLT Std Med" pitchFamily="34" charset="0"/>
              </a:rPr>
              <a:t>Measuring the economic impact of NTMs (including development, e.g. potentially unintentionally discrimination)</a:t>
            </a:r>
          </a:p>
          <a:p>
            <a:pPr>
              <a:spcBef>
                <a:spcPct val="20000"/>
              </a:spcBef>
              <a:buClr>
                <a:srgbClr val="CDB87E"/>
              </a:buClr>
              <a:buFontTx/>
              <a:buAutoNum type="arabicPeriod"/>
            </a:pPr>
            <a:r>
              <a:rPr lang="en-US" altLang="de-DE" smtClean="0">
                <a:latin typeface="HelveticaNeueLT Std Med" pitchFamily="34" charset="0"/>
              </a:rPr>
              <a:t>From measurement to policy advice: Getting things right (e.g. harmonization, mutual recognition, not only elimination)</a:t>
            </a:r>
          </a:p>
          <a:p>
            <a:pPr>
              <a:spcBef>
                <a:spcPct val="20000"/>
              </a:spcBef>
              <a:buClr>
                <a:srgbClr val="CDB87E"/>
              </a:buClr>
              <a:buFontTx/>
              <a:buAutoNum type="arabicPeriod"/>
            </a:pPr>
            <a:r>
              <a:rPr lang="en-US" altLang="de-DE" smtClean="0">
                <a:latin typeface="HelveticaNeueLT Std Med" pitchFamily="34" charset="0"/>
              </a:rPr>
              <a:t>Information gap: what information do we have and what do we need.</a:t>
            </a:r>
          </a:p>
          <a:p>
            <a:pPr>
              <a:spcBef>
                <a:spcPct val="20000"/>
              </a:spcBef>
              <a:buClr>
                <a:srgbClr val="CDB87E"/>
              </a:buClr>
              <a:buFontTx/>
              <a:buAutoNum type="arabicPeriod"/>
            </a:pPr>
            <a:r>
              <a:rPr lang="en-US" altLang="de-DE" smtClean="0">
                <a:latin typeface="HelveticaNeueLT Std Med" pitchFamily="34" charset="0"/>
              </a:rPr>
              <a:t>Test on 1 – 7 (not part of the presentation)</a:t>
            </a:r>
          </a:p>
          <a:p>
            <a:pPr>
              <a:spcBef>
                <a:spcPct val="20000"/>
              </a:spcBef>
              <a:buClr>
                <a:srgbClr val="CDB87E"/>
              </a:buClr>
              <a:buFontTx/>
              <a:buAutoNum type="arabicPeriod"/>
            </a:pPr>
            <a:r>
              <a:rPr lang="en-US" altLang="de-DE" smtClean="0">
                <a:latin typeface="HelveticaNeueLT Std Med" pitchFamily="34" charset="0"/>
              </a:rPr>
              <a:t>UNCTAD’s worldwide project to collect official NTM data: Why, where we stand, going forward.</a:t>
            </a:r>
          </a:p>
          <a:p>
            <a:endParaRPr lang="en-US" altLang="de-DE"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0A3AB0F-1BC0-49D6-8DC1-EC6B7CE58399}" type="slidenum">
              <a:rPr lang="en-US" altLang="de-DE" smtClean="0"/>
              <a:pPr/>
              <a:t>33</a:t>
            </a:fld>
            <a:endParaRPr lang="en-US"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DB87E"/>
              </a:buClr>
              <a:buFontTx/>
              <a:buAutoNum type="arabicPeriod"/>
            </a:pPr>
            <a:r>
              <a:rPr lang="en-US" altLang="de-DE" smtClean="0">
                <a:latin typeface="HelveticaNeueLT Std Med" pitchFamily="34" charset="0"/>
              </a:rPr>
              <a:t>What are NTMs (in a superficial sense, understanding the idea and concept of NTMs, perhaps e.g. exporting a banana from Ecuador to EU)</a:t>
            </a:r>
          </a:p>
          <a:p>
            <a:pPr>
              <a:spcBef>
                <a:spcPct val="20000"/>
              </a:spcBef>
              <a:buClr>
                <a:srgbClr val="CDB87E"/>
              </a:buClr>
              <a:buFontTx/>
              <a:buAutoNum type="arabicPeriod"/>
            </a:pPr>
            <a:r>
              <a:rPr lang="en-US" altLang="de-DE" smtClean="0">
                <a:solidFill>
                  <a:srgbClr val="FF0000"/>
                </a:solidFill>
                <a:latin typeface="HelveticaNeueLT Std Med" pitchFamily="34" charset="0"/>
              </a:rPr>
              <a:t>Definition and Differentiating between official NTMs, procedural obstacles and private standards.</a:t>
            </a:r>
          </a:p>
          <a:p>
            <a:pPr>
              <a:spcBef>
                <a:spcPct val="20000"/>
              </a:spcBef>
              <a:buClr>
                <a:srgbClr val="CDB87E"/>
              </a:buClr>
              <a:buFontTx/>
              <a:buAutoNum type="arabicPeriod"/>
            </a:pPr>
            <a:r>
              <a:rPr lang="en-US" altLang="de-DE" smtClean="0">
                <a:latin typeface="HelveticaNeueLT Std Med" pitchFamily="34" charset="0"/>
              </a:rPr>
              <a:t>Why NTMs matter: Market structure, competitiveness, and policy dilemma</a:t>
            </a:r>
          </a:p>
          <a:p>
            <a:pPr>
              <a:spcBef>
                <a:spcPct val="20000"/>
              </a:spcBef>
              <a:buClr>
                <a:srgbClr val="CDB87E"/>
              </a:buClr>
              <a:buFontTx/>
              <a:buAutoNum type="arabicPeriod"/>
            </a:pPr>
            <a:r>
              <a:rPr lang="en-US" altLang="de-DE" smtClean="0">
                <a:latin typeface="HelveticaNeueLT Std Med" pitchFamily="34" charset="0"/>
              </a:rPr>
              <a:t>Are all regulations NTMs? Are all NTMs bad? Are they all discriminating? </a:t>
            </a:r>
            <a:r>
              <a:rPr lang="en-GB" altLang="de-DE" smtClean="0">
                <a:latin typeface="HelveticaNeueLT Std Med" pitchFamily="34" charset="0"/>
              </a:rPr>
              <a:t>Reminder of some WTO rules</a:t>
            </a:r>
            <a:endParaRPr lang="en-US" altLang="de-DE" smtClean="0">
              <a:latin typeface="HelveticaNeueLT Std Med" pitchFamily="34" charset="0"/>
            </a:endParaRPr>
          </a:p>
          <a:p>
            <a:pPr>
              <a:spcBef>
                <a:spcPct val="20000"/>
              </a:spcBef>
              <a:buClr>
                <a:srgbClr val="CDB87E"/>
              </a:buClr>
              <a:buFontTx/>
              <a:buAutoNum type="arabicPeriod"/>
            </a:pPr>
            <a:r>
              <a:rPr lang="en-US" altLang="de-DE" smtClean="0">
                <a:latin typeface="HelveticaNeueLT Std Med" pitchFamily="34" charset="0"/>
              </a:rPr>
              <a:t>Measuring the economic impact of NTMs (including development, e.g. potentially unintentionally discrimination)</a:t>
            </a:r>
          </a:p>
          <a:p>
            <a:pPr>
              <a:spcBef>
                <a:spcPct val="20000"/>
              </a:spcBef>
              <a:buClr>
                <a:srgbClr val="CDB87E"/>
              </a:buClr>
              <a:buFontTx/>
              <a:buAutoNum type="arabicPeriod"/>
            </a:pPr>
            <a:r>
              <a:rPr lang="en-US" altLang="de-DE" smtClean="0">
                <a:latin typeface="HelveticaNeueLT Std Med" pitchFamily="34" charset="0"/>
              </a:rPr>
              <a:t>From measurement to policy advice: Getting things right (e.g. harmonization, mutual recognition, not only elimination)</a:t>
            </a:r>
          </a:p>
          <a:p>
            <a:pPr>
              <a:spcBef>
                <a:spcPct val="20000"/>
              </a:spcBef>
              <a:buClr>
                <a:srgbClr val="CDB87E"/>
              </a:buClr>
              <a:buFontTx/>
              <a:buAutoNum type="arabicPeriod"/>
            </a:pPr>
            <a:r>
              <a:rPr lang="en-US" altLang="de-DE" smtClean="0">
                <a:latin typeface="HelveticaNeueLT Std Med" pitchFamily="34" charset="0"/>
              </a:rPr>
              <a:t>Information gap: what information do we have and what do we need.</a:t>
            </a:r>
          </a:p>
          <a:p>
            <a:pPr>
              <a:spcBef>
                <a:spcPct val="20000"/>
              </a:spcBef>
              <a:buClr>
                <a:srgbClr val="CDB87E"/>
              </a:buClr>
              <a:buFontTx/>
              <a:buAutoNum type="arabicPeriod"/>
            </a:pPr>
            <a:r>
              <a:rPr lang="en-US" altLang="de-DE" smtClean="0">
                <a:latin typeface="HelveticaNeueLT Std Med" pitchFamily="34" charset="0"/>
              </a:rPr>
              <a:t>Test on 1 – 7 (not part of the presentation)</a:t>
            </a:r>
          </a:p>
          <a:p>
            <a:pPr>
              <a:spcBef>
                <a:spcPct val="20000"/>
              </a:spcBef>
              <a:buClr>
                <a:srgbClr val="CDB87E"/>
              </a:buClr>
              <a:buFontTx/>
              <a:buAutoNum type="arabicPeriod"/>
            </a:pPr>
            <a:r>
              <a:rPr lang="en-US" altLang="de-DE" smtClean="0">
                <a:latin typeface="HelveticaNeueLT Std Med" pitchFamily="34" charset="0"/>
              </a:rPr>
              <a:t>UNCTAD’s worldwide project to collect official NTM data: Why, where we stand, going forward.</a:t>
            </a:r>
          </a:p>
          <a:p>
            <a:endParaRPr lang="en-US" altLang="de-DE"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0A3AB0F-1BC0-49D6-8DC1-EC6B7CE58399}" type="slidenum">
              <a:rPr lang="en-US" altLang="de-DE" smtClean="0"/>
              <a:pPr/>
              <a:t>39</a:t>
            </a:fld>
            <a:endParaRPr lang="en-US"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cs typeface="Arial" charset="0"/>
              </a:rPr>
              <a:t>A formal </a:t>
            </a:r>
            <a:r>
              <a:rPr lang="de-DE" altLang="de-DE" dirty="0" err="1" smtClean="0">
                <a:cs typeface="Arial" charset="0"/>
              </a:rPr>
              <a:t>definition</a:t>
            </a:r>
            <a:r>
              <a:rPr lang="de-DE" altLang="de-DE" dirty="0" smtClean="0">
                <a:cs typeface="Arial" charset="0"/>
              </a:rPr>
              <a:t> </a:t>
            </a:r>
            <a:r>
              <a:rPr lang="de-DE" altLang="de-DE" dirty="0" err="1" smtClean="0">
                <a:cs typeface="Arial" charset="0"/>
              </a:rPr>
              <a:t>for</a:t>
            </a:r>
            <a:r>
              <a:rPr lang="de-DE" altLang="de-DE" dirty="0" smtClean="0">
                <a:cs typeface="Arial" charset="0"/>
              </a:rPr>
              <a:t> NTMs </a:t>
            </a:r>
            <a:r>
              <a:rPr lang="de-DE" altLang="de-DE" dirty="0" err="1" smtClean="0">
                <a:cs typeface="Arial" charset="0"/>
              </a:rPr>
              <a:t>is</a:t>
            </a:r>
            <a:r>
              <a:rPr lang="de-DE" altLang="de-DE" dirty="0" smtClean="0">
                <a:cs typeface="Arial" charset="0"/>
              </a:rPr>
              <a:t> </a:t>
            </a:r>
            <a:r>
              <a:rPr lang="de-DE" altLang="de-DE" dirty="0" err="1" smtClean="0">
                <a:cs typeface="Arial" charset="0"/>
              </a:rPr>
              <a:t>that</a:t>
            </a:r>
            <a:r>
              <a:rPr lang="de-DE" altLang="de-DE" dirty="0" smtClean="0">
                <a:cs typeface="Arial" charset="0"/>
              </a:rPr>
              <a:t> „NTMs </a:t>
            </a:r>
            <a:r>
              <a:rPr lang="de-DE" altLang="de-DE" dirty="0" err="1" smtClean="0">
                <a:cs typeface="Arial" charset="0"/>
              </a:rPr>
              <a:t>are</a:t>
            </a:r>
            <a:r>
              <a:rPr lang="de-DE" altLang="de-DE" dirty="0" smtClean="0">
                <a:cs typeface="Arial" charset="0"/>
              </a:rPr>
              <a:t> </a:t>
            </a:r>
            <a:r>
              <a:rPr lang="en-US" altLang="de-DE" dirty="0" smtClean="0">
                <a:latin typeface="HelveticaNeueLT Std Med" pitchFamily="34" charset="0"/>
                <a:cs typeface="Arial" charset="0"/>
              </a:rPr>
              <a:t>policy measures, other than ordinary customs tariffs, that can potentially have an economic effect on international trade in goods, changing quantities traded, or prices or both </a:t>
            </a:r>
            <a:r>
              <a:rPr lang="de-DE" altLang="de-DE" dirty="0" smtClean="0">
                <a:cs typeface="Arial" charset="0"/>
              </a:rPr>
              <a:t>“. The </a:t>
            </a:r>
            <a:r>
              <a:rPr lang="de-DE" altLang="de-DE" dirty="0" err="1" smtClean="0">
                <a:cs typeface="Arial" charset="0"/>
              </a:rPr>
              <a:t>definition</a:t>
            </a:r>
            <a:r>
              <a:rPr lang="de-DE" altLang="de-DE" dirty="0" smtClean="0">
                <a:cs typeface="Arial" charset="0"/>
              </a:rPr>
              <a:t> </a:t>
            </a:r>
            <a:r>
              <a:rPr lang="de-DE" altLang="de-DE" dirty="0" err="1" smtClean="0">
                <a:cs typeface="Arial" charset="0"/>
              </a:rPr>
              <a:t>does</a:t>
            </a:r>
            <a:r>
              <a:rPr lang="de-DE" altLang="de-DE" dirty="0" smtClean="0">
                <a:cs typeface="Arial" charset="0"/>
              </a:rPr>
              <a:t> not </a:t>
            </a:r>
            <a:r>
              <a:rPr lang="de-DE" altLang="de-DE" dirty="0" err="1" smtClean="0">
                <a:cs typeface="Arial" charset="0"/>
              </a:rPr>
              <a:t>state</a:t>
            </a:r>
            <a:r>
              <a:rPr lang="de-DE" altLang="de-DE" dirty="0" smtClean="0">
                <a:cs typeface="Arial" charset="0"/>
              </a:rPr>
              <a:t> </a:t>
            </a:r>
            <a:r>
              <a:rPr lang="de-DE" altLang="de-DE" dirty="0" err="1" smtClean="0">
                <a:cs typeface="Arial" charset="0"/>
              </a:rPr>
              <a:t>that</a:t>
            </a:r>
            <a:r>
              <a:rPr lang="de-DE" altLang="de-DE" dirty="0" smtClean="0">
                <a:cs typeface="Arial" charset="0"/>
              </a:rPr>
              <a:t> </a:t>
            </a:r>
            <a:r>
              <a:rPr lang="de-DE" altLang="de-DE" dirty="0" err="1" smtClean="0">
                <a:cs typeface="Arial" charset="0"/>
              </a:rPr>
              <a:t>the</a:t>
            </a:r>
            <a:r>
              <a:rPr lang="de-DE" altLang="de-DE" dirty="0" smtClean="0">
                <a:cs typeface="Arial" charset="0"/>
              </a:rPr>
              <a:t> </a:t>
            </a:r>
            <a:r>
              <a:rPr lang="de-DE" altLang="de-DE" dirty="0" err="1" smtClean="0">
                <a:cs typeface="Arial" charset="0"/>
              </a:rPr>
              <a:t>effect</a:t>
            </a:r>
            <a:r>
              <a:rPr lang="de-DE" altLang="de-DE" dirty="0" smtClean="0">
                <a:cs typeface="Arial" charset="0"/>
              </a:rPr>
              <a:t> on </a:t>
            </a:r>
            <a:r>
              <a:rPr lang="de-DE" altLang="de-DE" dirty="0" err="1" smtClean="0">
                <a:cs typeface="Arial" charset="0"/>
              </a:rPr>
              <a:t>trade</a:t>
            </a:r>
            <a:r>
              <a:rPr lang="de-DE" altLang="de-DE" dirty="0" smtClean="0">
                <a:cs typeface="Arial" charset="0"/>
              </a:rPr>
              <a:t> </a:t>
            </a:r>
            <a:r>
              <a:rPr lang="de-DE" altLang="de-DE" dirty="0" err="1" smtClean="0">
                <a:cs typeface="Arial" charset="0"/>
              </a:rPr>
              <a:t>is</a:t>
            </a:r>
            <a:r>
              <a:rPr lang="de-DE" altLang="de-DE" dirty="0" smtClean="0">
                <a:cs typeface="Arial" charset="0"/>
              </a:rPr>
              <a:t> negative. </a:t>
            </a:r>
            <a:r>
              <a:rPr lang="de-DE" altLang="de-DE" dirty="0" err="1" smtClean="0">
                <a:cs typeface="Arial" charset="0"/>
              </a:rPr>
              <a:t>There</a:t>
            </a:r>
            <a:r>
              <a:rPr lang="de-DE" altLang="de-DE" dirty="0" smtClean="0">
                <a:cs typeface="Arial" charset="0"/>
              </a:rPr>
              <a:t> </a:t>
            </a:r>
            <a:r>
              <a:rPr lang="de-DE" altLang="de-DE" dirty="0" err="1" smtClean="0">
                <a:cs typeface="Arial" charset="0"/>
              </a:rPr>
              <a:t>are</a:t>
            </a:r>
            <a:r>
              <a:rPr lang="de-DE" altLang="de-DE" dirty="0" smtClean="0">
                <a:cs typeface="Arial" charset="0"/>
              </a:rPr>
              <a:t> NTMs </a:t>
            </a:r>
            <a:r>
              <a:rPr lang="de-DE" altLang="de-DE" dirty="0" err="1" smtClean="0">
                <a:cs typeface="Arial" charset="0"/>
              </a:rPr>
              <a:t>that</a:t>
            </a:r>
            <a:r>
              <a:rPr lang="de-DE" altLang="de-DE" dirty="0" smtClean="0">
                <a:cs typeface="Arial" charset="0"/>
              </a:rPr>
              <a:t> </a:t>
            </a:r>
            <a:r>
              <a:rPr lang="de-DE" altLang="de-DE" dirty="0" err="1" smtClean="0">
                <a:cs typeface="Arial" charset="0"/>
              </a:rPr>
              <a:t>can</a:t>
            </a:r>
            <a:r>
              <a:rPr lang="de-DE" altLang="de-DE" dirty="0" smtClean="0">
                <a:cs typeface="Arial" charset="0"/>
              </a:rPr>
              <a:t> </a:t>
            </a:r>
            <a:r>
              <a:rPr lang="de-DE" altLang="de-DE" dirty="0" err="1" smtClean="0">
                <a:cs typeface="Arial" charset="0"/>
              </a:rPr>
              <a:t>increase</a:t>
            </a:r>
            <a:r>
              <a:rPr lang="de-DE" altLang="de-DE" dirty="0" smtClean="0">
                <a:cs typeface="Arial" charset="0"/>
              </a:rPr>
              <a:t> </a:t>
            </a:r>
            <a:r>
              <a:rPr lang="de-DE" altLang="de-DE" dirty="0" err="1" smtClean="0">
                <a:cs typeface="Arial" charset="0"/>
              </a:rPr>
              <a:t>trade</a:t>
            </a:r>
            <a:r>
              <a:rPr lang="de-DE" altLang="de-DE" dirty="0" smtClean="0">
                <a:cs typeface="Arial" charset="0"/>
              </a:rPr>
              <a:t>. A simple </a:t>
            </a:r>
            <a:r>
              <a:rPr lang="de-DE" altLang="de-DE" dirty="0" err="1" smtClean="0">
                <a:cs typeface="Arial" charset="0"/>
              </a:rPr>
              <a:t>example</a:t>
            </a:r>
            <a:r>
              <a:rPr lang="de-DE" altLang="de-DE" dirty="0" smtClean="0">
                <a:cs typeface="Arial" charset="0"/>
              </a:rPr>
              <a:t> </a:t>
            </a:r>
            <a:r>
              <a:rPr lang="de-DE" altLang="de-DE" dirty="0" err="1" smtClean="0">
                <a:cs typeface="Arial" charset="0"/>
              </a:rPr>
              <a:t>is</a:t>
            </a:r>
            <a:r>
              <a:rPr lang="de-DE" altLang="de-DE" dirty="0" smtClean="0">
                <a:cs typeface="Arial" charset="0"/>
              </a:rPr>
              <a:t> </a:t>
            </a:r>
            <a:r>
              <a:rPr lang="de-DE" altLang="de-DE" dirty="0" err="1" smtClean="0">
                <a:cs typeface="Arial" charset="0"/>
              </a:rPr>
              <a:t>export</a:t>
            </a:r>
            <a:r>
              <a:rPr lang="de-DE" altLang="de-DE" dirty="0" smtClean="0">
                <a:cs typeface="Arial" charset="0"/>
              </a:rPr>
              <a:t> </a:t>
            </a:r>
            <a:r>
              <a:rPr lang="de-DE" altLang="de-DE" dirty="0" err="1" smtClean="0">
                <a:cs typeface="Arial" charset="0"/>
              </a:rPr>
              <a:t>subsidies</a:t>
            </a:r>
            <a:r>
              <a:rPr lang="de-DE" altLang="de-DE" dirty="0" smtClean="0">
                <a:cs typeface="Arial" charset="0"/>
              </a:rPr>
              <a:t>, </a:t>
            </a:r>
            <a:r>
              <a:rPr lang="de-DE" altLang="de-DE" dirty="0" err="1" smtClean="0">
                <a:cs typeface="Arial" charset="0"/>
              </a:rPr>
              <a:t>as</a:t>
            </a:r>
            <a:r>
              <a:rPr lang="de-DE" altLang="de-DE" dirty="0" smtClean="0">
                <a:cs typeface="Arial" charset="0"/>
              </a:rPr>
              <a:t> </a:t>
            </a:r>
            <a:r>
              <a:rPr lang="de-DE" altLang="de-DE" dirty="0" err="1" smtClean="0">
                <a:cs typeface="Arial" charset="0"/>
              </a:rPr>
              <a:t>mentioned</a:t>
            </a:r>
            <a:r>
              <a:rPr lang="de-DE" altLang="de-DE" dirty="0" smtClean="0">
                <a:cs typeface="Arial" charset="0"/>
              </a:rPr>
              <a:t> </a:t>
            </a:r>
            <a:r>
              <a:rPr lang="de-DE" altLang="de-DE" dirty="0" err="1" smtClean="0">
                <a:cs typeface="Arial" charset="0"/>
              </a:rPr>
              <a:t>before</a:t>
            </a:r>
            <a:r>
              <a:rPr lang="de-DE" altLang="de-DE" dirty="0" smtClean="0">
                <a:cs typeface="Arial" charset="0"/>
              </a:rPr>
              <a:t>, </a:t>
            </a:r>
            <a:r>
              <a:rPr lang="de-DE" altLang="de-DE" dirty="0" err="1" smtClean="0">
                <a:cs typeface="Arial" charset="0"/>
              </a:rPr>
              <a:t>which</a:t>
            </a:r>
            <a:r>
              <a:rPr lang="de-DE" altLang="de-DE" dirty="0" smtClean="0">
                <a:cs typeface="Arial" charset="0"/>
              </a:rPr>
              <a:t> </a:t>
            </a:r>
            <a:r>
              <a:rPr lang="de-DE" altLang="de-DE" dirty="0" err="1" smtClean="0">
                <a:cs typeface="Arial" charset="0"/>
              </a:rPr>
              <a:t>increase</a:t>
            </a:r>
            <a:r>
              <a:rPr lang="de-DE" altLang="de-DE" dirty="0" smtClean="0">
                <a:cs typeface="Arial" charset="0"/>
              </a:rPr>
              <a:t> a </a:t>
            </a:r>
            <a:r>
              <a:rPr lang="de-DE" altLang="de-DE" dirty="0" err="1" smtClean="0">
                <a:cs typeface="Arial" charset="0"/>
              </a:rPr>
              <a:t>country‘s</a:t>
            </a:r>
            <a:r>
              <a:rPr lang="de-DE" altLang="de-DE" dirty="0" smtClean="0">
                <a:cs typeface="Arial" charset="0"/>
              </a:rPr>
              <a:t> </a:t>
            </a:r>
            <a:r>
              <a:rPr lang="de-DE" altLang="de-DE" dirty="0" err="1" smtClean="0">
                <a:cs typeface="Arial" charset="0"/>
              </a:rPr>
              <a:t>export</a:t>
            </a:r>
            <a:r>
              <a:rPr lang="de-DE" altLang="de-DE" dirty="0" smtClean="0">
                <a:cs typeface="Arial" charset="0"/>
              </a:rPr>
              <a:t>, but </a:t>
            </a:r>
            <a:r>
              <a:rPr lang="de-DE" altLang="de-DE" dirty="0" err="1" smtClean="0">
                <a:cs typeface="Arial" charset="0"/>
              </a:rPr>
              <a:t>at</a:t>
            </a:r>
            <a:r>
              <a:rPr lang="de-DE" altLang="de-DE" dirty="0" smtClean="0">
                <a:cs typeface="Arial" charset="0"/>
              </a:rPr>
              <a:t> </a:t>
            </a:r>
            <a:r>
              <a:rPr lang="de-DE" altLang="de-DE" dirty="0" err="1" smtClean="0">
                <a:cs typeface="Arial" charset="0"/>
              </a:rPr>
              <a:t>the</a:t>
            </a:r>
            <a:r>
              <a:rPr lang="de-DE" altLang="de-DE" dirty="0" smtClean="0">
                <a:cs typeface="Arial" charset="0"/>
              </a:rPr>
              <a:t> </a:t>
            </a:r>
            <a:r>
              <a:rPr lang="de-DE" altLang="de-DE" dirty="0" err="1" smtClean="0">
                <a:cs typeface="Arial" charset="0"/>
              </a:rPr>
              <a:t>expense</a:t>
            </a:r>
            <a:r>
              <a:rPr lang="de-DE" altLang="de-DE" dirty="0" smtClean="0">
                <a:cs typeface="Arial" charset="0"/>
              </a:rPr>
              <a:t> </a:t>
            </a:r>
            <a:r>
              <a:rPr lang="de-DE" altLang="de-DE" dirty="0" err="1" smtClean="0">
                <a:cs typeface="Arial" charset="0"/>
              </a:rPr>
              <a:t>of</a:t>
            </a:r>
            <a:r>
              <a:rPr lang="de-DE" altLang="de-DE" dirty="0" smtClean="0">
                <a:cs typeface="Arial" charset="0"/>
              </a:rPr>
              <a:t> </a:t>
            </a:r>
            <a:r>
              <a:rPr lang="de-DE" altLang="de-DE" dirty="0" err="1" smtClean="0">
                <a:cs typeface="Arial" charset="0"/>
              </a:rPr>
              <a:t>other</a:t>
            </a:r>
            <a:r>
              <a:rPr lang="de-DE" altLang="de-DE" dirty="0" smtClean="0">
                <a:cs typeface="Arial" charset="0"/>
              </a:rPr>
              <a:t> </a:t>
            </a:r>
            <a:r>
              <a:rPr lang="de-DE" altLang="de-DE" dirty="0" err="1" smtClean="0">
                <a:cs typeface="Arial" charset="0"/>
              </a:rPr>
              <a:t>competing</a:t>
            </a:r>
            <a:r>
              <a:rPr lang="de-DE" altLang="de-DE" dirty="0" smtClean="0">
                <a:cs typeface="Arial" charset="0"/>
              </a:rPr>
              <a:t> countries. Also </a:t>
            </a:r>
            <a:r>
              <a:rPr lang="en-US" dirty="0" smtClean="0">
                <a:cs typeface="Arial" charset="0"/>
              </a:rPr>
              <a:t>product safety regulation can </a:t>
            </a:r>
            <a:r>
              <a:rPr lang="de-DE" altLang="de-DE" dirty="0" err="1" smtClean="0">
                <a:cs typeface="Arial" charset="0"/>
              </a:rPr>
              <a:t>increase</a:t>
            </a:r>
            <a:r>
              <a:rPr lang="de-DE" altLang="de-DE" dirty="0" smtClean="0">
                <a:cs typeface="Arial" charset="0"/>
              </a:rPr>
              <a:t> </a:t>
            </a:r>
            <a:r>
              <a:rPr lang="de-DE" altLang="de-DE" dirty="0" err="1" smtClean="0">
                <a:cs typeface="Arial" charset="0"/>
              </a:rPr>
              <a:t>trade</a:t>
            </a:r>
            <a:r>
              <a:rPr lang="de-DE" altLang="de-DE" dirty="0" smtClean="0">
                <a:cs typeface="Arial" charset="0"/>
              </a:rPr>
              <a:t> </a:t>
            </a:r>
            <a:r>
              <a:rPr lang="fr-CH" altLang="de-DE" dirty="0" smtClean="0">
                <a:cs typeface="Arial" charset="0"/>
              </a:rPr>
              <a:t>as </a:t>
            </a:r>
            <a:r>
              <a:rPr lang="fr-CH" altLang="de-DE" dirty="0" err="1" smtClean="0">
                <a:cs typeface="Arial" charset="0"/>
              </a:rPr>
              <a:t>they</a:t>
            </a:r>
            <a:r>
              <a:rPr lang="fr-CH" altLang="de-DE" dirty="0" smtClean="0">
                <a:cs typeface="Arial" charset="0"/>
              </a:rPr>
              <a:t> </a:t>
            </a:r>
            <a:r>
              <a:rPr lang="en-US" dirty="0" smtClean="0">
                <a:cs typeface="Arial" charset="0"/>
              </a:rPr>
              <a:t>increase trust of consumers in the quality of foreign products. Would consumers buy imported exotic fruits if they could not be sure about the food safety or would they buy electronic devices from abroad if they would not be sure that they are technically compatible with local standards. </a:t>
            </a:r>
          </a:p>
          <a:p>
            <a:endParaRPr lang="fr-CH" altLang="de-DE" dirty="0" smtClean="0">
              <a:cs typeface="Arial" charset="0"/>
            </a:endParaRPr>
          </a:p>
          <a:p>
            <a:r>
              <a:rPr lang="fr-CH" altLang="de-DE" dirty="0" smtClean="0">
                <a:cs typeface="Arial" charset="0"/>
              </a:rPr>
              <a:t>The </a:t>
            </a:r>
            <a:r>
              <a:rPr lang="fr-CH" altLang="de-DE" dirty="0" err="1" smtClean="0">
                <a:cs typeface="Arial" charset="0"/>
              </a:rPr>
              <a:t>definition</a:t>
            </a:r>
            <a:r>
              <a:rPr lang="fr-CH" altLang="de-DE" dirty="0" smtClean="0">
                <a:cs typeface="Arial" charset="0"/>
              </a:rPr>
              <a:t> </a:t>
            </a:r>
            <a:r>
              <a:rPr lang="fr-CH" altLang="de-DE" dirty="0" err="1" smtClean="0">
                <a:cs typeface="Arial" charset="0"/>
              </a:rPr>
              <a:t>does</a:t>
            </a:r>
            <a:r>
              <a:rPr lang="fr-CH" altLang="de-DE" dirty="0" smtClean="0">
                <a:cs typeface="Arial" charset="0"/>
              </a:rPr>
              <a:t> </a:t>
            </a:r>
            <a:r>
              <a:rPr lang="fr-CH" altLang="de-DE" dirty="0" err="1" smtClean="0">
                <a:cs typeface="Arial" charset="0"/>
              </a:rPr>
              <a:t>also</a:t>
            </a:r>
            <a:r>
              <a:rPr lang="fr-CH" altLang="de-DE" dirty="0" smtClean="0">
                <a:cs typeface="Arial" charset="0"/>
              </a:rPr>
              <a:t> not </a:t>
            </a:r>
            <a:r>
              <a:rPr lang="fr-CH" altLang="de-DE" dirty="0" err="1" smtClean="0">
                <a:cs typeface="Arial" charset="0"/>
              </a:rPr>
              <a:t>judge</a:t>
            </a:r>
            <a:r>
              <a:rPr lang="fr-CH" altLang="de-DE" dirty="0" smtClean="0">
                <a:cs typeface="Arial" charset="0"/>
              </a:rPr>
              <a:t> about the </a:t>
            </a:r>
            <a:r>
              <a:rPr lang="fr-CH" altLang="de-DE" dirty="0" err="1" smtClean="0">
                <a:cs typeface="Arial" charset="0"/>
              </a:rPr>
              <a:t>legitimacy</a:t>
            </a:r>
            <a:r>
              <a:rPr lang="fr-CH" altLang="de-DE" dirty="0" smtClean="0">
                <a:cs typeface="Arial" charset="0"/>
              </a:rPr>
              <a:t> or </a:t>
            </a:r>
            <a:r>
              <a:rPr lang="fr-CH" altLang="de-DE" dirty="0" err="1" smtClean="0">
                <a:cs typeface="Arial" charset="0"/>
              </a:rPr>
              <a:t>lawfulness</a:t>
            </a:r>
            <a:r>
              <a:rPr lang="fr-CH" altLang="de-DE" dirty="0" smtClean="0">
                <a:cs typeface="Arial" charset="0"/>
              </a:rPr>
              <a:t> of </a:t>
            </a:r>
            <a:r>
              <a:rPr lang="fr-CH" altLang="de-DE" dirty="0" err="1" smtClean="0">
                <a:cs typeface="Arial" charset="0"/>
              </a:rPr>
              <a:t>NTMs</a:t>
            </a:r>
            <a:r>
              <a:rPr lang="fr-CH" altLang="de-DE" dirty="0" smtClean="0">
                <a:cs typeface="Arial" charset="0"/>
              </a:rPr>
              <a:t>. </a:t>
            </a:r>
            <a:r>
              <a:rPr lang="fr-CH" altLang="de-DE" dirty="0" err="1" smtClean="0">
                <a:cs typeface="Arial" charset="0"/>
              </a:rPr>
              <a:t>Banning</a:t>
            </a:r>
            <a:r>
              <a:rPr lang="fr-CH" altLang="de-DE" dirty="0" smtClean="0">
                <a:cs typeface="Arial" charset="0"/>
              </a:rPr>
              <a:t> imports of </a:t>
            </a:r>
            <a:r>
              <a:rPr lang="fr-CH" altLang="de-DE" dirty="0" err="1" smtClean="0">
                <a:cs typeface="Arial" charset="0"/>
              </a:rPr>
              <a:t>animals</a:t>
            </a:r>
            <a:r>
              <a:rPr lang="fr-CH" altLang="de-DE" dirty="0" smtClean="0">
                <a:cs typeface="Arial" charset="0"/>
              </a:rPr>
              <a:t> </a:t>
            </a:r>
            <a:r>
              <a:rPr lang="fr-CH" altLang="de-DE" dirty="0" err="1" smtClean="0">
                <a:cs typeface="Arial" charset="0"/>
              </a:rPr>
              <a:t>from</a:t>
            </a:r>
            <a:r>
              <a:rPr lang="fr-CH" altLang="de-DE" dirty="0" smtClean="0">
                <a:cs typeface="Arial" charset="0"/>
              </a:rPr>
              <a:t> an </a:t>
            </a:r>
            <a:r>
              <a:rPr lang="fr-CH" altLang="de-DE" dirty="0" err="1" smtClean="0">
                <a:cs typeface="Arial" charset="0"/>
              </a:rPr>
              <a:t>infected</a:t>
            </a:r>
            <a:r>
              <a:rPr lang="fr-CH" altLang="de-DE" dirty="0" smtClean="0">
                <a:cs typeface="Arial" charset="0"/>
              </a:rPr>
              <a:t> </a:t>
            </a:r>
            <a:r>
              <a:rPr lang="fr-CH" altLang="de-DE" dirty="0" err="1" smtClean="0">
                <a:cs typeface="Arial" charset="0"/>
              </a:rPr>
              <a:t>region</a:t>
            </a:r>
            <a:r>
              <a:rPr lang="fr-CH" altLang="de-DE" dirty="0" smtClean="0">
                <a:cs typeface="Arial" charset="0"/>
              </a:rPr>
              <a:t> to </a:t>
            </a:r>
            <a:r>
              <a:rPr lang="fr-CH" altLang="de-DE" dirty="0" err="1" smtClean="0">
                <a:cs typeface="Arial" charset="0"/>
              </a:rPr>
              <a:t>prevent</a:t>
            </a:r>
            <a:r>
              <a:rPr lang="fr-CH" altLang="de-DE" dirty="0" smtClean="0">
                <a:cs typeface="Arial" charset="0"/>
              </a:rPr>
              <a:t> </a:t>
            </a:r>
            <a:r>
              <a:rPr lang="fr-CH" altLang="de-DE" dirty="0" err="1" smtClean="0">
                <a:cs typeface="Arial" charset="0"/>
              </a:rPr>
              <a:t>spreading</a:t>
            </a:r>
            <a:r>
              <a:rPr lang="fr-CH" altLang="de-DE" dirty="0" smtClean="0">
                <a:cs typeface="Arial" charset="0"/>
              </a:rPr>
              <a:t> a </a:t>
            </a:r>
            <a:r>
              <a:rPr lang="fr-CH" altLang="de-DE" dirty="0" err="1" smtClean="0">
                <a:cs typeface="Arial" charset="0"/>
              </a:rPr>
              <a:t>desease</a:t>
            </a:r>
            <a:r>
              <a:rPr lang="fr-CH" altLang="de-DE" dirty="0" smtClean="0">
                <a:cs typeface="Arial" charset="0"/>
              </a:rPr>
              <a:t> </a:t>
            </a:r>
            <a:r>
              <a:rPr lang="fr-CH" altLang="de-DE" dirty="0" err="1" smtClean="0">
                <a:cs typeface="Arial" charset="0"/>
              </a:rPr>
              <a:t>into</a:t>
            </a:r>
            <a:r>
              <a:rPr lang="fr-CH" altLang="de-DE" dirty="0" smtClean="0">
                <a:cs typeface="Arial" charset="0"/>
              </a:rPr>
              <a:t> </a:t>
            </a:r>
            <a:r>
              <a:rPr lang="fr-CH" altLang="de-DE" dirty="0" err="1" smtClean="0">
                <a:cs typeface="Arial" charset="0"/>
              </a:rPr>
              <a:t>other</a:t>
            </a:r>
            <a:r>
              <a:rPr lang="fr-CH" altLang="de-DE" dirty="0" smtClean="0">
                <a:cs typeface="Arial" charset="0"/>
              </a:rPr>
              <a:t> countries </a:t>
            </a:r>
            <a:r>
              <a:rPr lang="fr-CH" altLang="de-DE" dirty="0" err="1" smtClean="0">
                <a:cs typeface="Arial" charset="0"/>
              </a:rPr>
              <a:t>is</a:t>
            </a:r>
            <a:r>
              <a:rPr lang="fr-CH" altLang="de-DE" dirty="0" smtClean="0">
                <a:cs typeface="Arial" charset="0"/>
              </a:rPr>
              <a:t> a </a:t>
            </a:r>
            <a:r>
              <a:rPr lang="fr-CH" altLang="de-DE" dirty="0" err="1" smtClean="0">
                <a:cs typeface="Arial" charset="0"/>
              </a:rPr>
              <a:t>very</a:t>
            </a:r>
            <a:r>
              <a:rPr lang="fr-CH" altLang="de-DE" dirty="0" smtClean="0">
                <a:cs typeface="Arial" charset="0"/>
              </a:rPr>
              <a:t> </a:t>
            </a:r>
            <a:r>
              <a:rPr lang="fr-CH" altLang="de-DE" dirty="0" err="1" smtClean="0">
                <a:cs typeface="Arial" charset="0"/>
              </a:rPr>
              <a:t>legitimate</a:t>
            </a:r>
            <a:r>
              <a:rPr lang="fr-CH" altLang="de-DE" dirty="0" smtClean="0">
                <a:cs typeface="Arial" charset="0"/>
              </a:rPr>
              <a:t> objective. On the </a:t>
            </a:r>
            <a:r>
              <a:rPr lang="fr-CH" altLang="de-DE" dirty="0" err="1" smtClean="0">
                <a:cs typeface="Arial" charset="0"/>
              </a:rPr>
              <a:t>other</a:t>
            </a:r>
            <a:r>
              <a:rPr lang="fr-CH" altLang="de-DE" dirty="0" smtClean="0">
                <a:cs typeface="Arial" charset="0"/>
              </a:rPr>
              <a:t> hand </a:t>
            </a:r>
            <a:r>
              <a:rPr lang="fr-CH" altLang="de-DE" dirty="0" err="1" smtClean="0">
                <a:cs typeface="Arial" charset="0"/>
              </a:rPr>
              <a:t>misusing</a:t>
            </a:r>
            <a:r>
              <a:rPr lang="fr-CH" altLang="de-DE" dirty="0" smtClean="0">
                <a:cs typeface="Arial" charset="0"/>
              </a:rPr>
              <a:t> </a:t>
            </a:r>
            <a:r>
              <a:rPr lang="fr-CH" altLang="de-DE" dirty="0" err="1" smtClean="0">
                <a:cs typeface="Arial" charset="0"/>
              </a:rPr>
              <a:t>NTMs</a:t>
            </a:r>
            <a:r>
              <a:rPr lang="fr-CH" altLang="de-DE" dirty="0" smtClean="0">
                <a:cs typeface="Arial" charset="0"/>
              </a:rPr>
              <a:t> as a </a:t>
            </a:r>
            <a:r>
              <a:rPr lang="fr-CH" altLang="de-DE" dirty="0" err="1" smtClean="0">
                <a:cs typeface="Arial" charset="0"/>
              </a:rPr>
              <a:t>protectionist</a:t>
            </a:r>
            <a:r>
              <a:rPr lang="fr-CH" altLang="de-DE" dirty="0" smtClean="0">
                <a:cs typeface="Arial" charset="0"/>
              </a:rPr>
              <a:t> </a:t>
            </a:r>
            <a:r>
              <a:rPr lang="fr-CH" altLang="de-DE" dirty="0" err="1" smtClean="0">
                <a:cs typeface="Arial" charset="0"/>
              </a:rPr>
              <a:t>measure</a:t>
            </a:r>
            <a:r>
              <a:rPr lang="fr-CH" altLang="de-DE" dirty="0" smtClean="0">
                <a:cs typeface="Arial" charset="0"/>
              </a:rPr>
              <a:t> in </a:t>
            </a:r>
            <a:r>
              <a:rPr lang="fr-CH" altLang="de-DE" dirty="0" err="1" smtClean="0">
                <a:cs typeface="Arial" charset="0"/>
              </a:rPr>
              <a:t>disguise</a:t>
            </a:r>
            <a:r>
              <a:rPr lang="fr-CH" altLang="de-DE" dirty="0" smtClean="0">
                <a:cs typeface="Arial" charset="0"/>
              </a:rPr>
              <a:t> </a:t>
            </a:r>
            <a:r>
              <a:rPr lang="fr-CH" altLang="de-DE" dirty="0" err="1" smtClean="0">
                <a:cs typeface="Arial" charset="0"/>
              </a:rPr>
              <a:t>is</a:t>
            </a:r>
            <a:r>
              <a:rPr lang="fr-CH" altLang="de-DE" dirty="0" smtClean="0">
                <a:cs typeface="Arial" charset="0"/>
              </a:rPr>
              <a:t> not. (For </a:t>
            </a:r>
            <a:r>
              <a:rPr lang="fr-CH" altLang="de-DE" dirty="0" err="1" smtClean="0">
                <a:cs typeface="Arial" charset="0"/>
              </a:rPr>
              <a:t>example</a:t>
            </a:r>
            <a:r>
              <a:rPr lang="fr-CH" altLang="de-DE" dirty="0" smtClean="0">
                <a:cs typeface="Arial" charset="0"/>
              </a:rPr>
              <a:t> standards </a:t>
            </a:r>
            <a:r>
              <a:rPr lang="fr-CH" altLang="de-DE" dirty="0" err="1" smtClean="0">
                <a:cs typeface="Arial" charset="0"/>
              </a:rPr>
              <a:t>that</a:t>
            </a:r>
            <a:r>
              <a:rPr lang="fr-CH" altLang="de-DE" dirty="0" smtClean="0">
                <a:cs typeface="Arial" charset="0"/>
              </a:rPr>
              <a:t> go </a:t>
            </a:r>
            <a:r>
              <a:rPr lang="fr-CH" altLang="de-DE" dirty="0" err="1" smtClean="0">
                <a:cs typeface="Arial" charset="0"/>
              </a:rPr>
              <a:t>beyond</a:t>
            </a:r>
            <a:r>
              <a:rPr lang="fr-CH" altLang="de-DE" dirty="0" smtClean="0">
                <a:cs typeface="Arial" charset="0"/>
              </a:rPr>
              <a:t> international standards and </a:t>
            </a:r>
            <a:r>
              <a:rPr lang="fr-CH" altLang="de-DE" dirty="0" err="1" smtClean="0">
                <a:cs typeface="Arial" charset="0"/>
              </a:rPr>
              <a:t>that</a:t>
            </a:r>
            <a:r>
              <a:rPr lang="fr-CH" altLang="de-DE" dirty="0" smtClean="0">
                <a:cs typeface="Arial" charset="0"/>
              </a:rPr>
              <a:t> </a:t>
            </a:r>
            <a:r>
              <a:rPr lang="fr-CH" altLang="de-DE" dirty="0" err="1" smtClean="0">
                <a:cs typeface="Arial" charset="0"/>
              </a:rPr>
              <a:t>can</a:t>
            </a:r>
            <a:r>
              <a:rPr lang="fr-CH" altLang="de-DE" dirty="0" smtClean="0">
                <a:cs typeface="Arial" charset="0"/>
              </a:rPr>
              <a:t> </a:t>
            </a:r>
            <a:r>
              <a:rPr lang="fr-CH" altLang="de-DE" dirty="0" err="1" smtClean="0">
                <a:cs typeface="Arial" charset="0"/>
              </a:rPr>
              <a:t>be</a:t>
            </a:r>
            <a:r>
              <a:rPr lang="fr-CH" altLang="de-DE" dirty="0" smtClean="0">
                <a:cs typeface="Arial" charset="0"/>
              </a:rPr>
              <a:t> </a:t>
            </a:r>
            <a:r>
              <a:rPr lang="fr-CH" altLang="de-DE" dirty="0" err="1" smtClean="0">
                <a:cs typeface="Arial" charset="0"/>
              </a:rPr>
              <a:t>fulfilled</a:t>
            </a:r>
            <a:r>
              <a:rPr lang="fr-CH" altLang="de-DE" dirty="0" smtClean="0">
                <a:cs typeface="Arial" charset="0"/>
              </a:rPr>
              <a:t> by </a:t>
            </a:r>
            <a:r>
              <a:rPr lang="fr-CH" altLang="de-DE" dirty="0" err="1" smtClean="0">
                <a:cs typeface="Arial" charset="0"/>
              </a:rPr>
              <a:t>domestic</a:t>
            </a:r>
            <a:r>
              <a:rPr lang="fr-CH" altLang="de-DE" dirty="0" smtClean="0">
                <a:cs typeface="Arial" charset="0"/>
              </a:rPr>
              <a:t> </a:t>
            </a:r>
            <a:r>
              <a:rPr lang="fr-CH" altLang="de-DE" dirty="0" err="1" smtClean="0">
                <a:cs typeface="Arial" charset="0"/>
              </a:rPr>
              <a:t>producers</a:t>
            </a:r>
            <a:r>
              <a:rPr lang="fr-CH" altLang="de-DE" dirty="0" smtClean="0">
                <a:cs typeface="Arial" charset="0"/>
              </a:rPr>
              <a:t> but not </a:t>
            </a:r>
            <a:r>
              <a:rPr lang="fr-CH" altLang="de-DE" dirty="0" err="1" smtClean="0">
                <a:cs typeface="Arial" charset="0"/>
              </a:rPr>
              <a:t>foreign</a:t>
            </a:r>
            <a:r>
              <a:rPr lang="fr-CH" altLang="de-DE" dirty="0" smtClean="0">
                <a:cs typeface="Arial" charset="0"/>
              </a:rPr>
              <a:t> </a:t>
            </a:r>
            <a:r>
              <a:rPr lang="fr-CH" altLang="de-DE" dirty="0" err="1" smtClean="0">
                <a:cs typeface="Arial" charset="0"/>
              </a:rPr>
              <a:t>producers</a:t>
            </a:r>
            <a:r>
              <a:rPr lang="fr-CH" altLang="de-DE" dirty="0" smtClean="0">
                <a:cs typeface="Arial" charset="0"/>
              </a:rPr>
              <a:t> </a:t>
            </a:r>
            <a:r>
              <a:rPr lang="fr-CH" altLang="de-DE" dirty="0" err="1" smtClean="0">
                <a:cs typeface="Arial" charset="0"/>
              </a:rPr>
              <a:t>that</a:t>
            </a:r>
            <a:r>
              <a:rPr lang="fr-CH" altLang="de-DE" dirty="0" smtClean="0">
                <a:cs typeface="Arial" charset="0"/>
              </a:rPr>
              <a:t> are not </a:t>
            </a:r>
            <a:r>
              <a:rPr lang="fr-CH" altLang="de-DE" dirty="0" err="1" smtClean="0">
                <a:cs typeface="Arial" charset="0"/>
              </a:rPr>
              <a:t>scientifically</a:t>
            </a:r>
            <a:r>
              <a:rPr lang="fr-CH" altLang="de-DE" dirty="0" smtClean="0">
                <a:cs typeface="Arial" charset="0"/>
              </a:rPr>
              <a:t> </a:t>
            </a:r>
            <a:r>
              <a:rPr lang="fr-CH" altLang="de-DE" dirty="0" err="1" smtClean="0">
                <a:cs typeface="Arial" charset="0"/>
              </a:rPr>
              <a:t>justified</a:t>
            </a:r>
            <a:r>
              <a:rPr lang="fr-CH" altLang="de-DE" dirty="0" smtClean="0">
                <a:cs typeface="Arial" charset="0"/>
              </a:rPr>
              <a:t>)</a:t>
            </a:r>
            <a:endParaRPr lang="de-DE" altLang="de-DE"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sz="1100" b="0" dirty="0" smtClean="0">
                <a:solidFill>
                  <a:schemeClr val="tx1"/>
                </a:solidFill>
                <a:latin typeface="+mj-lt"/>
              </a:rPr>
              <a:t>NTMs include</a:t>
            </a:r>
            <a:r>
              <a:rPr lang="en-US" altLang="de-DE" sz="1100" b="0" baseline="0" dirty="0" smtClean="0">
                <a:solidFill>
                  <a:schemeClr val="tx1"/>
                </a:solidFill>
                <a:latin typeface="+mj-lt"/>
              </a:rPr>
              <a:t> a wide variety of regulations. There are so called “hard measures” which are for example price and quantity control measures, (Saudi Arabia forbids the import of alcohol for religious reasons for example); threat measures such as anti-dumping and safeguard measures (The EU had imposed provisional anti dumping tariffs on solar panels from China; China also had imposed several anti dumping tariffs); technical measures such as Sanitary and </a:t>
            </a:r>
            <a:r>
              <a:rPr lang="en-US" altLang="de-DE" sz="1100" b="0" baseline="0" dirty="0" err="1" smtClean="0">
                <a:solidFill>
                  <a:schemeClr val="tx1"/>
                </a:solidFill>
                <a:latin typeface="+mj-lt"/>
              </a:rPr>
              <a:t>phytosanitary</a:t>
            </a:r>
            <a:r>
              <a:rPr lang="en-US" altLang="de-DE" sz="1100" b="0" baseline="0" dirty="0" smtClean="0">
                <a:solidFill>
                  <a:schemeClr val="tx1"/>
                </a:solidFill>
                <a:latin typeface="+mj-lt"/>
              </a:rPr>
              <a:t> and technical barriers to trade measures (for example certain foodstuffs should be stored below a certain temperature;  a fridge has to have a label indicating its energy consumption); as well as export related measures. Other examples are finance and rules of origin measures.  </a:t>
            </a:r>
          </a:p>
          <a:p>
            <a:pPr eaLnBrk="1" hangingPunct="1"/>
            <a:endParaRPr lang="fr-CH" altLang="de-DE" sz="1100" b="0" baseline="0" dirty="0" smtClean="0">
              <a:solidFill>
                <a:schemeClr val="tx1"/>
              </a:solidFill>
              <a:latin typeface="+mj-lt"/>
            </a:endParaRPr>
          </a:p>
          <a:p>
            <a:pPr eaLnBrk="1" hangingPunct="1"/>
            <a:r>
              <a:rPr lang="fr-CH" altLang="de-DE" sz="1100" b="0" baseline="0" dirty="0" err="1" smtClean="0">
                <a:solidFill>
                  <a:schemeClr val="tx1"/>
                </a:solidFill>
                <a:latin typeface="+mj-lt"/>
              </a:rPr>
              <a:t>Procedural</a:t>
            </a:r>
            <a:r>
              <a:rPr lang="fr-CH" altLang="de-DE" sz="1100" b="0" baseline="0" dirty="0" smtClean="0">
                <a:solidFill>
                  <a:schemeClr val="tx1"/>
                </a:solidFill>
                <a:latin typeface="+mj-lt"/>
              </a:rPr>
              <a:t> obstacles are not </a:t>
            </a:r>
            <a:r>
              <a:rPr lang="fr-CH" altLang="de-DE" sz="1100" b="0" baseline="0" dirty="0" err="1" smtClean="0">
                <a:solidFill>
                  <a:schemeClr val="tx1"/>
                </a:solidFill>
                <a:latin typeface="+mj-lt"/>
              </a:rPr>
              <a:t>NTMs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Procedural</a:t>
            </a:r>
            <a:r>
              <a:rPr lang="fr-CH" altLang="de-DE" sz="1100" b="0" baseline="0" dirty="0" smtClean="0">
                <a:solidFill>
                  <a:schemeClr val="tx1"/>
                </a:solidFill>
                <a:latin typeface="+mj-lt"/>
              </a:rPr>
              <a:t> obstacles are </a:t>
            </a:r>
            <a:r>
              <a:rPr lang="fr-CH" altLang="de-DE" sz="1100" b="0" baseline="0" dirty="0" err="1" smtClean="0">
                <a:solidFill>
                  <a:schemeClr val="tx1"/>
                </a:solidFill>
                <a:latin typeface="+mj-lt"/>
              </a:rPr>
              <a:t>difficulties</a:t>
            </a:r>
            <a:r>
              <a:rPr lang="fr-CH" altLang="de-DE" sz="1100" b="0" baseline="0" dirty="0" smtClean="0">
                <a:solidFill>
                  <a:schemeClr val="tx1"/>
                </a:solidFill>
                <a:latin typeface="+mj-lt"/>
              </a:rPr>
              <a:t> to </a:t>
            </a:r>
            <a:r>
              <a:rPr lang="fr-CH" altLang="de-DE" sz="1100" b="0" baseline="0" dirty="0" err="1" smtClean="0">
                <a:solidFill>
                  <a:schemeClr val="tx1"/>
                </a:solidFill>
                <a:latin typeface="+mj-lt"/>
              </a:rPr>
              <a:t>comply</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with</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regulations</a:t>
            </a:r>
            <a:r>
              <a:rPr lang="fr-CH" altLang="de-DE" sz="1100" b="0" baseline="0" dirty="0" smtClean="0">
                <a:solidFill>
                  <a:schemeClr val="tx1"/>
                </a:solidFill>
                <a:latin typeface="+mj-lt"/>
              </a:rPr>
              <a:t> </a:t>
            </a:r>
            <a:r>
              <a:rPr lang="en-US" sz="1100" dirty="0" smtClean="0">
                <a:solidFill>
                  <a:schemeClr val="tx1"/>
                </a:solidFill>
                <a:latin typeface="+mj-lt"/>
              </a:rPr>
              <a:t>not because</a:t>
            </a:r>
            <a:r>
              <a:rPr lang="en-US" sz="1100" baseline="0" dirty="0" smtClean="0">
                <a:solidFill>
                  <a:schemeClr val="tx1"/>
                </a:solidFill>
                <a:latin typeface="+mj-lt"/>
              </a:rPr>
              <a:t> of the </a:t>
            </a:r>
            <a:r>
              <a:rPr lang="en-US" sz="1100" dirty="0" smtClean="0">
                <a:solidFill>
                  <a:schemeClr val="tx1"/>
                </a:solidFill>
                <a:latin typeface="+mj-lt"/>
              </a:rPr>
              <a:t>strictness of the regulation but because of the way it is implemented and applied. For example</a:t>
            </a:r>
            <a:r>
              <a:rPr lang="en-US" sz="1100" baseline="0" dirty="0" smtClean="0">
                <a:solidFill>
                  <a:schemeClr val="tx1"/>
                </a:solidFill>
                <a:latin typeface="+mj-lt"/>
              </a:rPr>
              <a:t> long delays in testing and certifying can be a challenge. Excessive documentation requirements or demand for informal payments by officials are other examples.  </a:t>
            </a:r>
          </a:p>
          <a:p>
            <a:pPr eaLnBrk="1" hangingPunct="1"/>
            <a:r>
              <a:rPr lang="fr-CH" sz="1100" baseline="0" dirty="0" err="1" smtClean="0">
                <a:solidFill>
                  <a:schemeClr val="tx1"/>
                </a:solidFill>
                <a:latin typeface="+mj-lt"/>
              </a:rPr>
              <a:t>Private</a:t>
            </a:r>
            <a:r>
              <a:rPr lang="fr-CH" sz="1100" baseline="0" dirty="0" smtClean="0">
                <a:solidFill>
                  <a:schemeClr val="tx1"/>
                </a:solidFill>
                <a:latin typeface="+mj-lt"/>
              </a:rPr>
              <a:t> standards as </a:t>
            </a:r>
            <a:r>
              <a:rPr lang="fr-CH" sz="1100" baseline="0" dirty="0" err="1" smtClean="0">
                <a:solidFill>
                  <a:schemeClr val="tx1"/>
                </a:solidFill>
                <a:latin typeface="+mj-lt"/>
              </a:rPr>
              <a:t>opposed</a:t>
            </a:r>
            <a:r>
              <a:rPr lang="fr-CH" sz="1100" baseline="0" dirty="0" smtClean="0">
                <a:solidFill>
                  <a:schemeClr val="tx1"/>
                </a:solidFill>
                <a:latin typeface="+mj-lt"/>
              </a:rPr>
              <a:t> to public standards are </a:t>
            </a:r>
            <a:r>
              <a:rPr lang="fr-CH" sz="1100" baseline="0" dirty="0" err="1" smtClean="0">
                <a:solidFill>
                  <a:schemeClr val="tx1"/>
                </a:solidFill>
                <a:latin typeface="+mj-lt"/>
              </a:rPr>
              <a:t>voluntary</a:t>
            </a:r>
            <a:r>
              <a:rPr lang="fr-CH" sz="1100" baseline="0" dirty="0" smtClean="0">
                <a:solidFill>
                  <a:schemeClr val="tx1"/>
                </a:solidFill>
                <a:latin typeface="+mj-lt"/>
              </a:rPr>
              <a:t> standards </a:t>
            </a:r>
            <a:r>
              <a:rPr lang="fr-CH" sz="1100" baseline="0" dirty="0" err="1" smtClean="0">
                <a:solidFill>
                  <a:schemeClr val="tx1"/>
                </a:solidFill>
                <a:latin typeface="+mj-lt"/>
              </a:rPr>
              <a:t>often</a:t>
            </a:r>
            <a:r>
              <a:rPr lang="fr-CH" sz="1100" baseline="0" dirty="0" smtClean="0">
                <a:solidFill>
                  <a:schemeClr val="tx1"/>
                </a:solidFill>
                <a:latin typeface="+mj-lt"/>
              </a:rPr>
              <a:t> </a:t>
            </a:r>
            <a:r>
              <a:rPr lang="fr-CH" sz="1100" baseline="0" dirty="0" err="1" smtClean="0">
                <a:solidFill>
                  <a:schemeClr val="tx1"/>
                </a:solidFill>
                <a:latin typeface="+mj-lt"/>
              </a:rPr>
              <a:t>found</a:t>
            </a:r>
            <a:r>
              <a:rPr lang="fr-CH" sz="1100" baseline="0" dirty="0" smtClean="0">
                <a:solidFill>
                  <a:schemeClr val="tx1"/>
                </a:solidFill>
                <a:latin typeface="+mj-lt"/>
              </a:rPr>
              <a:t> in global </a:t>
            </a:r>
            <a:r>
              <a:rPr lang="fr-CH" sz="1100" baseline="0" dirty="0" err="1" smtClean="0">
                <a:solidFill>
                  <a:schemeClr val="tx1"/>
                </a:solidFill>
                <a:latin typeface="+mj-lt"/>
              </a:rPr>
              <a:t>sourcing</a:t>
            </a:r>
            <a:r>
              <a:rPr lang="fr-CH" sz="1100" baseline="0" dirty="0" smtClean="0">
                <a:solidFill>
                  <a:schemeClr val="tx1"/>
                </a:solidFill>
                <a:latin typeface="+mj-lt"/>
              </a:rPr>
              <a:t> networks. For </a:t>
            </a:r>
            <a:r>
              <a:rPr lang="fr-CH" sz="1100" baseline="0" dirty="0" err="1" smtClean="0">
                <a:solidFill>
                  <a:schemeClr val="tx1"/>
                </a:solidFill>
                <a:latin typeface="+mj-lt"/>
              </a:rPr>
              <a:t>example</a:t>
            </a:r>
            <a:r>
              <a:rPr lang="fr-CH" sz="1100" baseline="0" dirty="0" smtClean="0">
                <a:solidFill>
                  <a:schemeClr val="tx1"/>
                </a:solidFill>
                <a:latin typeface="+mj-lt"/>
              </a:rPr>
              <a:t> large </a:t>
            </a:r>
            <a:r>
              <a:rPr lang="fr-CH" sz="1100" baseline="0" dirty="0" err="1" smtClean="0">
                <a:solidFill>
                  <a:schemeClr val="tx1"/>
                </a:solidFill>
                <a:latin typeface="+mj-lt"/>
              </a:rPr>
              <a:t>supermarket</a:t>
            </a:r>
            <a:r>
              <a:rPr lang="fr-CH" sz="1100" baseline="0" dirty="0" smtClean="0">
                <a:solidFill>
                  <a:schemeClr val="tx1"/>
                </a:solidFill>
                <a:latin typeface="+mj-lt"/>
              </a:rPr>
              <a:t> </a:t>
            </a:r>
            <a:r>
              <a:rPr lang="fr-CH" sz="1100" baseline="0" dirty="0" err="1" smtClean="0">
                <a:solidFill>
                  <a:schemeClr val="tx1"/>
                </a:solidFill>
                <a:latin typeface="+mj-lt"/>
              </a:rPr>
              <a:t>chains</a:t>
            </a:r>
            <a:r>
              <a:rPr lang="fr-CH" sz="1100" baseline="0" dirty="0" smtClean="0">
                <a:solidFill>
                  <a:schemeClr val="tx1"/>
                </a:solidFill>
                <a:latin typeface="+mj-lt"/>
              </a:rPr>
              <a:t> </a:t>
            </a:r>
            <a:r>
              <a:rPr lang="fr-CH" sz="1100" baseline="0" dirty="0" err="1" smtClean="0">
                <a:solidFill>
                  <a:schemeClr val="tx1"/>
                </a:solidFill>
                <a:latin typeface="+mj-lt"/>
              </a:rPr>
              <a:t>may</a:t>
            </a:r>
            <a:r>
              <a:rPr lang="fr-CH" sz="1100" baseline="0" dirty="0" smtClean="0">
                <a:solidFill>
                  <a:schemeClr val="tx1"/>
                </a:solidFill>
                <a:latin typeface="+mj-lt"/>
              </a:rPr>
              <a:t> have </a:t>
            </a:r>
            <a:r>
              <a:rPr lang="fr-CH" sz="1100" baseline="0" dirty="0" err="1" smtClean="0">
                <a:solidFill>
                  <a:schemeClr val="tx1"/>
                </a:solidFill>
                <a:latin typeface="+mj-lt"/>
              </a:rPr>
              <a:t>requirements</a:t>
            </a:r>
            <a:r>
              <a:rPr lang="fr-CH" sz="1100" baseline="0" dirty="0" smtClean="0">
                <a:solidFill>
                  <a:schemeClr val="tx1"/>
                </a:solidFill>
                <a:latin typeface="+mj-lt"/>
              </a:rPr>
              <a:t> </a:t>
            </a:r>
            <a:r>
              <a:rPr lang="fr-CH" sz="1100" baseline="0" dirty="0" err="1" smtClean="0">
                <a:solidFill>
                  <a:schemeClr val="tx1"/>
                </a:solidFill>
                <a:latin typeface="+mj-lt"/>
              </a:rPr>
              <a:t>that</a:t>
            </a:r>
            <a:r>
              <a:rPr lang="fr-CH" sz="1100" baseline="0" dirty="0" smtClean="0">
                <a:solidFill>
                  <a:schemeClr val="tx1"/>
                </a:solidFill>
                <a:latin typeface="+mj-lt"/>
              </a:rPr>
              <a:t> go </a:t>
            </a:r>
            <a:r>
              <a:rPr lang="fr-CH" sz="1100" baseline="0" dirty="0" err="1" smtClean="0">
                <a:solidFill>
                  <a:schemeClr val="tx1"/>
                </a:solidFill>
                <a:latin typeface="+mj-lt"/>
              </a:rPr>
              <a:t>beyond</a:t>
            </a:r>
            <a:r>
              <a:rPr lang="fr-CH" sz="1100" baseline="0" dirty="0" smtClean="0">
                <a:solidFill>
                  <a:schemeClr val="tx1"/>
                </a:solidFill>
                <a:latin typeface="+mj-lt"/>
              </a:rPr>
              <a:t> the official standards </a:t>
            </a:r>
            <a:r>
              <a:rPr lang="fr-CH" sz="1100" baseline="0" dirty="0" err="1" smtClean="0">
                <a:solidFill>
                  <a:schemeClr val="tx1"/>
                </a:solidFill>
                <a:latin typeface="+mj-lt"/>
              </a:rPr>
              <a:t>including</a:t>
            </a:r>
            <a:r>
              <a:rPr lang="fr-CH" sz="1100" baseline="0" dirty="0" smtClean="0">
                <a:solidFill>
                  <a:schemeClr val="tx1"/>
                </a:solidFill>
                <a:latin typeface="+mj-lt"/>
              </a:rPr>
              <a:t> </a:t>
            </a:r>
            <a:r>
              <a:rPr lang="fr-CH" sz="1100" baseline="0" dirty="0" err="1" smtClean="0">
                <a:solidFill>
                  <a:schemeClr val="tx1"/>
                </a:solidFill>
                <a:latin typeface="+mj-lt"/>
              </a:rPr>
              <a:t>those</a:t>
            </a:r>
            <a:r>
              <a:rPr lang="fr-CH" sz="1100" baseline="0" dirty="0" smtClean="0">
                <a:solidFill>
                  <a:schemeClr val="tx1"/>
                </a:solidFill>
                <a:latin typeface="+mj-lt"/>
              </a:rPr>
              <a:t> on the </a:t>
            </a:r>
            <a:r>
              <a:rPr lang="fr-CH" sz="1100" baseline="0" dirty="0" err="1" smtClean="0">
                <a:solidFill>
                  <a:schemeClr val="tx1"/>
                </a:solidFill>
                <a:latin typeface="+mj-lt"/>
              </a:rPr>
              <a:t>way</a:t>
            </a:r>
            <a:r>
              <a:rPr lang="fr-CH" sz="1100" baseline="0" dirty="0" smtClean="0">
                <a:solidFill>
                  <a:schemeClr val="tx1"/>
                </a:solidFill>
                <a:latin typeface="+mj-lt"/>
              </a:rPr>
              <a:t> </a:t>
            </a:r>
            <a:r>
              <a:rPr lang="fr-CH" sz="1100" baseline="0" dirty="0" err="1" smtClean="0">
                <a:solidFill>
                  <a:schemeClr val="tx1"/>
                </a:solidFill>
                <a:latin typeface="+mj-lt"/>
              </a:rPr>
              <a:t>goods</a:t>
            </a:r>
            <a:r>
              <a:rPr lang="fr-CH" sz="1100" baseline="0" dirty="0" smtClean="0">
                <a:solidFill>
                  <a:schemeClr val="tx1"/>
                </a:solidFill>
                <a:latin typeface="+mj-lt"/>
              </a:rPr>
              <a:t> are </a:t>
            </a:r>
            <a:r>
              <a:rPr lang="fr-CH" sz="1100" baseline="0" dirty="0" err="1" smtClean="0">
                <a:solidFill>
                  <a:schemeClr val="tx1"/>
                </a:solidFill>
                <a:latin typeface="+mj-lt"/>
              </a:rPr>
              <a:t>produced</a:t>
            </a:r>
            <a:r>
              <a:rPr lang="fr-CH" sz="1100" baseline="0" dirty="0" smtClean="0">
                <a:solidFill>
                  <a:schemeClr val="tx1"/>
                </a:solidFill>
                <a:latin typeface="+mj-lt"/>
              </a:rPr>
              <a:t>. </a:t>
            </a:r>
          </a:p>
          <a:p>
            <a:pPr eaLnBrk="1" hangingPunct="1"/>
            <a:r>
              <a:rPr lang="fr-CH" sz="1100" baseline="0" dirty="0" err="1" smtClean="0">
                <a:solidFill>
                  <a:schemeClr val="tx1"/>
                </a:solidFill>
                <a:latin typeface="+mj-lt"/>
              </a:rPr>
              <a:t>Inadequate</a:t>
            </a:r>
            <a:r>
              <a:rPr lang="fr-CH" sz="1100" baseline="0" dirty="0" smtClean="0">
                <a:solidFill>
                  <a:schemeClr val="tx1"/>
                </a:solidFill>
                <a:latin typeface="+mj-lt"/>
              </a:rPr>
              <a:t> infrastructure </a:t>
            </a:r>
            <a:r>
              <a:rPr lang="fr-CH" sz="1100" baseline="0" dirty="0" err="1" smtClean="0">
                <a:solidFill>
                  <a:schemeClr val="tx1"/>
                </a:solidFill>
                <a:latin typeface="+mj-lt"/>
              </a:rPr>
              <a:t>can</a:t>
            </a:r>
            <a:r>
              <a:rPr lang="fr-CH" sz="1100" baseline="0" dirty="0" smtClean="0">
                <a:solidFill>
                  <a:schemeClr val="tx1"/>
                </a:solidFill>
                <a:latin typeface="+mj-lt"/>
              </a:rPr>
              <a:t> </a:t>
            </a:r>
            <a:r>
              <a:rPr lang="fr-CH" sz="1100" baseline="0" dirty="0" err="1" smtClean="0">
                <a:solidFill>
                  <a:schemeClr val="tx1"/>
                </a:solidFill>
                <a:latin typeface="+mj-lt"/>
              </a:rPr>
              <a:t>also</a:t>
            </a:r>
            <a:r>
              <a:rPr lang="fr-CH" sz="1100" baseline="0" dirty="0" smtClean="0">
                <a:solidFill>
                  <a:schemeClr val="tx1"/>
                </a:solidFill>
                <a:latin typeface="+mj-lt"/>
              </a:rPr>
              <a:t> </a:t>
            </a:r>
            <a:r>
              <a:rPr lang="fr-CH" sz="1100" baseline="0" dirty="0" err="1" smtClean="0">
                <a:solidFill>
                  <a:schemeClr val="tx1"/>
                </a:solidFill>
                <a:latin typeface="+mj-lt"/>
              </a:rPr>
              <a:t>be</a:t>
            </a:r>
            <a:r>
              <a:rPr lang="fr-CH" sz="1100" baseline="0" dirty="0" smtClean="0">
                <a:solidFill>
                  <a:schemeClr val="tx1"/>
                </a:solidFill>
                <a:latin typeface="+mj-lt"/>
              </a:rPr>
              <a:t> a </a:t>
            </a:r>
            <a:r>
              <a:rPr lang="fr-CH" sz="1100" baseline="0" dirty="0" err="1" smtClean="0">
                <a:solidFill>
                  <a:schemeClr val="tx1"/>
                </a:solidFill>
                <a:latin typeface="+mj-lt"/>
              </a:rPr>
              <a:t>barrier</a:t>
            </a:r>
            <a:r>
              <a:rPr lang="fr-CH" sz="1100" baseline="0" dirty="0" smtClean="0">
                <a:solidFill>
                  <a:schemeClr val="tx1"/>
                </a:solidFill>
                <a:latin typeface="+mj-lt"/>
              </a:rPr>
              <a:t> to </a:t>
            </a:r>
            <a:r>
              <a:rPr lang="fr-CH" sz="1100" baseline="0" dirty="0" err="1" smtClean="0">
                <a:solidFill>
                  <a:schemeClr val="tx1"/>
                </a:solidFill>
                <a:latin typeface="+mj-lt"/>
              </a:rPr>
              <a:t>trade</a:t>
            </a:r>
            <a:r>
              <a:rPr lang="fr-CH" sz="1100" baseline="0" dirty="0" smtClean="0">
                <a:solidFill>
                  <a:schemeClr val="tx1"/>
                </a:solidFill>
                <a:latin typeface="+mj-lt"/>
              </a:rPr>
              <a:t> but </a:t>
            </a:r>
            <a:r>
              <a:rPr lang="fr-CH" sz="1100" baseline="0" dirty="0" err="1" smtClean="0">
                <a:solidFill>
                  <a:schemeClr val="tx1"/>
                </a:solidFill>
                <a:latin typeface="+mj-lt"/>
              </a:rPr>
              <a:t>is</a:t>
            </a:r>
            <a:r>
              <a:rPr lang="fr-CH" sz="1100" baseline="0" dirty="0" smtClean="0">
                <a:solidFill>
                  <a:schemeClr val="tx1"/>
                </a:solidFill>
                <a:latin typeface="+mj-lt"/>
              </a:rPr>
              <a:t> not </a:t>
            </a:r>
            <a:r>
              <a:rPr lang="fr-CH" sz="1100" baseline="0" dirty="0" err="1" smtClean="0">
                <a:solidFill>
                  <a:schemeClr val="tx1"/>
                </a:solidFill>
                <a:latin typeface="+mj-lt"/>
              </a:rPr>
              <a:t>considered</a:t>
            </a:r>
            <a:r>
              <a:rPr lang="fr-CH" sz="1100" baseline="0" dirty="0" smtClean="0">
                <a:solidFill>
                  <a:schemeClr val="tx1"/>
                </a:solidFill>
                <a:latin typeface="+mj-lt"/>
              </a:rPr>
              <a:t> as a NTM. </a:t>
            </a:r>
            <a:endParaRPr lang="en-US" sz="1100" baseline="0" dirty="0" smtClean="0">
              <a:solidFill>
                <a:schemeClr val="tx1"/>
              </a:solidFill>
              <a:latin typeface="+mj-lt"/>
            </a:endParaRPr>
          </a:p>
          <a:p>
            <a:pPr eaLnBrk="1" hangingPunct="1"/>
            <a:endParaRPr lang="fr-CH" altLang="de-DE" sz="1100" b="0" baseline="0" dirty="0" smtClean="0">
              <a:solidFill>
                <a:schemeClr val="tx1"/>
              </a:solidFill>
              <a:latin typeface="+mj-lt"/>
            </a:endParaRPr>
          </a:p>
          <a:p>
            <a:pPr eaLnBrk="1" hangingPunct="1"/>
            <a:r>
              <a:rPr lang="fr-CH" altLang="de-DE" sz="1100" b="0" baseline="0" dirty="0" smtClean="0">
                <a:solidFill>
                  <a:schemeClr val="tx1"/>
                </a:solidFill>
                <a:latin typeface="+mj-lt"/>
              </a:rPr>
              <a:t>To </a:t>
            </a:r>
            <a:r>
              <a:rPr lang="fr-CH" altLang="de-DE" sz="1100" b="0" baseline="0" dirty="0" err="1" smtClean="0">
                <a:solidFill>
                  <a:schemeClr val="tx1"/>
                </a:solidFill>
                <a:latin typeface="+mj-lt"/>
              </a:rPr>
              <a:t>summarize</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this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chapter</a:t>
            </a:r>
            <a:r>
              <a:rPr lang="fr-CH" altLang="de-DE" sz="1100" b="0" baseline="0" dirty="0" smtClean="0">
                <a:solidFill>
                  <a:schemeClr val="tx1"/>
                </a:solidFill>
                <a:latin typeface="+mj-lt"/>
              </a:rPr>
              <a:t> has </a:t>
            </a:r>
            <a:r>
              <a:rPr lang="fr-CH" altLang="de-DE" sz="1100" b="0" baseline="0" dirty="0" err="1" smtClean="0">
                <a:solidFill>
                  <a:schemeClr val="tx1"/>
                </a:solidFill>
                <a:latin typeface="+mj-lt"/>
              </a:rPr>
              <a:t>shown</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that</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NTMs</a:t>
            </a:r>
            <a:r>
              <a:rPr lang="fr-CH" altLang="de-DE" sz="1100" b="0" baseline="0" dirty="0" smtClean="0">
                <a:solidFill>
                  <a:schemeClr val="tx1"/>
                </a:solidFill>
                <a:latin typeface="+mj-lt"/>
              </a:rPr>
              <a:t> are </a:t>
            </a:r>
            <a:r>
              <a:rPr lang="fr-CH" altLang="de-DE" sz="1100" b="0" baseline="0" dirty="0" err="1" smtClean="0">
                <a:solidFill>
                  <a:schemeClr val="tx1"/>
                </a:solidFill>
                <a:latin typeface="+mj-lt"/>
              </a:rPr>
              <a:t>basically</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policy</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measures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other</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than</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tariffs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that</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can</a:t>
            </a:r>
            <a:r>
              <a:rPr lang="fr-CH" altLang="de-DE" sz="1100" b="0" baseline="0" dirty="0" smtClean="0">
                <a:solidFill>
                  <a:schemeClr val="tx1"/>
                </a:solidFill>
                <a:latin typeface="+mj-lt"/>
              </a:rPr>
              <a:t> impact international </a:t>
            </a:r>
            <a:r>
              <a:rPr lang="fr-CH" altLang="de-DE" sz="1100" b="0" baseline="0" dirty="0" err="1" smtClean="0">
                <a:solidFill>
                  <a:schemeClr val="tx1"/>
                </a:solidFill>
                <a:latin typeface="+mj-lt"/>
              </a:rPr>
              <a:t>trade</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Various</a:t>
            </a:r>
            <a:r>
              <a:rPr lang="fr-CH" altLang="de-DE" sz="1100" b="0" baseline="0" dirty="0" smtClean="0">
                <a:solidFill>
                  <a:schemeClr val="tx1"/>
                </a:solidFill>
                <a:latin typeface="+mj-lt"/>
              </a:rPr>
              <a:t> intentions </a:t>
            </a:r>
            <a:r>
              <a:rPr lang="fr-CH" altLang="de-DE" sz="1100" b="0" baseline="0" dirty="0" err="1" smtClean="0">
                <a:solidFill>
                  <a:schemeClr val="tx1"/>
                </a:solidFill>
                <a:latin typeface="+mj-lt"/>
              </a:rPr>
              <a:t>can</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be</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behind</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NTMs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including</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very</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legitimate</a:t>
            </a:r>
            <a:r>
              <a:rPr lang="fr-CH" altLang="de-DE" sz="1100" b="0" baseline="0" dirty="0" smtClean="0">
                <a:solidFill>
                  <a:schemeClr val="tx1"/>
                </a:solidFill>
                <a:latin typeface="+mj-lt"/>
              </a:rPr>
              <a:t> objectives to </a:t>
            </a:r>
            <a:r>
              <a:rPr lang="fr-CH" altLang="de-DE" sz="1100" b="0" baseline="0" dirty="0" err="1" smtClean="0">
                <a:solidFill>
                  <a:schemeClr val="tx1"/>
                </a:solidFill>
                <a:latin typeface="+mj-lt"/>
              </a:rPr>
              <a:t>protect</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health</a:t>
            </a:r>
            <a:r>
              <a:rPr lang="fr-CH" altLang="de-DE" sz="1100" b="0" baseline="0" dirty="0" smtClean="0">
                <a:solidFill>
                  <a:schemeClr val="tx1"/>
                </a:solidFill>
                <a:latin typeface="+mj-lt"/>
              </a:rPr>
              <a:t> of </a:t>
            </a:r>
            <a:r>
              <a:rPr lang="fr-CH" altLang="de-DE" sz="1100" b="0" baseline="0" dirty="0" err="1" smtClean="0">
                <a:solidFill>
                  <a:schemeClr val="tx1"/>
                </a:solidFill>
                <a:latin typeface="+mj-lt"/>
              </a:rPr>
              <a:t>humans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NTMs</a:t>
            </a:r>
            <a:r>
              <a:rPr lang="fr-CH" altLang="de-DE" sz="1100" b="0" baseline="0" dirty="0" smtClean="0">
                <a:solidFill>
                  <a:schemeClr val="tx1"/>
                </a:solidFill>
                <a:latin typeface="+mj-lt"/>
              </a:rPr>
              <a:t> </a:t>
            </a:r>
            <a:r>
              <a:rPr lang="fr-CH" altLang="de-DE" sz="1100" b="0" baseline="0" dirty="0" err="1" smtClean="0">
                <a:solidFill>
                  <a:schemeClr val="tx1"/>
                </a:solidFill>
                <a:latin typeface="+mj-lt"/>
              </a:rPr>
              <a:t>can</a:t>
            </a:r>
            <a:r>
              <a:rPr lang="fr-CH" altLang="de-DE" sz="1100" b="0" baseline="0" dirty="0" smtClean="0">
                <a:solidFill>
                  <a:schemeClr val="tx1"/>
                </a:solidFill>
                <a:latin typeface="+mj-lt"/>
              </a:rPr>
              <a:t> but do not </a:t>
            </a:r>
            <a:r>
              <a:rPr lang="fr-CH" altLang="de-DE" sz="1100" b="0" baseline="0" dirty="0" err="1" smtClean="0">
                <a:solidFill>
                  <a:schemeClr val="tx1"/>
                </a:solidFill>
                <a:latin typeface="+mj-lt"/>
              </a:rPr>
              <a:t>necessarily</a:t>
            </a:r>
            <a:r>
              <a:rPr lang="fr-CH" altLang="de-DE" sz="1100" b="0" baseline="0" dirty="0" smtClean="0">
                <a:solidFill>
                  <a:schemeClr val="tx1"/>
                </a:solidFill>
                <a:latin typeface="+mj-lt"/>
              </a:rPr>
              <a:t> have a </a:t>
            </a:r>
            <a:r>
              <a:rPr lang="fr-CH" altLang="de-DE" sz="1100" b="0" baseline="0" dirty="0" err="1" smtClean="0">
                <a:solidFill>
                  <a:schemeClr val="tx1"/>
                </a:solidFill>
                <a:latin typeface="+mj-lt"/>
              </a:rPr>
              <a:t>negative</a:t>
            </a:r>
            <a:r>
              <a:rPr lang="fr-CH" altLang="de-DE" sz="1100" b="0" baseline="0" dirty="0" smtClean="0">
                <a:solidFill>
                  <a:schemeClr val="tx1"/>
                </a:solidFill>
                <a:latin typeface="+mj-lt"/>
              </a:rPr>
              <a:t> impact on </a:t>
            </a:r>
            <a:r>
              <a:rPr lang="fr-CH" altLang="de-DE" sz="1100" b="0" baseline="0" dirty="0" err="1" smtClean="0">
                <a:solidFill>
                  <a:schemeClr val="tx1"/>
                </a:solidFill>
                <a:latin typeface="+mj-lt"/>
              </a:rPr>
              <a:t>trade</a:t>
            </a:r>
            <a:r>
              <a:rPr lang="fr-CH" altLang="de-DE" sz="1100" b="0" baseline="0" dirty="0" smtClean="0">
                <a:solidFill>
                  <a:schemeClr val="tx1"/>
                </a:solidFill>
                <a:latin typeface="+mj-lt"/>
              </a:rPr>
              <a:t>. </a:t>
            </a:r>
          </a:p>
          <a:p>
            <a:pPr eaLnBrk="1" hangingPunct="1"/>
            <a:endParaRPr lang="en-US" altLang="de-DE" b="0" baseline="0" dirty="0" smtClean="0">
              <a:solidFill>
                <a:srgbClr val="FF5050"/>
              </a:solidFill>
              <a:latin typeface="+mj-lt"/>
            </a:endParaRPr>
          </a:p>
          <a:p>
            <a:endParaRPr lang="en-US" altLang="de-DE" dirty="0" smtClean="0">
              <a:latin typeface="+mj-lt"/>
            </a:endParaRPr>
          </a:p>
          <a:p>
            <a:endParaRPr lang="en-US" altLang="de-DE" dirty="0" smtClean="0">
              <a:latin typeface="+mj-lt"/>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AEA13CE-942B-4ABC-8FA8-E5C2271D54C9}" type="slidenum">
              <a:rPr lang="en-US" altLang="de-DE" smtClean="0"/>
              <a:pPr/>
              <a:t>5</a:t>
            </a:fld>
            <a:endParaRPr lang="en-US"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Arial" pitchFamily="34" charset="0"/>
                <a:cs typeface="Arial" pitchFamily="34" charset="0"/>
              </a:defRPr>
            </a:lvl1pPr>
            <a:lvl2pPr marL="742950" indent="-285750" defTabSz="950913" eaLnBrk="0" hangingPunct="0">
              <a:defRPr>
                <a:solidFill>
                  <a:schemeClr val="tx1"/>
                </a:solidFill>
                <a:latin typeface="Arial" pitchFamily="34" charset="0"/>
                <a:cs typeface="Arial" pitchFamily="34" charset="0"/>
              </a:defRPr>
            </a:lvl2pPr>
            <a:lvl3pPr marL="1143000" indent="-228600" defTabSz="950913" eaLnBrk="0" hangingPunct="0">
              <a:defRPr>
                <a:solidFill>
                  <a:schemeClr val="tx1"/>
                </a:solidFill>
                <a:latin typeface="Arial" pitchFamily="34" charset="0"/>
                <a:cs typeface="Arial" pitchFamily="34" charset="0"/>
              </a:defRPr>
            </a:lvl3pPr>
            <a:lvl4pPr marL="1600200" indent="-228600" defTabSz="950913" eaLnBrk="0" hangingPunct="0">
              <a:defRPr>
                <a:solidFill>
                  <a:schemeClr val="tx1"/>
                </a:solidFill>
                <a:latin typeface="Arial" pitchFamily="34" charset="0"/>
                <a:cs typeface="Arial" pitchFamily="34" charset="0"/>
              </a:defRPr>
            </a:lvl4pPr>
            <a:lvl5pPr marL="2057400" indent="-228600" defTabSz="950913" eaLnBrk="0" hangingPunct="0">
              <a:defRPr>
                <a:solidFill>
                  <a:schemeClr val="tx1"/>
                </a:solidFill>
                <a:latin typeface="Arial" pitchFamily="34" charset="0"/>
                <a:cs typeface="Arial" pitchFamily="34" charset="0"/>
              </a:defRPr>
            </a:lvl5pPr>
            <a:lvl6pPr marL="2514600" indent="-228600" defTabSz="9509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09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09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09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ED4943-B4C7-46A7-8EEB-45C40DC2E046}" type="slidenum">
              <a:rPr lang="ja-JP" altLang="en-GB" sz="1300" smtClean="0">
                <a:latin typeface="Times New Roman" pitchFamily="18" charset="0"/>
              </a:rPr>
              <a:pPr eaLnBrk="1" hangingPunct="1"/>
              <a:t>6</a:t>
            </a:fld>
            <a:endParaRPr lang="en-GB" altLang="ja-JP" sz="130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HelveticaNeueLT Std Med" pitchFamily="34" charset="0"/>
              </a:rPr>
              <a:t>Lack of transparency &amp; openness</a:t>
            </a:r>
          </a:p>
          <a:p>
            <a:pPr eaLnBrk="1" hangingPunct="1"/>
            <a:r>
              <a:rPr lang="en-US" altLang="ja-JP" smtClean="0">
                <a:latin typeface="HelveticaNeueLT Std Med" pitchFamily="34" charset="0"/>
              </a:rPr>
              <a:t>Discriminatory treatment (remanufactured, forestry)</a:t>
            </a:r>
          </a:p>
          <a:p>
            <a:pPr eaLnBrk="1" hangingPunct="1"/>
            <a:r>
              <a:rPr lang="en-US" altLang="ja-JP" smtClean="0">
                <a:latin typeface="HelveticaNeueLT Std Med" pitchFamily="34" charset="0"/>
              </a:rPr>
              <a:t>Overly stringent TR (chemicals, textile labeling)</a:t>
            </a:r>
          </a:p>
          <a:p>
            <a:pPr eaLnBrk="1" hangingPunct="1"/>
            <a:r>
              <a:rPr lang="en-US" altLang="ja-JP" smtClean="0">
                <a:latin typeface="HelveticaNeueLT Std Med" pitchFamily="34" charset="0"/>
              </a:rPr>
              <a:t>Burdensome &amp; duplicative conformity assessment procedures for low-risk products (auto, electro)</a:t>
            </a:r>
          </a:p>
          <a:p>
            <a:pPr eaLnBrk="1" hangingPunct="1"/>
            <a:r>
              <a:rPr lang="en-US" altLang="ja-JP" smtClean="0">
                <a:latin typeface="HelveticaNeueLT Std Med" pitchFamily="34" charset="0"/>
              </a:rPr>
              <a:t>Non-recognition of international standards – diversity across jurisdictions (auto, electro)</a:t>
            </a:r>
          </a:p>
          <a:p>
            <a:pPr eaLnBrk="1" hangingPunct="1"/>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b="1" smtClean="0">
                <a:solidFill>
                  <a:srgbClr val="FF5050"/>
                </a:solidFill>
                <a:latin typeface="Times New Roman" pitchFamily="18" charset="0"/>
              </a:rPr>
              <a:t>WTO disciplines</a:t>
            </a:r>
            <a:r>
              <a:rPr lang="en-US" altLang="de-DE" b="1" baseline="0" smtClean="0">
                <a:solidFill>
                  <a:srgbClr val="FF5050"/>
                </a:solidFill>
                <a:latin typeface="Times New Roman" pitchFamily="18" charset="0"/>
              </a:rPr>
              <a:t> provide useful guide to tell NTBs vs. NTMs</a:t>
            </a:r>
            <a:endParaRPr lang="en-US" altLang="de-DE" smtClean="0">
              <a:latin typeface="Times New Roman" pitchFamily="18" charset="0"/>
            </a:endParaRPr>
          </a:p>
          <a:p>
            <a:pPr eaLnBrk="1" hangingPunct="1">
              <a:buFontTx/>
              <a:buChar char="•"/>
            </a:pPr>
            <a:endParaRPr lang="en-US" altLang="de-DE" smtClean="0">
              <a:latin typeface="Times New Roman" pitchFamily="18" charset="0"/>
            </a:endParaRPr>
          </a:p>
          <a:p>
            <a:pPr eaLnBrk="1" hangingPunct="1">
              <a:buFontTx/>
              <a:buChar char="•"/>
            </a:pPr>
            <a:r>
              <a:rPr lang="en-US" altLang="de-DE" smtClean="0">
                <a:latin typeface="Times New Roman" pitchFamily="18" charset="0"/>
              </a:rPr>
              <a:t>Necessity</a:t>
            </a:r>
          </a:p>
          <a:p>
            <a:pPr eaLnBrk="1" hangingPunct="1">
              <a:buFontTx/>
              <a:buChar char="•"/>
            </a:pPr>
            <a:r>
              <a:rPr lang="en-US" altLang="de-DE" smtClean="0">
                <a:latin typeface="Times New Roman" pitchFamily="18" charset="0"/>
              </a:rPr>
              <a:t>Proportionality</a:t>
            </a:r>
          </a:p>
          <a:p>
            <a:pPr eaLnBrk="1" hangingPunct="1">
              <a:buFontTx/>
              <a:buChar char="•"/>
            </a:pPr>
            <a:r>
              <a:rPr lang="en-US" altLang="de-DE" smtClean="0">
                <a:latin typeface="Times New Roman" pitchFamily="18" charset="0"/>
              </a:rPr>
              <a:t>Non discrimination (national treatment)</a:t>
            </a:r>
          </a:p>
          <a:p>
            <a:endParaRPr lang="en-US" altLang="de-DE" smtClean="0"/>
          </a:p>
          <a:p>
            <a:endParaRPr lang="en-US" altLang="de-DE"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AEA13CE-942B-4ABC-8FA8-E5C2271D54C9}" type="slidenum">
              <a:rPr lang="en-US" altLang="de-DE" smtClean="0"/>
              <a:pPr/>
              <a:t>7</a:t>
            </a:fld>
            <a:endParaRPr lang="en-US"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DB87E"/>
              </a:buClr>
              <a:buFontTx/>
              <a:buAutoNum type="arabicPeriod"/>
            </a:pPr>
            <a:r>
              <a:rPr lang="en-US" altLang="de-DE" smtClean="0">
                <a:latin typeface="HelveticaNeueLT Std Med" pitchFamily="34" charset="0"/>
              </a:rPr>
              <a:t>What are NTMs (in a superficial sense, understanding the idea and concept of NTMs, perhaps e.g. exporting a banana from Ecuador to EU)</a:t>
            </a:r>
          </a:p>
          <a:p>
            <a:pPr>
              <a:spcBef>
                <a:spcPct val="20000"/>
              </a:spcBef>
              <a:buClr>
                <a:srgbClr val="CDB87E"/>
              </a:buClr>
              <a:buFontTx/>
              <a:buAutoNum type="arabicPeriod"/>
            </a:pPr>
            <a:r>
              <a:rPr lang="en-US" altLang="de-DE" smtClean="0">
                <a:solidFill>
                  <a:srgbClr val="FF0000"/>
                </a:solidFill>
                <a:latin typeface="HelveticaNeueLT Std Med" pitchFamily="34" charset="0"/>
              </a:rPr>
              <a:t>Definition and Differentiating between official NTMs, procedural obstacles and private standards.</a:t>
            </a:r>
          </a:p>
          <a:p>
            <a:pPr>
              <a:spcBef>
                <a:spcPct val="20000"/>
              </a:spcBef>
              <a:buClr>
                <a:srgbClr val="CDB87E"/>
              </a:buClr>
              <a:buFontTx/>
              <a:buAutoNum type="arabicPeriod"/>
            </a:pPr>
            <a:r>
              <a:rPr lang="en-US" altLang="de-DE" smtClean="0">
                <a:latin typeface="HelveticaNeueLT Std Med" pitchFamily="34" charset="0"/>
              </a:rPr>
              <a:t>Why NTMs matter: Market structure, competitiveness, and policy dilemma</a:t>
            </a:r>
          </a:p>
          <a:p>
            <a:pPr>
              <a:spcBef>
                <a:spcPct val="20000"/>
              </a:spcBef>
              <a:buClr>
                <a:srgbClr val="CDB87E"/>
              </a:buClr>
              <a:buFontTx/>
              <a:buAutoNum type="arabicPeriod"/>
            </a:pPr>
            <a:r>
              <a:rPr lang="en-US" altLang="de-DE" smtClean="0">
                <a:latin typeface="HelveticaNeueLT Std Med" pitchFamily="34" charset="0"/>
              </a:rPr>
              <a:t>Are all regulations NTMs? Are all NTMs bad? Are they all discriminating? </a:t>
            </a:r>
            <a:r>
              <a:rPr lang="en-GB" altLang="de-DE" smtClean="0">
                <a:latin typeface="HelveticaNeueLT Std Med" pitchFamily="34" charset="0"/>
              </a:rPr>
              <a:t>Reminder of some WTO rules</a:t>
            </a:r>
            <a:endParaRPr lang="en-US" altLang="de-DE" smtClean="0">
              <a:latin typeface="HelveticaNeueLT Std Med" pitchFamily="34" charset="0"/>
            </a:endParaRPr>
          </a:p>
          <a:p>
            <a:pPr>
              <a:spcBef>
                <a:spcPct val="20000"/>
              </a:spcBef>
              <a:buClr>
                <a:srgbClr val="CDB87E"/>
              </a:buClr>
              <a:buFontTx/>
              <a:buAutoNum type="arabicPeriod"/>
            </a:pPr>
            <a:r>
              <a:rPr lang="en-US" altLang="de-DE" smtClean="0">
                <a:latin typeface="HelveticaNeueLT Std Med" pitchFamily="34" charset="0"/>
              </a:rPr>
              <a:t>Measuring the economic impact of NTMs (including development, e.g. potentially unintentionally discrimination)</a:t>
            </a:r>
          </a:p>
          <a:p>
            <a:pPr>
              <a:spcBef>
                <a:spcPct val="20000"/>
              </a:spcBef>
              <a:buClr>
                <a:srgbClr val="CDB87E"/>
              </a:buClr>
              <a:buFontTx/>
              <a:buAutoNum type="arabicPeriod"/>
            </a:pPr>
            <a:r>
              <a:rPr lang="en-US" altLang="de-DE" smtClean="0">
                <a:latin typeface="HelveticaNeueLT Std Med" pitchFamily="34" charset="0"/>
              </a:rPr>
              <a:t>From measurement to policy advice: Getting things right (e.g. harmonization, mutual recognition, not only elimination)</a:t>
            </a:r>
          </a:p>
          <a:p>
            <a:pPr>
              <a:spcBef>
                <a:spcPct val="20000"/>
              </a:spcBef>
              <a:buClr>
                <a:srgbClr val="CDB87E"/>
              </a:buClr>
              <a:buFontTx/>
              <a:buAutoNum type="arabicPeriod"/>
            </a:pPr>
            <a:r>
              <a:rPr lang="en-US" altLang="de-DE" smtClean="0">
                <a:latin typeface="HelveticaNeueLT Std Med" pitchFamily="34" charset="0"/>
              </a:rPr>
              <a:t>Information gap: what information do we have and what do we need.</a:t>
            </a:r>
          </a:p>
          <a:p>
            <a:pPr>
              <a:spcBef>
                <a:spcPct val="20000"/>
              </a:spcBef>
              <a:buClr>
                <a:srgbClr val="CDB87E"/>
              </a:buClr>
              <a:buFontTx/>
              <a:buAutoNum type="arabicPeriod"/>
            </a:pPr>
            <a:r>
              <a:rPr lang="en-US" altLang="de-DE" smtClean="0">
                <a:latin typeface="HelveticaNeueLT Std Med" pitchFamily="34" charset="0"/>
              </a:rPr>
              <a:t>Test on 1 – 7 (not part of the presentation)</a:t>
            </a:r>
          </a:p>
          <a:p>
            <a:pPr>
              <a:spcBef>
                <a:spcPct val="20000"/>
              </a:spcBef>
              <a:buClr>
                <a:srgbClr val="CDB87E"/>
              </a:buClr>
              <a:buFontTx/>
              <a:buAutoNum type="arabicPeriod"/>
            </a:pPr>
            <a:r>
              <a:rPr lang="en-US" altLang="de-DE" smtClean="0">
                <a:latin typeface="HelveticaNeueLT Std Med" pitchFamily="34" charset="0"/>
              </a:rPr>
              <a:t>UNCTAD’s worldwide project to collect official NTM data: Why, where we stand, going forward.</a:t>
            </a:r>
          </a:p>
          <a:p>
            <a:endParaRPr lang="en-US" altLang="de-DE"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0A3AB0F-1BC0-49D6-8DC1-EC6B7CE58399}" type="slidenum">
              <a:rPr lang="en-US" altLang="de-DE" smtClean="0"/>
              <a:pPr/>
              <a:t>9</a:t>
            </a:fld>
            <a:endParaRPr lang="en-US"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DB87E"/>
              </a:buClr>
              <a:buFontTx/>
              <a:buAutoNum type="arabicPeriod"/>
            </a:pPr>
            <a:r>
              <a:rPr lang="en-US" altLang="de-DE" smtClean="0">
                <a:latin typeface="HelveticaNeueLT Std Med" pitchFamily="34" charset="0"/>
              </a:rPr>
              <a:t>What are NTMs (in a superficial sense, understanding the idea and concept of NTMs, perhaps e.g. exporting a banana from Ecuador to EU)</a:t>
            </a:r>
          </a:p>
          <a:p>
            <a:pPr>
              <a:spcBef>
                <a:spcPct val="20000"/>
              </a:spcBef>
              <a:buClr>
                <a:srgbClr val="CDB87E"/>
              </a:buClr>
              <a:buFontTx/>
              <a:buAutoNum type="arabicPeriod"/>
            </a:pPr>
            <a:r>
              <a:rPr lang="en-US" altLang="de-DE" smtClean="0">
                <a:solidFill>
                  <a:srgbClr val="FF0000"/>
                </a:solidFill>
                <a:latin typeface="HelveticaNeueLT Std Med" pitchFamily="34" charset="0"/>
              </a:rPr>
              <a:t>Definition and Differentiating between official NTMs, procedural obstacles and private standards.</a:t>
            </a:r>
          </a:p>
          <a:p>
            <a:pPr>
              <a:spcBef>
                <a:spcPct val="20000"/>
              </a:spcBef>
              <a:buClr>
                <a:srgbClr val="CDB87E"/>
              </a:buClr>
              <a:buFontTx/>
              <a:buAutoNum type="arabicPeriod"/>
            </a:pPr>
            <a:r>
              <a:rPr lang="en-US" altLang="de-DE" smtClean="0">
                <a:latin typeface="HelveticaNeueLT Std Med" pitchFamily="34" charset="0"/>
              </a:rPr>
              <a:t>Why NTMs matter: Market structure, competitiveness, and policy dilemma</a:t>
            </a:r>
          </a:p>
          <a:p>
            <a:pPr>
              <a:spcBef>
                <a:spcPct val="20000"/>
              </a:spcBef>
              <a:buClr>
                <a:srgbClr val="CDB87E"/>
              </a:buClr>
              <a:buFontTx/>
              <a:buAutoNum type="arabicPeriod"/>
            </a:pPr>
            <a:r>
              <a:rPr lang="en-US" altLang="de-DE" smtClean="0">
                <a:latin typeface="HelveticaNeueLT Std Med" pitchFamily="34" charset="0"/>
              </a:rPr>
              <a:t>Are all regulations NTMs? Are all NTMs bad? Are they all discriminating? </a:t>
            </a:r>
            <a:r>
              <a:rPr lang="en-GB" altLang="de-DE" smtClean="0">
                <a:latin typeface="HelveticaNeueLT Std Med" pitchFamily="34" charset="0"/>
              </a:rPr>
              <a:t>Reminder of some WTO rules</a:t>
            </a:r>
            <a:endParaRPr lang="en-US" altLang="de-DE" smtClean="0">
              <a:latin typeface="HelveticaNeueLT Std Med" pitchFamily="34" charset="0"/>
            </a:endParaRPr>
          </a:p>
          <a:p>
            <a:pPr>
              <a:spcBef>
                <a:spcPct val="20000"/>
              </a:spcBef>
              <a:buClr>
                <a:srgbClr val="CDB87E"/>
              </a:buClr>
              <a:buFontTx/>
              <a:buAutoNum type="arabicPeriod"/>
            </a:pPr>
            <a:r>
              <a:rPr lang="en-US" altLang="de-DE" smtClean="0">
                <a:latin typeface="HelveticaNeueLT Std Med" pitchFamily="34" charset="0"/>
              </a:rPr>
              <a:t>Measuring the economic impact of NTMs (including development, e.g. potentially unintentionally discrimination)</a:t>
            </a:r>
          </a:p>
          <a:p>
            <a:pPr>
              <a:spcBef>
                <a:spcPct val="20000"/>
              </a:spcBef>
              <a:buClr>
                <a:srgbClr val="CDB87E"/>
              </a:buClr>
              <a:buFontTx/>
              <a:buAutoNum type="arabicPeriod"/>
            </a:pPr>
            <a:r>
              <a:rPr lang="en-US" altLang="de-DE" smtClean="0">
                <a:latin typeface="HelveticaNeueLT Std Med" pitchFamily="34" charset="0"/>
              </a:rPr>
              <a:t>From measurement to policy advice: Getting things right (e.g. harmonization, mutual recognition, not only elimination)</a:t>
            </a:r>
          </a:p>
          <a:p>
            <a:pPr>
              <a:spcBef>
                <a:spcPct val="20000"/>
              </a:spcBef>
              <a:buClr>
                <a:srgbClr val="CDB87E"/>
              </a:buClr>
              <a:buFontTx/>
              <a:buAutoNum type="arabicPeriod"/>
            </a:pPr>
            <a:r>
              <a:rPr lang="en-US" altLang="de-DE" smtClean="0">
                <a:latin typeface="HelveticaNeueLT Std Med" pitchFamily="34" charset="0"/>
              </a:rPr>
              <a:t>Information gap: what information do we have and what do we need.</a:t>
            </a:r>
          </a:p>
          <a:p>
            <a:pPr>
              <a:spcBef>
                <a:spcPct val="20000"/>
              </a:spcBef>
              <a:buClr>
                <a:srgbClr val="CDB87E"/>
              </a:buClr>
              <a:buFontTx/>
              <a:buAutoNum type="arabicPeriod"/>
            </a:pPr>
            <a:r>
              <a:rPr lang="en-US" altLang="de-DE" smtClean="0">
                <a:latin typeface="HelveticaNeueLT Std Med" pitchFamily="34" charset="0"/>
              </a:rPr>
              <a:t>Test on 1 – 7 (not part of the presentation)</a:t>
            </a:r>
          </a:p>
          <a:p>
            <a:pPr>
              <a:spcBef>
                <a:spcPct val="20000"/>
              </a:spcBef>
              <a:buClr>
                <a:srgbClr val="CDB87E"/>
              </a:buClr>
              <a:buFontTx/>
              <a:buAutoNum type="arabicPeriod"/>
            </a:pPr>
            <a:r>
              <a:rPr lang="en-US" altLang="de-DE" smtClean="0">
                <a:latin typeface="HelveticaNeueLT Std Med" pitchFamily="34" charset="0"/>
              </a:rPr>
              <a:t>UNCTAD’s worldwide project to collect official NTM data: Why, where we stand, going forward.</a:t>
            </a:r>
          </a:p>
          <a:p>
            <a:endParaRPr lang="en-US" altLang="de-DE"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0A3AB0F-1BC0-49D6-8DC1-EC6B7CE58399}" type="slidenum">
              <a:rPr lang="en-US" altLang="de-DE" smtClean="0"/>
              <a:pPr/>
              <a:t>20</a:t>
            </a:fld>
            <a:endParaRPr lang="en-US"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smtClean="0">
                <a:cs typeface="Arial" charset="0"/>
              </a:rPr>
              <a:t>Programme to build, update and disseminate free of charge</a:t>
            </a:r>
          </a:p>
          <a:p>
            <a:r>
              <a:rPr lang="en-GB" altLang="de-DE" smtClean="0">
                <a:cs typeface="Arial" charset="0"/>
              </a:rPr>
              <a:t>trade policy databases, including NTMs</a:t>
            </a:r>
          </a:p>
          <a:p>
            <a:endParaRPr lang="en-US" altLang="de-DE"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charset="0"/>
              </a:rPr>
              <a:t>1st essential step towards transparency!!!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53294"/>
            <a:ext cx="7596416" cy="1139602"/>
          </a:xfrm>
        </p:spPr>
        <p:txBody>
          <a:bodyPr/>
          <a:lstStyle>
            <a:lvl1pPr algn="ctr">
              <a:defRPr sz="4000" b="1">
                <a:solidFill>
                  <a:srgbClr val="CDB87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0000" y="2637160"/>
            <a:ext cx="7596416"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smtClean="0"/>
              <a:t>Click to edit Master subtitle style</a:t>
            </a:r>
            <a:endParaRPr lang="en-US" dirty="0"/>
          </a:p>
        </p:txBody>
      </p:sp>
      <p:sp>
        <p:nvSpPr>
          <p:cNvPr id="8" name="Text Placeholder 7"/>
          <p:cNvSpPr>
            <a:spLocks noGrp="1"/>
          </p:cNvSpPr>
          <p:nvPr>
            <p:ph type="body" sz="quarter" idx="12"/>
          </p:nvPr>
        </p:nvSpPr>
        <p:spPr>
          <a:xfrm>
            <a:off x="3437915"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smtClean="0"/>
              <a:t>Click to edit Master text styles</a:t>
            </a:r>
          </a:p>
        </p:txBody>
      </p:sp>
      <p:sp>
        <p:nvSpPr>
          <p:cNvPr id="20" name="Text Placeholder 19"/>
          <p:cNvSpPr>
            <a:spLocks noGrp="1"/>
          </p:cNvSpPr>
          <p:nvPr>
            <p:ph type="body" sz="quarter" idx="13"/>
          </p:nvPr>
        </p:nvSpPr>
        <p:spPr>
          <a:xfrm>
            <a:off x="3437915" y="5660579"/>
            <a:ext cx="2160587" cy="288701"/>
          </a:xfrm>
        </p:spPr>
        <p:txBody>
          <a:bodyPr/>
          <a:lstStyle>
            <a:lvl1pPr marL="0" indent="0" algn="ctr">
              <a:buNone/>
              <a:defRPr sz="1200" baseline="0">
                <a:solidFill>
                  <a:srgbClr val="4F91CD"/>
                </a:solidFill>
                <a:latin typeface="Eurostile LT Std Bold"/>
              </a:defRPr>
            </a:lvl1pPr>
          </a:lstStyle>
          <a:p>
            <a:pPr lvl="0"/>
            <a:r>
              <a:rPr lang="en-US" smtClean="0"/>
              <a:t>Click to edit Master text styles</a:t>
            </a:r>
          </a:p>
        </p:txBody>
      </p:sp>
      <p:sp>
        <p:nvSpPr>
          <p:cNvPr id="22" name="Text Placeholder 19"/>
          <p:cNvSpPr>
            <a:spLocks noGrp="1"/>
          </p:cNvSpPr>
          <p:nvPr>
            <p:ph type="body" sz="quarter" idx="14"/>
          </p:nvPr>
        </p:nvSpPr>
        <p:spPr>
          <a:xfrm>
            <a:off x="3437915" y="5948611"/>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smtClean="0"/>
              <a:t>Click to edit Master text styles</a:t>
            </a:r>
          </a:p>
        </p:txBody>
      </p:sp>
      <p:sp>
        <p:nvSpPr>
          <p:cNvPr id="23" name="Text Placeholder 19"/>
          <p:cNvSpPr>
            <a:spLocks noGrp="1"/>
          </p:cNvSpPr>
          <p:nvPr>
            <p:ph type="body" sz="quarter" idx="15"/>
          </p:nvPr>
        </p:nvSpPr>
        <p:spPr>
          <a:xfrm>
            <a:off x="3437915" y="6237312"/>
            <a:ext cx="2160587" cy="288701"/>
          </a:xfrm>
        </p:spPr>
        <p:txBody>
          <a:bodyPr/>
          <a:lstStyle>
            <a:lvl1pPr marL="0" indent="0" algn="ctr">
              <a:buNone/>
              <a:defRPr lang="en-US" sz="1200" baseline="0" dirty="0">
                <a:solidFill>
                  <a:srgbClr val="4F91CD"/>
                </a:solidFill>
                <a:latin typeface="Eurostile LT Std Bold"/>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312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00200"/>
            <a:ext cx="7902000" cy="4637112"/>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p:nvPr>
        </p:nvSpPr>
        <p:spPr>
          <a:xfrm>
            <a:off x="5346000" y="432000"/>
            <a:ext cx="3168650" cy="270000"/>
          </a:xfrm>
        </p:spPr>
        <p:txBody>
          <a:bodyPr/>
          <a:lstStyle>
            <a:lvl1pPr marL="0" indent="0" algn="r">
              <a:buNone/>
              <a:defRPr sz="1100" b="0" baseline="0">
                <a:solidFill>
                  <a:srgbClr val="CDB87E"/>
                </a:solidFill>
              </a:defRPr>
            </a:lvl1pPr>
          </a:lstStyle>
          <a:p>
            <a:pPr lvl="0"/>
            <a:r>
              <a:rPr lang="en-US" smtClean="0"/>
              <a:t>Click to edit Master text styles</a:t>
            </a:r>
          </a:p>
        </p:txBody>
      </p:sp>
      <p:sp>
        <p:nvSpPr>
          <p:cNvPr id="11" name="Title 10"/>
          <p:cNvSpPr>
            <a:spLocks noGrp="1"/>
          </p:cNvSpPr>
          <p:nvPr>
            <p:ph type="title"/>
          </p:nvPr>
        </p:nvSpPr>
        <p:spPr>
          <a:xfrm>
            <a:off x="611560" y="836712"/>
            <a:ext cx="7902000" cy="648072"/>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7214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28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PAGE 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53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de-DE"/>
          </a:p>
        </p:txBody>
      </p:sp>
      <p:sp>
        <p:nvSpPr>
          <p:cNvPr id="5"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556886B-DD95-40B9-98FF-029127E266A1}" type="slidenum">
              <a:rPr lang="en-US" altLang="de-DE"/>
              <a:pPr>
                <a:defRPr/>
              </a:pPr>
              <a:t>‹#›</a:t>
            </a:fld>
            <a:endParaRPr lang="en-US" altLang="de-DE"/>
          </a:p>
        </p:txBody>
      </p:sp>
    </p:spTree>
    <p:extLst>
      <p:ext uri="{BB962C8B-B14F-4D97-AF65-F5344CB8AC3E}">
        <p14:creationId xmlns:p14="http://schemas.microsoft.com/office/powerpoint/2010/main" val="3946773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[SLIDE TITLE]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3" r:id="rId3"/>
    <p:sldLayoutId id="2147483676" r:id="rId4"/>
    <p:sldLayoutId id="2147483677" r:id="rId5"/>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4F91CD"/>
          </a:solidFill>
          <a:latin typeface="Eurostile LT Std Bold"/>
          <a:ea typeface="+mj-ea"/>
          <a:cs typeface="+mj-cs"/>
        </a:defRPr>
      </a:lvl1pPr>
      <a:lvl2pPr algn="l" rtl="0" eaLnBrk="1" fontAlgn="base" hangingPunct="1">
        <a:spcBef>
          <a:spcPct val="0"/>
        </a:spcBef>
        <a:spcAft>
          <a:spcPct val="0"/>
        </a:spcAft>
        <a:defRPr sz="2800" b="1">
          <a:solidFill>
            <a:srgbClr val="4F91CD"/>
          </a:solidFill>
          <a:latin typeface="Eurostile LT Std Bold" pitchFamily="34" charset="0"/>
          <a:cs typeface="Arial" charset="0"/>
        </a:defRPr>
      </a:lvl2pPr>
      <a:lvl3pPr algn="l" rtl="0" eaLnBrk="1" fontAlgn="base" hangingPunct="1">
        <a:spcBef>
          <a:spcPct val="0"/>
        </a:spcBef>
        <a:spcAft>
          <a:spcPct val="0"/>
        </a:spcAft>
        <a:defRPr sz="2800" b="1">
          <a:solidFill>
            <a:srgbClr val="4F91CD"/>
          </a:solidFill>
          <a:latin typeface="Eurostile LT Std Bold" pitchFamily="34" charset="0"/>
          <a:cs typeface="Arial" charset="0"/>
        </a:defRPr>
      </a:lvl3pPr>
      <a:lvl4pPr algn="l" rtl="0" eaLnBrk="1" fontAlgn="base" hangingPunct="1">
        <a:spcBef>
          <a:spcPct val="0"/>
        </a:spcBef>
        <a:spcAft>
          <a:spcPct val="0"/>
        </a:spcAft>
        <a:defRPr sz="2800" b="1">
          <a:solidFill>
            <a:srgbClr val="4F91CD"/>
          </a:solidFill>
          <a:latin typeface="Eurostile LT Std Bold" pitchFamily="34" charset="0"/>
          <a:cs typeface="Arial" charset="0"/>
        </a:defRPr>
      </a:lvl4pPr>
      <a:lvl5pPr algn="l" rtl="0" eaLnBrk="1" fontAlgn="base" hangingPunct="1">
        <a:spcBef>
          <a:spcPct val="0"/>
        </a:spcBef>
        <a:spcAft>
          <a:spcPct val="0"/>
        </a:spcAft>
        <a:defRPr sz="2800" b="1">
          <a:solidFill>
            <a:srgbClr val="4F91CD"/>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14"/>
          <p:cNvSpPr>
            <a:spLocks noGrp="1"/>
          </p:cNvSpPr>
          <p:nvPr>
            <p:ph type="subTitle" idx="1"/>
          </p:nvPr>
        </p:nvSpPr>
        <p:spPr>
          <a:xfrm>
            <a:off x="720725" y="1340768"/>
            <a:ext cx="7596188" cy="2232323"/>
          </a:xfrm>
        </p:spPr>
        <p:txBody>
          <a:bodyPr/>
          <a:lstStyle/>
          <a:p>
            <a:r>
              <a:rPr lang="en-GB" sz="3600" dirty="0"/>
              <a:t>UNCTAD Programme on Non-tariff Measures in World </a:t>
            </a:r>
            <a:r>
              <a:rPr lang="en-GB" sz="3600" dirty="0" smtClean="0"/>
              <a:t>Trade</a:t>
            </a:r>
          </a:p>
          <a:p>
            <a:endParaRPr lang="en-GB" sz="2000" dirty="0">
              <a:latin typeface="Eurostile LT Std Bold" pitchFamily="34" charset="0"/>
            </a:endParaRPr>
          </a:p>
          <a:p>
            <a:r>
              <a:rPr lang="en-GB" sz="2800" dirty="0">
                <a:solidFill>
                  <a:schemeClr val="tx1"/>
                </a:solidFill>
              </a:rPr>
              <a:t>Short courses for Permanent Missions in </a:t>
            </a:r>
            <a:r>
              <a:rPr lang="en-GB" sz="2800" dirty="0" smtClean="0">
                <a:solidFill>
                  <a:schemeClr val="tx1"/>
                </a:solidFill>
              </a:rPr>
              <a:t>Geneva</a:t>
            </a:r>
          </a:p>
          <a:p>
            <a:r>
              <a:rPr lang="en-GB" sz="2000" b="0" dirty="0" smtClean="0">
                <a:solidFill>
                  <a:schemeClr val="tx1"/>
                </a:solidFill>
                <a:latin typeface="Eurostile LT Std Bold" pitchFamily="34" charset="0"/>
              </a:rPr>
              <a:t>21 May 2014</a:t>
            </a:r>
            <a:endParaRPr lang="en-US" sz="2000" b="0" dirty="0" smtClean="0">
              <a:solidFill>
                <a:schemeClr val="tx1"/>
              </a:solidFill>
              <a:latin typeface="Eurostile LT Std Bold" pitchFamily="34" charset="0"/>
            </a:endParaRPr>
          </a:p>
        </p:txBody>
      </p:sp>
      <p:sp>
        <p:nvSpPr>
          <p:cNvPr id="16" name="Text Placeholder 15"/>
          <p:cNvSpPr>
            <a:spLocks noGrp="1"/>
          </p:cNvSpPr>
          <p:nvPr>
            <p:ph type="body" sz="quarter" idx="12"/>
          </p:nvPr>
        </p:nvSpPr>
        <p:spPr>
          <a:xfrm>
            <a:off x="2123728" y="4797152"/>
            <a:ext cx="5184576" cy="504056"/>
          </a:xfrm>
        </p:spPr>
        <p:txBody>
          <a:bodyPr/>
          <a:lstStyle/>
          <a:p>
            <a:r>
              <a:rPr lang="en-US" sz="2000" dirty="0" smtClean="0">
                <a:solidFill>
                  <a:schemeClr val="tx1"/>
                </a:solidFill>
                <a:cs typeface="Arial" pitchFamily="34" charset="0"/>
              </a:rPr>
              <a:t>Christian </a:t>
            </a:r>
            <a:r>
              <a:rPr lang="en-US" sz="2000" dirty="0" err="1" smtClean="0">
                <a:solidFill>
                  <a:schemeClr val="tx1"/>
                </a:solidFill>
                <a:cs typeface="Arial" pitchFamily="34" charset="0"/>
              </a:rPr>
              <a:t>Knebel</a:t>
            </a:r>
            <a:r>
              <a:rPr lang="en-US" sz="2000" dirty="0" smtClean="0">
                <a:solidFill>
                  <a:schemeClr val="tx1"/>
                </a:solidFill>
                <a:cs typeface="Arial" pitchFamily="34" charset="0"/>
              </a:rPr>
              <a:t>, Alessandro </a:t>
            </a:r>
            <a:r>
              <a:rPr lang="en-US" sz="2000" dirty="0" err="1" smtClean="0">
                <a:solidFill>
                  <a:schemeClr val="tx1"/>
                </a:solidFill>
                <a:cs typeface="Arial" pitchFamily="34" charset="0"/>
              </a:rPr>
              <a:t>Nicita</a:t>
            </a:r>
            <a:r>
              <a:rPr lang="en-US" sz="2000" dirty="0" smtClean="0">
                <a:solidFill>
                  <a:schemeClr val="tx1"/>
                </a:solidFill>
                <a:cs typeface="Arial" pitchFamily="34" charset="0"/>
              </a:rPr>
              <a:t>, Ralf Peters and Victor </a:t>
            </a:r>
            <a:r>
              <a:rPr lang="en-US" sz="2000" dirty="0" err="1" smtClean="0">
                <a:solidFill>
                  <a:schemeClr val="tx1"/>
                </a:solidFill>
                <a:cs typeface="Arial" pitchFamily="34" charset="0"/>
              </a:rPr>
              <a:t>Ognivtsev</a:t>
            </a:r>
            <a:endParaRPr lang="en-US" sz="2000" dirty="0" smtClean="0">
              <a:solidFill>
                <a:schemeClr val="tx1"/>
              </a:solidFill>
              <a:cs typeface="Arial" pitchFamily="34" charset="0"/>
            </a:endParaRPr>
          </a:p>
          <a:p>
            <a:endParaRPr lang="fr-CH" dirty="0">
              <a:cs typeface="Arial" pitchFamily="34" charset="0"/>
            </a:endParaRPr>
          </a:p>
          <a:p>
            <a:r>
              <a:rPr lang="fr-CH" sz="2000" dirty="0" smtClean="0">
                <a:cs typeface="Arial" pitchFamily="34" charset="0"/>
              </a:rPr>
              <a:t>Trade </a:t>
            </a:r>
            <a:r>
              <a:rPr lang="fr-CH" sz="2000" dirty="0" err="1" smtClean="0">
                <a:cs typeface="Arial" pitchFamily="34" charset="0"/>
              </a:rPr>
              <a:t>Analysis</a:t>
            </a:r>
            <a:r>
              <a:rPr lang="fr-CH" sz="2000" dirty="0" smtClean="0">
                <a:cs typeface="Arial" pitchFamily="34" charset="0"/>
              </a:rPr>
              <a:t> </a:t>
            </a:r>
            <a:r>
              <a:rPr lang="fr-CH" sz="2000" dirty="0" err="1" smtClean="0">
                <a:cs typeface="Arial" pitchFamily="34" charset="0"/>
              </a:rPr>
              <a:t>Branch</a:t>
            </a:r>
            <a:r>
              <a:rPr lang="fr-CH" sz="2000" dirty="0" smtClean="0">
                <a:cs typeface="Arial" pitchFamily="34" charset="0"/>
              </a:rPr>
              <a:t>, DITC</a:t>
            </a:r>
          </a:p>
          <a:p>
            <a:r>
              <a:rPr lang="fr-CH" sz="2000" dirty="0" smtClean="0">
                <a:cs typeface="Arial" pitchFamily="34" charset="0"/>
              </a:rPr>
              <a:t>UNCTAD</a:t>
            </a:r>
            <a:endParaRPr sz="2000" dirty="0">
              <a:cs typeface="Arial" pitchFamily="34" charset="0"/>
            </a:endParaRPr>
          </a:p>
        </p:txBody>
      </p:sp>
    </p:spTree>
    <p:extLst>
      <p:ext uri="{BB962C8B-B14F-4D97-AF65-F5344CB8AC3E}">
        <p14:creationId xmlns:p14="http://schemas.microsoft.com/office/powerpoint/2010/main" val="701507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84784"/>
            <a:ext cx="7902000" cy="4637112"/>
          </a:xfrm>
        </p:spPr>
        <p:txBody>
          <a:bodyPr/>
          <a:lstStyle/>
          <a:p>
            <a:r>
              <a:rPr lang="en-US" dirty="0" smtClean="0"/>
              <a:t>NTMs are </a:t>
            </a:r>
            <a:r>
              <a:rPr lang="en-US" dirty="0" smtClean="0">
                <a:solidFill>
                  <a:srgbClr val="FF0000"/>
                </a:solidFill>
              </a:rPr>
              <a:t>very diverse </a:t>
            </a:r>
            <a:r>
              <a:rPr lang="en-US" dirty="0" smtClean="0"/>
              <a:t>and so is their impact on trade</a:t>
            </a:r>
          </a:p>
          <a:p>
            <a:endParaRPr lang="en-US" dirty="0"/>
          </a:p>
          <a:p>
            <a:pPr lvl="1">
              <a:lnSpc>
                <a:spcPct val="90000"/>
              </a:lnSpc>
            </a:pPr>
            <a:r>
              <a:rPr lang="en-US" dirty="0">
                <a:solidFill>
                  <a:srgbClr val="FF0000"/>
                </a:solidFill>
              </a:rPr>
              <a:t>Add Costs </a:t>
            </a:r>
            <a:r>
              <a:rPr lang="en-US" dirty="0"/>
              <a:t>to Trade </a:t>
            </a:r>
          </a:p>
          <a:p>
            <a:pPr lvl="2">
              <a:lnSpc>
                <a:spcPct val="90000"/>
              </a:lnSpc>
            </a:pPr>
            <a:r>
              <a:rPr lang="en-US" dirty="0" smtClean="0"/>
              <a:t>Standards require Information </a:t>
            </a:r>
            <a:r>
              <a:rPr lang="en-US" dirty="0"/>
              <a:t>and Compliance </a:t>
            </a:r>
          </a:p>
          <a:p>
            <a:pPr lvl="1">
              <a:lnSpc>
                <a:spcPct val="90000"/>
              </a:lnSpc>
            </a:pPr>
            <a:r>
              <a:rPr lang="en-US" dirty="0">
                <a:solidFill>
                  <a:srgbClr val="FF0000"/>
                </a:solidFill>
              </a:rPr>
              <a:t>Preclude</a:t>
            </a:r>
            <a:r>
              <a:rPr lang="en-US" dirty="0"/>
              <a:t> trade </a:t>
            </a:r>
          </a:p>
          <a:p>
            <a:pPr lvl="2">
              <a:lnSpc>
                <a:spcPct val="90000"/>
              </a:lnSpc>
            </a:pPr>
            <a:r>
              <a:rPr lang="en-US" dirty="0"/>
              <a:t>Prohibitions, stringent requirements	</a:t>
            </a:r>
          </a:p>
          <a:p>
            <a:pPr lvl="1">
              <a:lnSpc>
                <a:spcPct val="90000"/>
              </a:lnSpc>
            </a:pPr>
            <a:r>
              <a:rPr lang="en-US" dirty="0">
                <a:solidFill>
                  <a:srgbClr val="FF0000"/>
                </a:solidFill>
              </a:rPr>
              <a:t>Divert </a:t>
            </a:r>
            <a:r>
              <a:rPr lang="en-US" dirty="0"/>
              <a:t>Trade </a:t>
            </a:r>
          </a:p>
          <a:p>
            <a:pPr lvl="2">
              <a:lnSpc>
                <a:spcPct val="90000"/>
              </a:lnSpc>
            </a:pPr>
            <a:r>
              <a:rPr lang="en-US" dirty="0" smtClean="0"/>
              <a:t>Quotas, Standards</a:t>
            </a:r>
            <a:endParaRPr lang="en-US" dirty="0"/>
          </a:p>
          <a:p>
            <a:pPr lvl="1">
              <a:lnSpc>
                <a:spcPct val="90000"/>
              </a:lnSpc>
            </a:pPr>
            <a:r>
              <a:rPr lang="en-US" dirty="0" smtClean="0">
                <a:solidFill>
                  <a:srgbClr val="FF0000"/>
                </a:solidFill>
              </a:rPr>
              <a:t>Create </a:t>
            </a:r>
            <a:r>
              <a:rPr lang="en-US" dirty="0" smtClean="0"/>
              <a:t>Trade</a:t>
            </a:r>
          </a:p>
          <a:p>
            <a:pPr lvl="2">
              <a:lnSpc>
                <a:spcPct val="90000"/>
              </a:lnSpc>
            </a:pPr>
            <a:r>
              <a:rPr lang="en-US" dirty="0" smtClean="0"/>
              <a:t>SPS </a:t>
            </a:r>
            <a:r>
              <a:rPr lang="en-US" dirty="0"/>
              <a:t>and TBT (guarantee products and unify markets</a:t>
            </a:r>
            <a:r>
              <a:rPr lang="en-US" dirty="0" smtClean="0"/>
              <a:t>)</a:t>
            </a:r>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The impact of NTMs on trade</a:t>
            </a:r>
            <a:endParaRPr lang="en-US" dirty="0"/>
          </a:p>
        </p:txBody>
      </p:sp>
    </p:spTree>
    <p:extLst>
      <p:ext uri="{BB962C8B-B14F-4D97-AF65-F5344CB8AC3E}">
        <p14:creationId xmlns:p14="http://schemas.microsoft.com/office/powerpoint/2010/main" val="250607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Monitoring Trade and Trade Policy</a:t>
            </a:r>
          </a:p>
        </p:txBody>
      </p:sp>
      <p:sp>
        <p:nvSpPr>
          <p:cNvPr id="4" name="Title 3"/>
          <p:cNvSpPr>
            <a:spLocks noGrp="1"/>
          </p:cNvSpPr>
          <p:nvPr>
            <p:ph type="title"/>
          </p:nvPr>
        </p:nvSpPr>
        <p:spPr/>
        <p:txBody>
          <a:bodyPr/>
          <a:lstStyle/>
          <a:p>
            <a:r>
              <a:rPr lang="en-US" dirty="0"/>
              <a:t>Reasons why NTMs are imposed</a:t>
            </a:r>
          </a:p>
        </p:txBody>
      </p:sp>
      <p:sp>
        <p:nvSpPr>
          <p:cNvPr id="5" name="Content Placeholder 4"/>
          <p:cNvSpPr>
            <a:spLocks noGrp="1"/>
          </p:cNvSpPr>
          <p:nvPr>
            <p:ph idx="1"/>
          </p:nvPr>
        </p:nvSpPr>
        <p:spPr>
          <a:xfrm>
            <a:off x="611560" y="1844824"/>
            <a:ext cx="7902000" cy="3816424"/>
          </a:xfrm>
        </p:spPr>
        <p:txBody>
          <a:bodyPr/>
          <a:lstStyle/>
          <a:p>
            <a:pPr marL="0" indent="0">
              <a:buNone/>
            </a:pPr>
            <a:r>
              <a:rPr lang="en-US" dirty="0" smtClean="0">
                <a:solidFill>
                  <a:srgbClr val="FF0000"/>
                </a:solidFill>
              </a:rPr>
              <a:t>GOOD REASONS</a:t>
            </a:r>
            <a:r>
              <a:rPr lang="en-US" dirty="0" smtClean="0"/>
              <a:t>. Indeed, most of the NTMs are there for </a:t>
            </a:r>
            <a:r>
              <a:rPr lang="en-US" dirty="0" smtClean="0">
                <a:solidFill>
                  <a:srgbClr val="FF0000"/>
                </a:solidFill>
              </a:rPr>
              <a:t>public policy responsibility</a:t>
            </a:r>
            <a:r>
              <a:rPr lang="en-US" dirty="0" smtClean="0"/>
              <a:t> or to </a:t>
            </a:r>
            <a:r>
              <a:rPr lang="en-US" dirty="0" smtClean="0">
                <a:solidFill>
                  <a:srgbClr val="FF0000"/>
                </a:solidFill>
              </a:rPr>
              <a:t>address market failures</a:t>
            </a:r>
          </a:p>
          <a:p>
            <a:pPr>
              <a:lnSpc>
                <a:spcPct val="150000"/>
              </a:lnSpc>
            </a:pPr>
            <a:r>
              <a:rPr lang="en-US" dirty="0" smtClean="0"/>
              <a:t>Protect and inform consumers </a:t>
            </a:r>
            <a:r>
              <a:rPr lang="en-US" dirty="0"/>
              <a:t>(</a:t>
            </a:r>
            <a:r>
              <a:rPr lang="en-US" dirty="0" smtClean="0"/>
              <a:t>SPS TBT)</a:t>
            </a:r>
            <a:endParaRPr lang="en-US" dirty="0"/>
          </a:p>
          <a:p>
            <a:pPr>
              <a:lnSpc>
                <a:spcPct val="150000"/>
              </a:lnSpc>
            </a:pPr>
            <a:r>
              <a:rPr lang="en-US" dirty="0"/>
              <a:t>Protect the environment </a:t>
            </a:r>
            <a:r>
              <a:rPr lang="en-US" dirty="0" smtClean="0"/>
              <a:t>(TBT)</a:t>
            </a:r>
          </a:p>
          <a:p>
            <a:pPr>
              <a:lnSpc>
                <a:spcPct val="150000"/>
              </a:lnSpc>
            </a:pPr>
            <a:r>
              <a:rPr lang="en-US" dirty="0" smtClean="0"/>
              <a:t>Guarantee quality (TBT)</a:t>
            </a:r>
          </a:p>
          <a:p>
            <a:pPr>
              <a:lnSpc>
                <a:spcPct val="150000"/>
              </a:lnSpc>
            </a:pPr>
            <a:r>
              <a:rPr lang="en-US" dirty="0" smtClean="0"/>
              <a:t>Regulate </a:t>
            </a:r>
            <a:r>
              <a:rPr lang="en-US" dirty="0"/>
              <a:t>domestic markets (Pricing, Licenses)</a:t>
            </a:r>
          </a:p>
          <a:p>
            <a:pPr>
              <a:lnSpc>
                <a:spcPct val="150000"/>
              </a:lnSpc>
            </a:pPr>
            <a:r>
              <a:rPr lang="en-US" dirty="0" smtClean="0"/>
              <a:t>Avoid </a:t>
            </a:r>
            <a:r>
              <a:rPr lang="en-US" dirty="0"/>
              <a:t>unintended </a:t>
            </a:r>
            <a:r>
              <a:rPr lang="en-US" dirty="0" smtClean="0"/>
              <a:t>spillovers of PTAs </a:t>
            </a:r>
            <a:r>
              <a:rPr lang="en-US" dirty="0"/>
              <a:t>(ROO)</a:t>
            </a:r>
          </a:p>
          <a:p>
            <a:endParaRPr lang="en-US" dirty="0"/>
          </a:p>
        </p:txBody>
      </p:sp>
    </p:spTree>
    <p:extLst>
      <p:ext uri="{BB962C8B-B14F-4D97-AF65-F5344CB8AC3E}">
        <p14:creationId xmlns:p14="http://schemas.microsoft.com/office/powerpoint/2010/main" val="1152966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00200"/>
            <a:ext cx="8046016" cy="4637112"/>
          </a:xfrm>
        </p:spPr>
        <p:txBody>
          <a:bodyPr/>
          <a:lstStyle/>
          <a:p>
            <a:pPr marL="0" indent="0">
              <a:buNone/>
            </a:pPr>
            <a:r>
              <a:rPr lang="en-US" dirty="0" smtClean="0">
                <a:solidFill>
                  <a:srgbClr val="FF0000"/>
                </a:solidFill>
              </a:rPr>
              <a:t>NOT-SO-GOOD</a:t>
            </a:r>
            <a:r>
              <a:rPr lang="en-US" dirty="0" smtClean="0"/>
              <a:t> Reasons</a:t>
            </a:r>
          </a:p>
          <a:p>
            <a:r>
              <a:rPr lang="en-US" dirty="0" smtClean="0"/>
              <a:t>NTMs are used for </a:t>
            </a:r>
            <a:r>
              <a:rPr lang="en-US" dirty="0" smtClean="0">
                <a:solidFill>
                  <a:srgbClr val="FF0000"/>
                </a:solidFill>
              </a:rPr>
              <a:t>protectionist</a:t>
            </a:r>
            <a:r>
              <a:rPr lang="en-US" dirty="0" smtClean="0"/>
              <a:t> intent</a:t>
            </a:r>
          </a:p>
          <a:p>
            <a:pPr lvl="1"/>
            <a:r>
              <a:rPr lang="en-US" dirty="0" smtClean="0"/>
              <a:t>Protect inefficient domestic industries</a:t>
            </a:r>
          </a:p>
          <a:p>
            <a:pPr lvl="1"/>
            <a:r>
              <a:rPr lang="en-US" dirty="0" smtClean="0"/>
              <a:t>Favor some foreign exporters relative to others</a:t>
            </a:r>
          </a:p>
          <a:p>
            <a:pPr marL="457200" lvl="1" indent="0">
              <a:buNone/>
            </a:pPr>
            <a:endParaRPr lang="en-US" dirty="0" smtClean="0"/>
          </a:p>
          <a:p>
            <a:r>
              <a:rPr lang="en-US" dirty="0" smtClean="0">
                <a:solidFill>
                  <a:srgbClr val="FF0000"/>
                </a:solidFill>
              </a:rPr>
              <a:t>Overregulating</a:t>
            </a:r>
            <a:r>
              <a:rPr lang="en-US" dirty="0" smtClean="0"/>
              <a:t> a market</a:t>
            </a:r>
          </a:p>
          <a:p>
            <a:pPr lvl="1"/>
            <a:r>
              <a:rPr lang="en-US" dirty="0" smtClean="0"/>
              <a:t>add unnecessary burdens to the production and trade</a:t>
            </a:r>
          </a:p>
          <a:p>
            <a:endParaRPr lang="en-US" dirty="0" smtClean="0"/>
          </a:p>
          <a:p>
            <a:pPr marL="0" indent="0">
              <a:buNone/>
            </a:pPr>
            <a:r>
              <a:rPr lang="en-US" dirty="0" smtClean="0"/>
              <a:t>Ultimately whether NTMs are </a:t>
            </a:r>
            <a:r>
              <a:rPr lang="en-US" dirty="0" smtClean="0">
                <a:solidFill>
                  <a:srgbClr val="FF0000"/>
                </a:solidFill>
              </a:rPr>
              <a:t>good</a:t>
            </a:r>
            <a:r>
              <a:rPr lang="en-US" dirty="0" smtClean="0"/>
              <a:t> or </a:t>
            </a:r>
            <a:r>
              <a:rPr lang="en-US" dirty="0" smtClean="0">
                <a:solidFill>
                  <a:srgbClr val="FF0000"/>
                </a:solidFill>
              </a:rPr>
              <a:t>not-so-good</a:t>
            </a:r>
            <a:r>
              <a:rPr lang="en-US" dirty="0" smtClean="0"/>
              <a:t> depends on whether the </a:t>
            </a:r>
            <a:r>
              <a:rPr lang="en-US" dirty="0">
                <a:solidFill>
                  <a:srgbClr val="FF0000"/>
                </a:solidFill>
              </a:rPr>
              <a:t>benefits </a:t>
            </a:r>
            <a:r>
              <a:rPr lang="en-US" dirty="0" smtClean="0"/>
              <a:t>are larger than the </a:t>
            </a:r>
            <a:r>
              <a:rPr lang="en-US" dirty="0" smtClean="0">
                <a:solidFill>
                  <a:srgbClr val="FF0000"/>
                </a:solidFill>
              </a:rPr>
              <a:t>costs</a:t>
            </a:r>
            <a:r>
              <a:rPr lang="en-US" dirty="0"/>
              <a:t> </a:t>
            </a:r>
            <a:r>
              <a:rPr lang="en-US" dirty="0" smtClean="0"/>
              <a:t>Efficient NTMs frameworks maximize benefits at the lowest social costs</a:t>
            </a:r>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a:t>Reasons why NTMs are imposed</a:t>
            </a:r>
          </a:p>
        </p:txBody>
      </p:sp>
    </p:spTree>
    <p:extLst>
      <p:ext uri="{BB962C8B-B14F-4D97-AF65-F5344CB8AC3E}">
        <p14:creationId xmlns:p14="http://schemas.microsoft.com/office/powerpoint/2010/main" val="3904031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NTMs as many policies have </a:t>
            </a:r>
            <a:r>
              <a:rPr lang="en-US" dirty="0" smtClean="0">
                <a:solidFill>
                  <a:srgbClr val="FF0000"/>
                </a:solidFill>
              </a:rPr>
              <a:t>distributive </a:t>
            </a:r>
            <a:r>
              <a:rPr lang="en-US" dirty="0" smtClean="0"/>
              <a:t>effects</a:t>
            </a:r>
            <a:endParaRPr lang="en-US" dirty="0"/>
          </a:p>
          <a:p>
            <a:pPr lvl="1"/>
            <a:r>
              <a:rPr lang="en-US" dirty="0" smtClean="0"/>
              <a:t>Winners and losers depends from the point of view</a:t>
            </a:r>
          </a:p>
          <a:p>
            <a:pPr lvl="1"/>
            <a:r>
              <a:rPr lang="en-US" dirty="0" smtClean="0"/>
              <a:t>Benefit can accrue to </a:t>
            </a:r>
            <a:r>
              <a:rPr lang="en-US" dirty="0" smtClean="0">
                <a:solidFill>
                  <a:srgbClr val="FF0000"/>
                </a:solidFill>
              </a:rPr>
              <a:t>few</a:t>
            </a:r>
            <a:r>
              <a:rPr lang="en-US" dirty="0" smtClean="0"/>
              <a:t> at the expenses of </a:t>
            </a:r>
            <a:r>
              <a:rPr lang="en-US" dirty="0" smtClean="0">
                <a:solidFill>
                  <a:srgbClr val="FF0000"/>
                </a:solidFill>
              </a:rPr>
              <a:t>many</a:t>
            </a:r>
            <a:r>
              <a:rPr lang="en-US" dirty="0" smtClean="0"/>
              <a:t> and vice-versa.</a:t>
            </a:r>
          </a:p>
          <a:p>
            <a:pPr lvl="1"/>
            <a:endParaRPr lang="en-US" dirty="0" smtClean="0"/>
          </a:p>
          <a:p>
            <a:r>
              <a:rPr lang="en-US" dirty="0" smtClean="0">
                <a:solidFill>
                  <a:srgbClr val="FF0000"/>
                </a:solidFill>
              </a:rPr>
              <a:t>Correct</a:t>
            </a:r>
            <a:r>
              <a:rPr lang="en-US" dirty="0" smtClean="0"/>
              <a:t> approach in assessing NTMs is </a:t>
            </a:r>
            <a:r>
              <a:rPr lang="en-US" dirty="0" smtClean="0">
                <a:solidFill>
                  <a:srgbClr val="FF0000"/>
                </a:solidFill>
              </a:rPr>
              <a:t>not only </a:t>
            </a:r>
            <a:r>
              <a:rPr lang="en-US" dirty="0" smtClean="0"/>
              <a:t>to look at </a:t>
            </a:r>
            <a:r>
              <a:rPr lang="en-US" dirty="0" smtClean="0">
                <a:solidFill>
                  <a:srgbClr val="FF0000"/>
                </a:solidFill>
              </a:rPr>
              <a:t>trade</a:t>
            </a:r>
            <a:r>
              <a:rPr lang="en-US" dirty="0" smtClean="0"/>
              <a:t> effects but to the overall economy</a:t>
            </a:r>
          </a:p>
          <a:p>
            <a:pPr lvl="1"/>
            <a:r>
              <a:rPr lang="en-US" dirty="0" smtClean="0"/>
              <a:t>Increasing </a:t>
            </a:r>
            <a:r>
              <a:rPr lang="en-US" dirty="0" smtClean="0">
                <a:solidFill>
                  <a:srgbClr val="FF0000"/>
                </a:solidFill>
              </a:rPr>
              <a:t>Efficiency</a:t>
            </a:r>
          </a:p>
          <a:p>
            <a:pPr lvl="1"/>
            <a:r>
              <a:rPr lang="en-US" dirty="0" smtClean="0"/>
              <a:t>Fostering </a:t>
            </a:r>
            <a:r>
              <a:rPr lang="en-US" dirty="0" smtClean="0">
                <a:solidFill>
                  <a:srgbClr val="FF0000"/>
                </a:solidFill>
              </a:rPr>
              <a:t>Competition</a:t>
            </a:r>
          </a:p>
          <a:p>
            <a:pPr lvl="1"/>
            <a:r>
              <a:rPr lang="en-US" dirty="0" smtClean="0"/>
              <a:t>Aligning with </a:t>
            </a:r>
            <a:r>
              <a:rPr lang="en-US" dirty="0" smtClean="0">
                <a:solidFill>
                  <a:srgbClr val="FF0000"/>
                </a:solidFill>
              </a:rPr>
              <a:t>Development / Industrial </a:t>
            </a:r>
            <a:r>
              <a:rPr lang="en-US" dirty="0" smtClean="0"/>
              <a:t>Policy Strategy</a:t>
            </a:r>
          </a:p>
          <a:p>
            <a:pPr lvl="1"/>
            <a:r>
              <a:rPr lang="en-US" dirty="0" smtClean="0"/>
              <a:t>Spillovers into </a:t>
            </a:r>
            <a:r>
              <a:rPr lang="en-US" dirty="0" smtClean="0">
                <a:solidFill>
                  <a:srgbClr val="FF0000"/>
                </a:solidFill>
              </a:rPr>
              <a:t>Social Welfare</a:t>
            </a:r>
            <a:endParaRPr lang="en-US" dirty="0">
              <a:solidFill>
                <a:srgbClr val="FF0000"/>
              </a:solidFill>
            </a:endParaRPr>
          </a:p>
          <a:p>
            <a:endParaRPr lang="en-US" dirty="0" smtClean="0"/>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Effects of NTMs: Benefits and Costs </a:t>
            </a:r>
            <a:endParaRPr lang="en-US" dirty="0"/>
          </a:p>
        </p:txBody>
      </p:sp>
    </p:spTree>
    <p:extLst>
      <p:ext uri="{BB962C8B-B14F-4D97-AF65-F5344CB8AC3E}">
        <p14:creationId xmlns:p14="http://schemas.microsoft.com/office/powerpoint/2010/main" val="3186539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5004" y="2348880"/>
            <a:ext cx="7902000" cy="2952328"/>
          </a:xfrm>
        </p:spPr>
        <p:txBody>
          <a:bodyPr numCol="2"/>
          <a:lstStyle/>
          <a:p>
            <a:r>
              <a:rPr lang="en-US" dirty="0"/>
              <a:t>Costs:</a:t>
            </a:r>
          </a:p>
          <a:p>
            <a:pPr lvl="1"/>
            <a:r>
              <a:rPr lang="en-US" sz="2400" dirty="0"/>
              <a:t>Increased </a:t>
            </a:r>
            <a:r>
              <a:rPr lang="en-US" sz="2400" dirty="0" smtClean="0"/>
              <a:t>costs</a:t>
            </a:r>
            <a:endParaRPr lang="en-US" sz="2400" dirty="0"/>
          </a:p>
          <a:p>
            <a:pPr lvl="1"/>
            <a:r>
              <a:rPr lang="en-US" sz="2400" dirty="0"/>
              <a:t>Increased prices</a:t>
            </a:r>
          </a:p>
          <a:p>
            <a:pPr lvl="1"/>
            <a:r>
              <a:rPr lang="en-US" sz="2400" dirty="0" smtClean="0"/>
              <a:t>Higher entry costs</a:t>
            </a:r>
          </a:p>
          <a:p>
            <a:pPr lvl="1"/>
            <a:r>
              <a:rPr lang="en-US" sz="2400" dirty="0" smtClean="0"/>
              <a:t>Lower competition</a:t>
            </a:r>
            <a:endParaRPr lang="en-US" sz="2400" dirty="0"/>
          </a:p>
          <a:p>
            <a:pPr lvl="1"/>
            <a:endParaRPr lang="en-US" sz="2400" dirty="0"/>
          </a:p>
          <a:p>
            <a:pPr lvl="1"/>
            <a:endParaRPr lang="en-US" sz="2400" dirty="0"/>
          </a:p>
          <a:p>
            <a:endParaRPr lang="en-US" dirty="0"/>
          </a:p>
          <a:p>
            <a:endParaRPr lang="en-US" dirty="0"/>
          </a:p>
          <a:p>
            <a:endParaRPr lang="en-US" dirty="0"/>
          </a:p>
          <a:p>
            <a:r>
              <a:rPr lang="en-US" dirty="0" smtClean="0"/>
              <a:t>Benefits</a:t>
            </a:r>
            <a:r>
              <a:rPr lang="en-US" dirty="0"/>
              <a:t>:</a:t>
            </a:r>
          </a:p>
          <a:p>
            <a:pPr lvl="1"/>
            <a:r>
              <a:rPr lang="en-US" sz="2400" dirty="0"/>
              <a:t>Safer products</a:t>
            </a:r>
          </a:p>
          <a:p>
            <a:pPr lvl="1"/>
            <a:r>
              <a:rPr lang="en-US" sz="2400" dirty="0"/>
              <a:t>Higher quality products</a:t>
            </a:r>
          </a:p>
          <a:p>
            <a:pPr lvl="1"/>
            <a:r>
              <a:rPr lang="en-US" sz="2400" dirty="0" smtClean="0"/>
              <a:t>Intermediates </a:t>
            </a:r>
            <a:r>
              <a:rPr lang="en-US" sz="2400" dirty="0"/>
              <a:t>are made to specifications</a:t>
            </a:r>
          </a:p>
          <a:p>
            <a:endParaRPr lang="en-US" dirty="0" smtClean="0"/>
          </a:p>
          <a:p>
            <a:pPr lvl="1"/>
            <a:endParaRPr lang="en-US" dirty="0" smtClean="0"/>
          </a:p>
          <a:p>
            <a:pPr lvl="1"/>
            <a:endParaRPr lang="en-US" dirty="0" smtClean="0"/>
          </a:p>
          <a:p>
            <a:pPr marL="457200" lvl="1" indent="0">
              <a:buNone/>
            </a:pPr>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Costs and Benefits of Standards</a:t>
            </a:r>
            <a:endParaRPr lang="en-US" dirty="0"/>
          </a:p>
        </p:txBody>
      </p:sp>
      <p:sp>
        <p:nvSpPr>
          <p:cNvPr id="5" name="TextBox 4"/>
          <p:cNvSpPr txBox="1"/>
          <p:nvPr/>
        </p:nvSpPr>
        <p:spPr>
          <a:xfrm>
            <a:off x="538416" y="1556792"/>
            <a:ext cx="7704856" cy="461665"/>
          </a:xfrm>
          <a:prstGeom prst="rect">
            <a:avLst/>
          </a:prstGeom>
          <a:noFill/>
        </p:spPr>
        <p:txBody>
          <a:bodyPr wrap="square" rtlCol="0">
            <a:spAutoFit/>
          </a:bodyPr>
          <a:lstStyle/>
          <a:p>
            <a:pPr lvl="1"/>
            <a:r>
              <a:rPr lang="en-US" sz="2400" dirty="0" smtClean="0">
                <a:solidFill>
                  <a:srgbClr val="FF0000"/>
                </a:solidFill>
              </a:rPr>
              <a:t>Example: </a:t>
            </a:r>
            <a:r>
              <a:rPr lang="en-US" sz="2400" dirty="0" smtClean="0"/>
              <a:t>Foodstuff should be subject to traceability</a:t>
            </a:r>
          </a:p>
        </p:txBody>
      </p:sp>
      <p:sp>
        <p:nvSpPr>
          <p:cNvPr id="6" name="TextBox 5"/>
          <p:cNvSpPr txBox="1"/>
          <p:nvPr/>
        </p:nvSpPr>
        <p:spPr>
          <a:xfrm>
            <a:off x="538416" y="5085184"/>
            <a:ext cx="7704856" cy="1200329"/>
          </a:xfrm>
          <a:prstGeom prst="rect">
            <a:avLst/>
          </a:prstGeom>
          <a:noFill/>
        </p:spPr>
        <p:txBody>
          <a:bodyPr wrap="square" rtlCol="0">
            <a:spAutoFit/>
          </a:bodyPr>
          <a:lstStyle/>
          <a:p>
            <a:pPr lvl="1"/>
            <a:r>
              <a:rPr lang="en-US" sz="2400" dirty="0" smtClean="0">
                <a:solidFill>
                  <a:srgbClr val="FF0000"/>
                </a:solidFill>
              </a:rPr>
              <a:t>Trade Effects: </a:t>
            </a:r>
            <a:r>
              <a:rPr lang="en-US" sz="2400" dirty="0" smtClean="0"/>
              <a:t>Increases demand/trade because product is deemed safer. Reduce/distort trade to favor some producers</a:t>
            </a:r>
          </a:p>
        </p:txBody>
      </p:sp>
    </p:spTree>
    <p:extLst>
      <p:ext uri="{BB962C8B-B14F-4D97-AF65-F5344CB8AC3E}">
        <p14:creationId xmlns:p14="http://schemas.microsoft.com/office/powerpoint/2010/main" val="951052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5004" y="2564904"/>
            <a:ext cx="7902000" cy="2736304"/>
          </a:xfrm>
        </p:spPr>
        <p:txBody>
          <a:bodyPr numCol="2"/>
          <a:lstStyle/>
          <a:p>
            <a:r>
              <a:rPr lang="en-US" dirty="0" smtClean="0"/>
              <a:t>Costs</a:t>
            </a:r>
            <a:r>
              <a:rPr lang="en-US" dirty="0"/>
              <a:t>:</a:t>
            </a:r>
          </a:p>
          <a:p>
            <a:pPr lvl="1"/>
            <a:r>
              <a:rPr lang="en-US" sz="2400" dirty="0" smtClean="0"/>
              <a:t>Shift </a:t>
            </a:r>
            <a:r>
              <a:rPr lang="en-US" sz="2400" dirty="0"/>
              <a:t>resources</a:t>
            </a:r>
          </a:p>
          <a:p>
            <a:pPr lvl="1"/>
            <a:r>
              <a:rPr lang="en-US" sz="2400" dirty="0" smtClean="0"/>
              <a:t>Decrease overall efficiency of the economy</a:t>
            </a:r>
          </a:p>
          <a:p>
            <a:pPr lvl="1"/>
            <a:r>
              <a:rPr lang="en-US" sz="2400" dirty="0" smtClean="0"/>
              <a:t>Beggar-thy-neighbor</a:t>
            </a:r>
            <a:endParaRPr lang="en-US" sz="2400" dirty="0"/>
          </a:p>
          <a:p>
            <a:endParaRPr lang="en-US" dirty="0"/>
          </a:p>
          <a:p>
            <a:endParaRPr lang="en-US" dirty="0" smtClean="0"/>
          </a:p>
          <a:p>
            <a:endParaRPr lang="en-US" dirty="0"/>
          </a:p>
          <a:p>
            <a:endParaRPr lang="en-US" dirty="0" smtClean="0"/>
          </a:p>
          <a:p>
            <a:endParaRPr lang="en-US" dirty="0"/>
          </a:p>
          <a:p>
            <a:endParaRPr lang="en-US" dirty="0" smtClean="0"/>
          </a:p>
          <a:p>
            <a:r>
              <a:rPr lang="en-US" dirty="0" smtClean="0"/>
              <a:t>Benefits</a:t>
            </a:r>
            <a:r>
              <a:rPr lang="en-US" dirty="0"/>
              <a:t>:</a:t>
            </a:r>
          </a:p>
          <a:p>
            <a:pPr lvl="1"/>
            <a:r>
              <a:rPr lang="en-US" sz="2400" dirty="0" smtClean="0"/>
              <a:t>Help domestic producers</a:t>
            </a:r>
          </a:p>
          <a:p>
            <a:pPr lvl="1"/>
            <a:r>
              <a:rPr lang="en-US" sz="2400" dirty="0" smtClean="0"/>
              <a:t>Increase availability of products</a:t>
            </a:r>
          </a:p>
          <a:p>
            <a:pPr lvl="1"/>
            <a:r>
              <a:rPr lang="en-US" sz="2400" dirty="0" smtClean="0"/>
              <a:t>Lowers </a:t>
            </a:r>
            <a:r>
              <a:rPr lang="en-US" sz="2400" dirty="0"/>
              <a:t>prices</a:t>
            </a:r>
          </a:p>
          <a:p>
            <a:pPr lvl="1"/>
            <a:endParaRPr lang="en-US" sz="2400" dirty="0" smtClean="0"/>
          </a:p>
          <a:p>
            <a:endParaRPr lang="en-US" dirty="0" smtClean="0"/>
          </a:p>
          <a:p>
            <a:pPr lvl="1"/>
            <a:endParaRPr lang="en-US" dirty="0" smtClean="0"/>
          </a:p>
          <a:p>
            <a:pPr lvl="1"/>
            <a:endParaRPr lang="en-US" dirty="0" smtClean="0"/>
          </a:p>
          <a:p>
            <a:pPr marL="457200" lvl="1" indent="0">
              <a:buNone/>
            </a:pPr>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Costs and Benefits of Subsidies</a:t>
            </a:r>
            <a:endParaRPr lang="en-US" dirty="0"/>
          </a:p>
        </p:txBody>
      </p:sp>
      <p:sp>
        <p:nvSpPr>
          <p:cNvPr id="5" name="TextBox 4"/>
          <p:cNvSpPr txBox="1"/>
          <p:nvPr/>
        </p:nvSpPr>
        <p:spPr>
          <a:xfrm>
            <a:off x="538416" y="1556792"/>
            <a:ext cx="7704856" cy="830997"/>
          </a:xfrm>
          <a:prstGeom prst="rect">
            <a:avLst/>
          </a:prstGeom>
          <a:noFill/>
        </p:spPr>
        <p:txBody>
          <a:bodyPr wrap="square" rtlCol="0">
            <a:spAutoFit/>
          </a:bodyPr>
          <a:lstStyle/>
          <a:p>
            <a:pPr lvl="1"/>
            <a:r>
              <a:rPr lang="en-US" sz="2400" dirty="0" smtClean="0">
                <a:solidFill>
                  <a:srgbClr val="FF0000"/>
                </a:solidFill>
              </a:rPr>
              <a:t>Example: </a:t>
            </a:r>
            <a:r>
              <a:rPr lang="en-US" sz="2400" dirty="0" smtClean="0"/>
              <a:t>Dairy farmers receive subsidies to help them stay in business.</a:t>
            </a:r>
          </a:p>
        </p:txBody>
      </p:sp>
      <p:sp>
        <p:nvSpPr>
          <p:cNvPr id="6" name="TextBox 5"/>
          <p:cNvSpPr txBox="1"/>
          <p:nvPr/>
        </p:nvSpPr>
        <p:spPr>
          <a:xfrm>
            <a:off x="755576" y="5301208"/>
            <a:ext cx="7704856" cy="830997"/>
          </a:xfrm>
          <a:prstGeom prst="rect">
            <a:avLst/>
          </a:prstGeom>
          <a:noFill/>
        </p:spPr>
        <p:txBody>
          <a:bodyPr wrap="square" rtlCol="0">
            <a:spAutoFit/>
          </a:bodyPr>
          <a:lstStyle/>
          <a:p>
            <a:pPr lvl="1"/>
            <a:r>
              <a:rPr lang="en-US" sz="2400" dirty="0" smtClean="0">
                <a:solidFill>
                  <a:srgbClr val="FF0000"/>
                </a:solidFill>
              </a:rPr>
              <a:t>Trade Effects: </a:t>
            </a:r>
            <a:r>
              <a:rPr lang="en-US" sz="2400" dirty="0" smtClean="0"/>
              <a:t>Raises overall production, distort international trade, lowers international prices.</a:t>
            </a:r>
          </a:p>
        </p:txBody>
      </p:sp>
    </p:spTree>
    <p:extLst>
      <p:ext uri="{BB962C8B-B14F-4D97-AF65-F5344CB8AC3E}">
        <p14:creationId xmlns:p14="http://schemas.microsoft.com/office/powerpoint/2010/main" val="293630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5004" y="2564904"/>
            <a:ext cx="7902000" cy="2448272"/>
          </a:xfrm>
        </p:spPr>
        <p:txBody>
          <a:bodyPr numCol="2"/>
          <a:lstStyle/>
          <a:p>
            <a:r>
              <a:rPr lang="en-US" dirty="0"/>
              <a:t>Costs </a:t>
            </a:r>
          </a:p>
          <a:p>
            <a:pPr lvl="1"/>
            <a:r>
              <a:rPr lang="en-US" sz="2400" dirty="0" smtClean="0"/>
              <a:t>Higher domestic prices</a:t>
            </a:r>
          </a:p>
          <a:p>
            <a:pPr lvl="1"/>
            <a:r>
              <a:rPr lang="en-US" sz="2400" dirty="0" smtClean="0"/>
              <a:t>Possible Shortages</a:t>
            </a:r>
            <a:endParaRPr lang="en-US" sz="2400" dirty="0"/>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pPr lvl="1"/>
            <a:endParaRPr lang="en-US" sz="2400" dirty="0"/>
          </a:p>
          <a:p>
            <a:r>
              <a:rPr lang="en-US" dirty="0" smtClean="0"/>
              <a:t>Benefits</a:t>
            </a:r>
            <a:endParaRPr lang="en-US" dirty="0"/>
          </a:p>
          <a:p>
            <a:pPr lvl="1"/>
            <a:r>
              <a:rPr lang="en-US" sz="2400" dirty="0"/>
              <a:t>Domestic industry </a:t>
            </a:r>
            <a:r>
              <a:rPr lang="en-US" sz="2400" dirty="0" smtClean="0"/>
              <a:t>protection</a:t>
            </a:r>
          </a:p>
          <a:p>
            <a:pPr lvl="1"/>
            <a:r>
              <a:rPr lang="en-US" sz="2400" dirty="0" smtClean="0"/>
              <a:t>Economic Policy Instrument (PTAs)</a:t>
            </a:r>
            <a:endParaRPr lang="en-US" sz="2400" dirty="0"/>
          </a:p>
          <a:p>
            <a:endParaRPr lang="en-US" dirty="0" smtClean="0"/>
          </a:p>
          <a:p>
            <a:pPr lvl="1"/>
            <a:endParaRPr lang="en-US" dirty="0" smtClean="0"/>
          </a:p>
          <a:p>
            <a:pPr lvl="1"/>
            <a:endParaRPr lang="en-US" dirty="0" smtClean="0"/>
          </a:p>
          <a:p>
            <a:pPr marL="457200" lvl="1" indent="0">
              <a:buNone/>
            </a:pPr>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Costs and Benefits of Quotas</a:t>
            </a:r>
            <a:endParaRPr lang="en-US" dirty="0"/>
          </a:p>
        </p:txBody>
      </p:sp>
      <p:sp>
        <p:nvSpPr>
          <p:cNvPr id="5" name="TextBox 4"/>
          <p:cNvSpPr txBox="1"/>
          <p:nvPr/>
        </p:nvSpPr>
        <p:spPr>
          <a:xfrm>
            <a:off x="538416" y="1700808"/>
            <a:ext cx="7704856" cy="461665"/>
          </a:xfrm>
          <a:prstGeom prst="rect">
            <a:avLst/>
          </a:prstGeom>
          <a:noFill/>
        </p:spPr>
        <p:txBody>
          <a:bodyPr wrap="square" rtlCol="0">
            <a:spAutoFit/>
          </a:bodyPr>
          <a:lstStyle/>
          <a:p>
            <a:pPr lvl="1"/>
            <a:r>
              <a:rPr lang="en-US" sz="2400" dirty="0" smtClean="0">
                <a:solidFill>
                  <a:srgbClr val="FF0000"/>
                </a:solidFill>
              </a:rPr>
              <a:t>Example: </a:t>
            </a:r>
            <a:r>
              <a:rPr lang="en-US" sz="2400" dirty="0" smtClean="0"/>
              <a:t>Sugar tariff rate quota’s.</a:t>
            </a:r>
          </a:p>
        </p:txBody>
      </p:sp>
      <p:sp>
        <p:nvSpPr>
          <p:cNvPr id="6" name="TextBox 5"/>
          <p:cNvSpPr txBox="1"/>
          <p:nvPr/>
        </p:nvSpPr>
        <p:spPr>
          <a:xfrm>
            <a:off x="569280" y="5085184"/>
            <a:ext cx="7704856" cy="830997"/>
          </a:xfrm>
          <a:prstGeom prst="rect">
            <a:avLst/>
          </a:prstGeom>
          <a:noFill/>
        </p:spPr>
        <p:txBody>
          <a:bodyPr wrap="square" rtlCol="0">
            <a:spAutoFit/>
          </a:bodyPr>
          <a:lstStyle/>
          <a:p>
            <a:pPr lvl="1"/>
            <a:r>
              <a:rPr lang="en-US" sz="2400" dirty="0" smtClean="0">
                <a:solidFill>
                  <a:srgbClr val="FF0000"/>
                </a:solidFill>
              </a:rPr>
              <a:t>Trade Effects: </a:t>
            </a:r>
            <a:r>
              <a:rPr lang="en-US" sz="2400" dirty="0" smtClean="0"/>
              <a:t>Distort trade to favor domestic or specific foreign producers. </a:t>
            </a:r>
          </a:p>
        </p:txBody>
      </p:sp>
    </p:spTree>
    <p:extLst>
      <p:ext uri="{BB962C8B-B14F-4D97-AF65-F5344CB8AC3E}">
        <p14:creationId xmlns:p14="http://schemas.microsoft.com/office/powerpoint/2010/main" val="1408824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considered, NTMs</a:t>
            </a:r>
            <a:r>
              <a:rPr lang="en-US" dirty="0" smtClean="0">
                <a:solidFill>
                  <a:srgbClr val="FF0000"/>
                </a:solidFill>
              </a:rPr>
              <a:t> significantly </a:t>
            </a:r>
            <a:r>
              <a:rPr lang="en-US" dirty="0" smtClean="0"/>
              <a:t>add to </a:t>
            </a:r>
            <a:r>
              <a:rPr lang="en-US" dirty="0" smtClean="0">
                <a:solidFill>
                  <a:srgbClr val="FF0000"/>
                </a:solidFill>
              </a:rPr>
              <a:t>trade costs</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How large are </a:t>
            </a:r>
            <a:r>
              <a:rPr lang="en-US" dirty="0"/>
              <a:t>T</a:t>
            </a:r>
            <a:r>
              <a:rPr lang="en-US" dirty="0" smtClean="0"/>
              <a:t>rade effects?</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5689602" cy="396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463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Cost of compliance can be high (Standards, TRQ)</a:t>
            </a:r>
          </a:p>
          <a:p>
            <a:r>
              <a:rPr lang="en-US" dirty="0" smtClean="0"/>
              <a:t>The use of NTMs is increasing and widespread</a:t>
            </a:r>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Why are the Trade effects so large?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126" y="2636912"/>
            <a:ext cx="5601021" cy="360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33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000" dirty="0" smtClean="0"/>
              <a:t>Even </a:t>
            </a:r>
            <a:r>
              <a:rPr lang="en-US" sz="2000" dirty="0"/>
              <a:t>if NTMs are uniformly </a:t>
            </a:r>
            <a:r>
              <a:rPr lang="en-US" sz="2000" dirty="0" smtClean="0"/>
              <a:t>applied, cost </a:t>
            </a:r>
            <a:r>
              <a:rPr lang="en-US" sz="2000" dirty="0"/>
              <a:t>of </a:t>
            </a:r>
            <a:r>
              <a:rPr lang="en-US" sz="2000" dirty="0">
                <a:solidFill>
                  <a:srgbClr val="FF0000"/>
                </a:solidFill>
              </a:rPr>
              <a:t>compliance</a:t>
            </a:r>
            <a:r>
              <a:rPr lang="en-US" sz="2000" dirty="0"/>
              <a:t> is often higher for firms operating in low income </a:t>
            </a:r>
            <a:r>
              <a:rPr lang="en-US" sz="2000" dirty="0" smtClean="0"/>
              <a:t>countries (standards) </a:t>
            </a:r>
          </a:p>
          <a:p>
            <a:pPr lvl="1"/>
            <a:endParaRPr lang="en-US" sz="2000" dirty="0"/>
          </a:p>
          <a:p>
            <a:pPr lvl="1"/>
            <a:r>
              <a:rPr lang="en-US" sz="2000" dirty="0" smtClean="0">
                <a:solidFill>
                  <a:srgbClr val="FF0000"/>
                </a:solidFill>
              </a:rPr>
              <a:t>SME</a:t>
            </a:r>
            <a:r>
              <a:rPr lang="en-US" sz="2000" dirty="0" smtClean="0"/>
              <a:t> that cannot meet fix costs may cut off from markets (standards) </a:t>
            </a:r>
            <a:endParaRPr lang="en-US" sz="2000" dirty="0"/>
          </a:p>
          <a:p>
            <a:pPr lvl="1"/>
            <a:endParaRPr lang="en-US" sz="2000" dirty="0" smtClean="0"/>
          </a:p>
          <a:p>
            <a:pPr lvl="1"/>
            <a:r>
              <a:rPr lang="en-US" sz="2000" dirty="0" smtClean="0"/>
              <a:t>NTMs </a:t>
            </a:r>
            <a:r>
              <a:rPr lang="en-US" sz="2000" dirty="0"/>
              <a:t>are more common in goods exported by low income countries (</a:t>
            </a:r>
            <a:r>
              <a:rPr lang="en-US" sz="2000" dirty="0">
                <a:solidFill>
                  <a:srgbClr val="FF0000"/>
                </a:solidFill>
              </a:rPr>
              <a:t>agriculture, apparel</a:t>
            </a:r>
            <a:r>
              <a:rPr lang="en-US" sz="2000" dirty="0" smtClean="0"/>
              <a:t>) (quotas, standards)</a:t>
            </a:r>
          </a:p>
          <a:p>
            <a:pPr lvl="1"/>
            <a:endParaRPr lang="en-US" sz="2000" dirty="0"/>
          </a:p>
          <a:p>
            <a:pPr lvl="1"/>
            <a:r>
              <a:rPr lang="en-US" sz="2000" dirty="0" smtClean="0"/>
              <a:t>Inefficient ways of </a:t>
            </a:r>
            <a:r>
              <a:rPr lang="en-US" sz="2000" dirty="0" smtClean="0">
                <a:solidFill>
                  <a:srgbClr val="FF0000"/>
                </a:solidFill>
              </a:rPr>
              <a:t>protecting domestic markets</a:t>
            </a:r>
            <a:r>
              <a:rPr lang="en-US" sz="2000" dirty="0" smtClean="0"/>
              <a:t> (price mechanisms)</a:t>
            </a:r>
          </a:p>
          <a:p>
            <a:pPr lvl="1">
              <a:lnSpc>
                <a:spcPct val="150000"/>
              </a:lnSpc>
            </a:pPr>
            <a:endParaRPr lang="en-US" sz="1000" dirty="0" smtClean="0"/>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NTMs is particularly problematic for LIC</a:t>
            </a:r>
            <a:endParaRPr lang="en-US" dirty="0"/>
          </a:p>
        </p:txBody>
      </p:sp>
    </p:spTree>
    <p:extLst>
      <p:ext uri="{BB962C8B-B14F-4D97-AF65-F5344CB8AC3E}">
        <p14:creationId xmlns:p14="http://schemas.microsoft.com/office/powerpoint/2010/main" val="3231016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de-DE" sz="2800" b="1" dirty="0">
                <a:solidFill>
                  <a:srgbClr val="4F91CD"/>
                </a:solidFill>
                <a:latin typeface="Eurostile LT Std Bold" pitchFamily="34" charset="0"/>
              </a:rPr>
              <a:t>   </a:t>
            </a:r>
            <a:br>
              <a:rPr lang="en-US" altLang="de-DE" sz="2800" b="1" dirty="0">
                <a:solidFill>
                  <a:srgbClr val="4F91CD"/>
                </a:solidFill>
                <a:latin typeface="Eurostile LT Std Bold" pitchFamily="34" charset="0"/>
              </a:rPr>
            </a:br>
            <a:r>
              <a:rPr lang="en-GB" sz="2800" b="1" dirty="0">
                <a:solidFill>
                  <a:srgbClr val="4F91CD"/>
                </a:solidFill>
                <a:latin typeface="Eurostile LT Std Bold" pitchFamily="34" charset="0"/>
                <a:ea typeface="+mj-ea"/>
                <a:cs typeface="+mj-cs"/>
              </a:rPr>
              <a:t>UNCTAD Programme on Non-tariff Measures in World Trade</a:t>
            </a:r>
          </a:p>
          <a:p>
            <a:pPr algn="ctr"/>
            <a:endParaRPr lang="en-US" altLang="de-DE" sz="2800" b="1" dirty="0">
              <a:solidFill>
                <a:srgbClr val="000000"/>
              </a:solidFill>
              <a:latin typeface="Eurostile LT Std Bold" pitchFamily="34" charset="0"/>
            </a:endParaRPr>
          </a:p>
        </p:txBody>
      </p:sp>
      <p:sp>
        <p:nvSpPr>
          <p:cNvPr id="9220" name="Rectangle 3"/>
          <p:cNvSpPr txBox="1">
            <a:spLocks noChangeArrowheads="1"/>
          </p:cNvSpPr>
          <p:nvPr/>
        </p:nvSpPr>
        <p:spPr bwMode="auto">
          <a:xfrm>
            <a:off x="457200" y="1571625"/>
            <a:ext cx="85072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spcBef>
                <a:spcPct val="20000"/>
              </a:spcBef>
              <a:buClr>
                <a:srgbClr val="CDB87E"/>
              </a:buClr>
            </a:pPr>
            <a:r>
              <a:rPr lang="en-GB" sz="2400" dirty="0"/>
              <a:t>Non-tariff measures and their effects on trade and development</a:t>
            </a:r>
            <a:endParaRPr lang="en-US" altLang="de-DE" sz="2400" dirty="0" smtClean="0">
              <a:solidFill>
                <a:srgbClr val="FF0000"/>
              </a:solidFill>
              <a:latin typeface="HelveticaNeueLT Std Med" pitchFamily="34" charset="0"/>
            </a:endParaRPr>
          </a:p>
          <a:p>
            <a:pPr>
              <a:spcBef>
                <a:spcPct val="20000"/>
              </a:spcBef>
              <a:buClr>
                <a:srgbClr val="CDB87E"/>
              </a:buClr>
              <a:buFontTx/>
              <a:buAutoNum type="arabicPeriod"/>
            </a:pPr>
            <a:r>
              <a:rPr lang="en-US" altLang="de-DE" sz="2000" dirty="0" smtClean="0">
                <a:latin typeface="HelveticaNeueLT Std Med" pitchFamily="34" charset="0"/>
              </a:rPr>
              <a:t>  Definition of </a:t>
            </a:r>
            <a:r>
              <a:rPr lang="en-US" altLang="de-DE" sz="2000" dirty="0">
                <a:latin typeface="HelveticaNeueLT Std Med" pitchFamily="34" charset="0"/>
              </a:rPr>
              <a:t>Non-Tariff Measures (NTMs)</a:t>
            </a:r>
          </a:p>
          <a:p>
            <a:pPr>
              <a:spcBef>
                <a:spcPct val="20000"/>
              </a:spcBef>
              <a:buClr>
                <a:srgbClr val="CDB87E"/>
              </a:buClr>
              <a:buFontTx/>
              <a:buAutoNum type="arabicPeriod"/>
            </a:pPr>
            <a:r>
              <a:rPr lang="en-US" altLang="de-DE" sz="2000" dirty="0" smtClean="0">
                <a:latin typeface="HelveticaNeueLT Std Med" pitchFamily="34" charset="0"/>
              </a:rPr>
              <a:t>  Economic Effects and Importance of NTMs</a:t>
            </a:r>
          </a:p>
          <a:p>
            <a:pPr>
              <a:spcBef>
                <a:spcPct val="20000"/>
              </a:spcBef>
              <a:buClr>
                <a:srgbClr val="CDB87E"/>
              </a:buClr>
              <a:buFontTx/>
              <a:buAutoNum type="arabicPeriod"/>
            </a:pPr>
            <a:endParaRPr lang="fr-CH" altLang="de-DE" sz="2000" dirty="0">
              <a:latin typeface="HelveticaNeueLT Std Med" pitchFamily="34" charset="0"/>
            </a:endParaRPr>
          </a:p>
          <a:p>
            <a:pPr marL="0" indent="0">
              <a:spcBef>
                <a:spcPct val="20000"/>
              </a:spcBef>
              <a:buClr>
                <a:srgbClr val="CDB87E"/>
              </a:buClr>
            </a:pPr>
            <a:r>
              <a:rPr lang="en-GB" sz="2400" dirty="0"/>
              <a:t>UNCTAD programme on non-tariff measures and policy implications</a:t>
            </a:r>
            <a:endParaRPr lang="en-US" altLang="de-DE" sz="2400" dirty="0">
              <a:latin typeface="HelveticaNeueLT Std Med" pitchFamily="34" charset="0"/>
            </a:endParaRP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NTM data and transparency</a:t>
            </a: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Analysis </a:t>
            </a:r>
            <a:r>
              <a:rPr lang="en-US" altLang="de-DE" sz="2000" dirty="0">
                <a:latin typeface="HelveticaNeueLT Std Med" pitchFamily="34" charset="0"/>
              </a:rPr>
              <a:t>for Regionalism </a:t>
            </a:r>
            <a:r>
              <a:rPr lang="en-US" altLang="de-DE" sz="2000" dirty="0" smtClean="0">
                <a:latin typeface="HelveticaNeueLT Std Med" pitchFamily="34" charset="0"/>
              </a:rPr>
              <a:t>and Technical Cooperation</a:t>
            </a:r>
            <a:endParaRPr lang="en-US" altLang="de-DE" sz="2000" dirty="0">
              <a:latin typeface="HelveticaNeueLT Std Med" pitchFamily="34" charset="0"/>
            </a:endParaRPr>
          </a:p>
          <a:p>
            <a:pPr>
              <a:spcBef>
                <a:spcPct val="20000"/>
              </a:spcBef>
              <a:buClr>
                <a:srgbClr val="CDB87E"/>
              </a:buClr>
              <a:buFontTx/>
              <a:buAutoNum type="arabicPeriod" startAt="3"/>
            </a:pPr>
            <a:r>
              <a:rPr lang="en-US" altLang="de-DE" sz="2000" dirty="0" smtClean="0">
                <a:latin typeface="HelveticaNeueLT Std Med" pitchFamily="34" charset="0"/>
              </a:rPr>
              <a:t>  Research on NTMs and Trade Policy</a:t>
            </a:r>
          </a:p>
          <a:p>
            <a:pPr>
              <a:spcBef>
                <a:spcPct val="20000"/>
              </a:spcBef>
              <a:buClr>
                <a:srgbClr val="CDB87E"/>
              </a:buClr>
              <a:buFontTx/>
              <a:buAutoNum type="arabicPeriod" startAt="3"/>
            </a:pPr>
            <a:r>
              <a:rPr lang="en-US" altLang="de-DE" sz="2000" dirty="0" smtClean="0">
                <a:latin typeface="HelveticaNeueLT Std Med" pitchFamily="34" charset="0"/>
              </a:rPr>
              <a:t>  Conclusions</a:t>
            </a:r>
            <a:endParaRPr lang="en-US" altLang="de-DE" sz="2000" dirty="0">
              <a:latin typeface="HelveticaNeueLT Std Med" pitchFamily="34" charset="0"/>
            </a:endParaRPr>
          </a:p>
          <a:p>
            <a:pPr>
              <a:spcBef>
                <a:spcPct val="20000"/>
              </a:spcBef>
              <a:buClr>
                <a:srgbClr val="CDB87E"/>
              </a:buClr>
            </a:pPr>
            <a:endParaRPr lang="en-US" altLang="de-DE" sz="2400" dirty="0">
              <a:latin typeface="HelveticaNeueLT Std Med" pitchFamily="34" charset="0"/>
            </a:endParaRPr>
          </a:p>
        </p:txBody>
      </p:sp>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Right Arrow 2"/>
          <p:cNvSpPr/>
          <p:nvPr/>
        </p:nvSpPr>
        <p:spPr>
          <a:xfrm>
            <a:off x="107504" y="242088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4865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de-DE" sz="2800" b="1" dirty="0">
                <a:solidFill>
                  <a:srgbClr val="4F91CD"/>
                </a:solidFill>
                <a:latin typeface="Eurostile LT Std Bold" pitchFamily="34" charset="0"/>
              </a:rPr>
              <a:t>   </a:t>
            </a:r>
            <a:br>
              <a:rPr lang="en-US" altLang="de-DE" sz="2800" b="1" dirty="0">
                <a:solidFill>
                  <a:srgbClr val="4F91CD"/>
                </a:solidFill>
                <a:latin typeface="Eurostile LT Std Bold" pitchFamily="34" charset="0"/>
              </a:rPr>
            </a:br>
            <a:r>
              <a:rPr lang="en-GB" sz="2800" b="1" dirty="0">
                <a:solidFill>
                  <a:srgbClr val="4F91CD"/>
                </a:solidFill>
                <a:latin typeface="Eurostile LT Std Bold" pitchFamily="34" charset="0"/>
                <a:ea typeface="+mj-ea"/>
                <a:cs typeface="+mj-cs"/>
              </a:rPr>
              <a:t>UNCTAD Programme on Non-tariff Measures in World Trade</a:t>
            </a:r>
          </a:p>
          <a:p>
            <a:pPr algn="ctr"/>
            <a:endParaRPr lang="en-US" altLang="de-DE" sz="2800" b="1" dirty="0">
              <a:solidFill>
                <a:srgbClr val="000000"/>
              </a:solidFill>
              <a:latin typeface="Eurostile LT Std Bold" pitchFamily="34" charset="0"/>
            </a:endParaRPr>
          </a:p>
        </p:txBody>
      </p:sp>
      <p:sp>
        <p:nvSpPr>
          <p:cNvPr id="9220" name="Rectangle 3"/>
          <p:cNvSpPr txBox="1">
            <a:spLocks noChangeArrowheads="1"/>
          </p:cNvSpPr>
          <p:nvPr/>
        </p:nvSpPr>
        <p:spPr bwMode="auto">
          <a:xfrm>
            <a:off x="457200" y="1571625"/>
            <a:ext cx="85072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spcBef>
                <a:spcPct val="20000"/>
              </a:spcBef>
              <a:buClr>
                <a:srgbClr val="CDB87E"/>
              </a:buClr>
            </a:pPr>
            <a:r>
              <a:rPr lang="en-GB" sz="2400" dirty="0"/>
              <a:t>Non-tariff measures and their effects on trade and development</a:t>
            </a:r>
            <a:endParaRPr lang="en-US" altLang="de-DE" sz="2400" dirty="0" smtClean="0">
              <a:solidFill>
                <a:srgbClr val="FF0000"/>
              </a:solidFill>
              <a:latin typeface="HelveticaNeueLT Std Med" pitchFamily="34" charset="0"/>
            </a:endParaRPr>
          </a:p>
          <a:p>
            <a:pPr>
              <a:spcBef>
                <a:spcPct val="20000"/>
              </a:spcBef>
              <a:buClr>
                <a:srgbClr val="CDB87E"/>
              </a:buClr>
              <a:buFontTx/>
              <a:buAutoNum type="arabicPeriod"/>
            </a:pPr>
            <a:r>
              <a:rPr lang="en-US" altLang="de-DE" sz="2000" dirty="0" smtClean="0">
                <a:latin typeface="HelveticaNeueLT Std Med" pitchFamily="34" charset="0"/>
              </a:rPr>
              <a:t>  Definition of </a:t>
            </a:r>
            <a:r>
              <a:rPr lang="en-US" altLang="de-DE" sz="2000" dirty="0">
                <a:latin typeface="HelveticaNeueLT Std Med" pitchFamily="34" charset="0"/>
              </a:rPr>
              <a:t>Non-Tariff Measures (NTMs)</a:t>
            </a:r>
          </a:p>
          <a:p>
            <a:pPr>
              <a:spcBef>
                <a:spcPct val="20000"/>
              </a:spcBef>
              <a:buClr>
                <a:srgbClr val="CDB87E"/>
              </a:buClr>
              <a:buFontTx/>
              <a:buAutoNum type="arabicPeriod"/>
            </a:pPr>
            <a:r>
              <a:rPr lang="en-US" altLang="de-DE" sz="2000" dirty="0" smtClean="0">
                <a:latin typeface="HelveticaNeueLT Std Med" pitchFamily="34" charset="0"/>
              </a:rPr>
              <a:t>  Economic Effects and Importance of NTMs</a:t>
            </a:r>
          </a:p>
          <a:p>
            <a:pPr>
              <a:spcBef>
                <a:spcPct val="20000"/>
              </a:spcBef>
              <a:buClr>
                <a:srgbClr val="CDB87E"/>
              </a:buClr>
              <a:buFontTx/>
              <a:buAutoNum type="arabicPeriod"/>
            </a:pPr>
            <a:endParaRPr lang="fr-CH" altLang="de-DE" sz="2000" dirty="0">
              <a:latin typeface="HelveticaNeueLT Std Med" pitchFamily="34" charset="0"/>
            </a:endParaRPr>
          </a:p>
          <a:p>
            <a:pPr marL="0" indent="0">
              <a:spcBef>
                <a:spcPct val="20000"/>
              </a:spcBef>
              <a:buClr>
                <a:srgbClr val="CDB87E"/>
              </a:buClr>
            </a:pPr>
            <a:r>
              <a:rPr lang="en-GB" sz="2400" dirty="0"/>
              <a:t>UNCTAD programme on non-tariff measures and policy implications</a:t>
            </a:r>
            <a:endParaRPr lang="en-US" altLang="de-DE" sz="2400" dirty="0">
              <a:latin typeface="HelveticaNeueLT Std Med" pitchFamily="34" charset="0"/>
            </a:endParaRP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NTM data and transparency</a:t>
            </a: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Analysis </a:t>
            </a:r>
            <a:r>
              <a:rPr lang="en-US" altLang="de-DE" sz="2000" dirty="0">
                <a:latin typeface="HelveticaNeueLT Std Med" pitchFamily="34" charset="0"/>
              </a:rPr>
              <a:t>for Regionalism </a:t>
            </a:r>
            <a:r>
              <a:rPr lang="en-US" altLang="de-DE" sz="2000" dirty="0" smtClean="0">
                <a:latin typeface="HelveticaNeueLT Std Med" pitchFamily="34" charset="0"/>
              </a:rPr>
              <a:t>and Technical Cooperation</a:t>
            </a:r>
            <a:endParaRPr lang="en-US" altLang="de-DE" sz="2000" dirty="0">
              <a:latin typeface="HelveticaNeueLT Std Med" pitchFamily="34" charset="0"/>
            </a:endParaRPr>
          </a:p>
          <a:p>
            <a:pPr>
              <a:spcBef>
                <a:spcPct val="20000"/>
              </a:spcBef>
              <a:buClr>
                <a:srgbClr val="CDB87E"/>
              </a:buClr>
              <a:buFontTx/>
              <a:buAutoNum type="arabicPeriod" startAt="3"/>
            </a:pPr>
            <a:r>
              <a:rPr lang="en-US" altLang="de-DE" sz="2000" dirty="0" smtClean="0">
                <a:latin typeface="HelveticaNeueLT Std Med" pitchFamily="34" charset="0"/>
              </a:rPr>
              <a:t>  Research on NTMs and Trade Policy</a:t>
            </a:r>
          </a:p>
          <a:p>
            <a:pPr>
              <a:spcBef>
                <a:spcPct val="20000"/>
              </a:spcBef>
              <a:buClr>
                <a:srgbClr val="CDB87E"/>
              </a:buClr>
              <a:buFontTx/>
              <a:buAutoNum type="arabicPeriod" startAt="3"/>
            </a:pPr>
            <a:r>
              <a:rPr lang="en-US" altLang="de-DE" sz="2000" dirty="0" smtClean="0">
                <a:latin typeface="HelveticaNeueLT Std Med" pitchFamily="34" charset="0"/>
              </a:rPr>
              <a:t>  Conclusions</a:t>
            </a:r>
            <a:endParaRPr lang="en-US" altLang="de-DE" sz="2000" dirty="0">
              <a:latin typeface="HelveticaNeueLT Std Med" pitchFamily="34" charset="0"/>
            </a:endParaRPr>
          </a:p>
          <a:p>
            <a:pPr>
              <a:spcBef>
                <a:spcPct val="20000"/>
              </a:spcBef>
              <a:buClr>
                <a:srgbClr val="CDB87E"/>
              </a:buClr>
            </a:pPr>
            <a:endParaRPr lang="en-US" altLang="de-DE" sz="2400" dirty="0">
              <a:latin typeface="HelveticaNeueLT Std Med" pitchFamily="34" charset="0"/>
            </a:endParaRPr>
          </a:p>
        </p:txBody>
      </p:sp>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Right Arrow 2"/>
          <p:cNvSpPr/>
          <p:nvPr/>
        </p:nvSpPr>
        <p:spPr>
          <a:xfrm>
            <a:off x="107504" y="429309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ight Arrow 6"/>
          <p:cNvSpPr/>
          <p:nvPr/>
        </p:nvSpPr>
        <p:spPr>
          <a:xfrm>
            <a:off x="107504" y="465313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4865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611188" y="1600200"/>
            <a:ext cx="7902575" cy="4637088"/>
          </a:xfrm>
        </p:spPr>
        <p:txBody>
          <a:bodyPr/>
          <a:lstStyle/>
          <a:p>
            <a:r>
              <a:rPr lang="fr-CH" dirty="0" err="1" smtClean="0">
                <a:latin typeface="HelveticaNeueLT Std Med" pitchFamily="34" charset="0"/>
              </a:rPr>
              <a:t>Working</a:t>
            </a:r>
            <a:r>
              <a:rPr lang="fr-CH" dirty="0" smtClean="0">
                <a:latin typeface="HelveticaNeueLT Std Med" pitchFamily="34" charset="0"/>
              </a:rPr>
              <a:t> </a:t>
            </a:r>
            <a:r>
              <a:rPr lang="fr-CH" dirty="0" err="1" smtClean="0">
                <a:latin typeface="HelveticaNeueLT Std Med" pitchFamily="34" charset="0"/>
              </a:rPr>
              <a:t>along</a:t>
            </a:r>
            <a:r>
              <a:rPr lang="fr-CH" dirty="0" smtClean="0">
                <a:latin typeface="HelveticaNeueLT Std Med" pitchFamily="34" charset="0"/>
              </a:rPr>
              <a:t> the </a:t>
            </a:r>
            <a:r>
              <a:rPr lang="fr-CH" dirty="0" err="1" smtClean="0">
                <a:latin typeface="HelveticaNeueLT Std Med" pitchFamily="34" charset="0"/>
              </a:rPr>
              <a:t>entire</a:t>
            </a:r>
            <a:r>
              <a:rPr lang="fr-CH" dirty="0" smtClean="0">
                <a:latin typeface="HelveticaNeueLT Std Med" pitchFamily="34" charset="0"/>
              </a:rPr>
              <a:t> value </a:t>
            </a:r>
            <a:r>
              <a:rPr lang="fr-CH" dirty="0" err="1" smtClean="0">
                <a:latin typeface="HelveticaNeueLT Std Med" pitchFamily="34" charset="0"/>
              </a:rPr>
              <a:t>chain</a:t>
            </a:r>
            <a:endParaRPr lang="en-US" dirty="0" smtClean="0">
              <a:latin typeface="HelveticaNeueLT Std Med" pitchFamily="34" charset="0"/>
            </a:endParaRPr>
          </a:p>
        </p:txBody>
      </p:sp>
      <p:sp>
        <p:nvSpPr>
          <p:cNvPr id="6148" name="Title 4"/>
          <p:cNvSpPr>
            <a:spLocks noGrp="1"/>
          </p:cNvSpPr>
          <p:nvPr>
            <p:ph type="title"/>
          </p:nvPr>
        </p:nvSpPr>
        <p:spPr>
          <a:xfrm>
            <a:off x="611188" y="836613"/>
            <a:ext cx="7902575" cy="647700"/>
          </a:xfrm>
        </p:spPr>
        <p:txBody>
          <a:bodyPr/>
          <a:lstStyle/>
          <a:p>
            <a:r>
              <a:rPr lang="fr-CH" dirty="0" smtClean="0">
                <a:latin typeface="Eurostile LT Std Bold" pitchFamily="34" charset="0"/>
              </a:rPr>
              <a:t>UNCTAD Non-</a:t>
            </a:r>
            <a:r>
              <a:rPr lang="fr-CH" dirty="0" err="1" smtClean="0">
                <a:latin typeface="Eurostile LT Std Bold" pitchFamily="34" charset="0"/>
              </a:rPr>
              <a:t>Tariff</a:t>
            </a:r>
            <a:r>
              <a:rPr lang="fr-CH" dirty="0" smtClean="0">
                <a:latin typeface="Eurostile LT Std Bold" pitchFamily="34" charset="0"/>
              </a:rPr>
              <a:t> </a:t>
            </a:r>
            <a:r>
              <a:rPr lang="fr-CH" dirty="0" err="1" smtClean="0">
                <a:latin typeface="Eurostile LT Std Bold" pitchFamily="34" charset="0"/>
              </a:rPr>
              <a:t>Measure</a:t>
            </a:r>
            <a:r>
              <a:rPr lang="fr-CH" dirty="0" smtClean="0">
                <a:latin typeface="Eurostile LT Std Bold" pitchFamily="34" charset="0"/>
              </a:rPr>
              <a:t> Programme</a:t>
            </a:r>
            <a:endParaRPr lang="en-US" dirty="0" smtClean="0">
              <a:latin typeface="Eurostile LT Std Bold" pitchFamily="34" charset="0"/>
            </a:endParaRPr>
          </a:p>
        </p:txBody>
      </p:sp>
      <p:sp>
        <p:nvSpPr>
          <p:cNvPr id="6" name="Pentagon 5"/>
          <p:cNvSpPr/>
          <p:nvPr/>
        </p:nvSpPr>
        <p:spPr>
          <a:xfrm>
            <a:off x="467544" y="2455863"/>
            <a:ext cx="1511300" cy="3060700"/>
          </a:xfrm>
          <a:prstGeom prst="homePlate">
            <a:avLst>
              <a:gd name="adj" fmla="val 23312"/>
            </a:avLst>
          </a:prstGeom>
          <a:solidFill>
            <a:srgbClr val="E3BC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altLang="de-DE" sz="1600" b="1" dirty="0" smtClean="0">
                <a:solidFill>
                  <a:schemeClr val="tx1"/>
                </a:solidFill>
              </a:rPr>
              <a:t>Conception</a:t>
            </a:r>
            <a:r>
              <a:rPr lang="fr-CH" altLang="de-DE" sz="1600" dirty="0" smtClean="0">
                <a:solidFill>
                  <a:schemeClr val="tx1"/>
                </a:solidFill>
              </a:rPr>
              <a:t> </a:t>
            </a:r>
            <a:endParaRPr lang="fr-CH" altLang="de-DE" sz="1600" dirty="0">
              <a:solidFill>
                <a:schemeClr val="tx1"/>
              </a:solidFill>
            </a:endParaRPr>
          </a:p>
          <a:p>
            <a:pPr algn="ctr">
              <a:defRPr/>
            </a:pPr>
            <a:endParaRPr lang="fr-CH" altLang="de-DE" sz="1600" dirty="0">
              <a:solidFill>
                <a:schemeClr val="tx1"/>
              </a:solidFill>
            </a:endParaRPr>
          </a:p>
          <a:p>
            <a:pPr algn="ctr">
              <a:defRPr/>
            </a:pPr>
            <a:r>
              <a:rPr lang="fr-CH" altLang="de-DE" sz="1600" dirty="0" smtClean="0">
                <a:solidFill>
                  <a:schemeClr val="tx1"/>
                </a:solidFill>
              </a:rPr>
              <a:t>classification </a:t>
            </a:r>
            <a:r>
              <a:rPr lang="fr-CH" altLang="de-DE" sz="1600" dirty="0">
                <a:solidFill>
                  <a:schemeClr val="tx1"/>
                </a:solidFill>
              </a:rPr>
              <a:t>data </a:t>
            </a:r>
            <a:endParaRPr lang="fr-CH" altLang="de-DE" sz="1600" dirty="0" smtClean="0">
              <a:solidFill>
                <a:schemeClr val="tx1"/>
              </a:solidFill>
            </a:endParaRPr>
          </a:p>
          <a:p>
            <a:pPr algn="ctr">
              <a:defRPr/>
            </a:pPr>
            <a:endParaRPr lang="fr-CH" altLang="de-DE" sz="1600" dirty="0">
              <a:solidFill>
                <a:schemeClr val="tx1"/>
              </a:solidFill>
            </a:endParaRPr>
          </a:p>
          <a:p>
            <a:pPr algn="ctr">
              <a:defRPr/>
            </a:pPr>
            <a:r>
              <a:rPr lang="fr-CH" altLang="de-DE" sz="1600" dirty="0" err="1" smtClean="0">
                <a:solidFill>
                  <a:schemeClr val="tx1"/>
                </a:solidFill>
              </a:rPr>
              <a:t>selection</a:t>
            </a:r>
            <a:endParaRPr lang="de-CH" altLang="de-DE" sz="1600" dirty="0">
              <a:solidFill>
                <a:schemeClr val="tx1"/>
              </a:solidFill>
            </a:endParaRPr>
          </a:p>
          <a:p>
            <a:pPr algn="ctr">
              <a:defRPr/>
            </a:pPr>
            <a:endParaRPr lang="en-US" sz="1600" dirty="0"/>
          </a:p>
        </p:txBody>
      </p:sp>
      <p:sp>
        <p:nvSpPr>
          <p:cNvPr id="7" name="Chevron 6"/>
          <p:cNvSpPr/>
          <p:nvPr/>
        </p:nvSpPr>
        <p:spPr>
          <a:xfrm>
            <a:off x="1763713" y="2455863"/>
            <a:ext cx="1944687" cy="3060700"/>
          </a:xfrm>
          <a:prstGeom prst="chevron">
            <a:avLst>
              <a:gd name="adj" fmla="val 20213"/>
            </a:avLst>
          </a:prstGeom>
          <a:solidFill>
            <a:srgbClr val="E4D0B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CH" sz="1600" b="1" dirty="0">
                <a:solidFill>
                  <a:schemeClr val="tx1"/>
                </a:solidFill>
              </a:rPr>
              <a:t>Data collection</a:t>
            </a:r>
          </a:p>
          <a:p>
            <a:pPr>
              <a:defRPr/>
            </a:pPr>
            <a:r>
              <a:rPr lang="fr-CH" sz="1600" dirty="0">
                <a:solidFill>
                  <a:schemeClr val="tx1"/>
                </a:solidFill>
              </a:rPr>
              <a:t> </a:t>
            </a:r>
            <a:r>
              <a:rPr lang="fr-CH" sz="1600" dirty="0" err="1" smtClean="0">
                <a:solidFill>
                  <a:schemeClr val="tx1"/>
                </a:solidFill>
              </a:rPr>
              <a:t>classifying</a:t>
            </a:r>
            <a:r>
              <a:rPr lang="fr-CH" sz="1600" dirty="0" smtClean="0">
                <a:solidFill>
                  <a:schemeClr val="tx1"/>
                </a:solidFill>
              </a:rPr>
              <a:t> </a:t>
            </a:r>
            <a:r>
              <a:rPr lang="fr-CH" sz="1600" dirty="0" err="1" smtClean="0">
                <a:solidFill>
                  <a:schemeClr val="tx1"/>
                </a:solidFill>
              </a:rPr>
              <a:t>NTMs</a:t>
            </a:r>
            <a:r>
              <a:rPr lang="fr-CH" sz="1600" dirty="0" smtClean="0">
                <a:solidFill>
                  <a:schemeClr val="tx1"/>
                </a:solidFill>
              </a:rPr>
              <a:t> </a:t>
            </a:r>
          </a:p>
          <a:p>
            <a:pPr>
              <a:defRPr/>
            </a:pPr>
            <a:endParaRPr lang="fr-CH" sz="1600" dirty="0" smtClean="0">
              <a:solidFill>
                <a:schemeClr val="tx1"/>
              </a:solidFill>
            </a:endParaRPr>
          </a:p>
          <a:p>
            <a:pPr>
              <a:defRPr/>
            </a:pPr>
            <a:r>
              <a:rPr lang="fr-CH" sz="1600" dirty="0" err="1" smtClean="0">
                <a:solidFill>
                  <a:schemeClr val="tx1"/>
                </a:solidFill>
              </a:rPr>
              <a:t>quality</a:t>
            </a:r>
            <a:r>
              <a:rPr lang="fr-CH" sz="1600" dirty="0" smtClean="0">
                <a:solidFill>
                  <a:schemeClr val="tx1"/>
                </a:solidFill>
              </a:rPr>
              <a:t> control</a:t>
            </a:r>
            <a:endParaRPr lang="de-CH" sz="1600" dirty="0">
              <a:solidFill>
                <a:schemeClr val="tx1"/>
              </a:solidFill>
            </a:endParaRPr>
          </a:p>
          <a:p>
            <a:pPr algn="ctr">
              <a:defRPr/>
            </a:pPr>
            <a:endParaRPr lang="en-US" sz="1600" dirty="0">
              <a:solidFill>
                <a:schemeClr val="tx1"/>
              </a:solidFill>
            </a:endParaRPr>
          </a:p>
        </p:txBody>
      </p:sp>
      <p:sp>
        <p:nvSpPr>
          <p:cNvPr id="8" name="Chevron 7"/>
          <p:cNvSpPr/>
          <p:nvPr/>
        </p:nvSpPr>
        <p:spPr>
          <a:xfrm>
            <a:off x="3420417" y="2456532"/>
            <a:ext cx="1871663" cy="3060700"/>
          </a:xfrm>
          <a:prstGeom prst="chevron">
            <a:avLst>
              <a:gd name="adj" fmla="val 20213"/>
            </a:avLst>
          </a:prstGeom>
          <a:solidFill>
            <a:srgbClr val="E2E5B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ltLang="de-DE" sz="1600" dirty="0" smtClean="0">
              <a:solidFill>
                <a:schemeClr val="tx1"/>
              </a:solidFill>
            </a:endParaRPr>
          </a:p>
          <a:p>
            <a:pPr algn="ctr">
              <a:defRPr/>
            </a:pPr>
            <a:endParaRPr lang="fr-CH" altLang="de-DE" sz="1600" dirty="0">
              <a:solidFill>
                <a:schemeClr val="tx1"/>
              </a:solidFill>
            </a:endParaRPr>
          </a:p>
          <a:p>
            <a:pPr algn="ctr">
              <a:defRPr/>
            </a:pPr>
            <a:r>
              <a:rPr lang="fr-CH" altLang="de-DE" sz="1600" b="1" dirty="0" smtClean="0">
                <a:solidFill>
                  <a:schemeClr val="tx1"/>
                </a:solidFill>
              </a:rPr>
              <a:t>Data </a:t>
            </a:r>
          </a:p>
          <a:p>
            <a:pPr algn="ctr">
              <a:defRPr/>
            </a:pPr>
            <a:r>
              <a:rPr lang="fr-CH" altLang="de-DE" sz="1600" b="1" dirty="0" err="1" smtClean="0">
                <a:solidFill>
                  <a:schemeClr val="tx1"/>
                </a:solidFill>
              </a:rPr>
              <a:t>Dissemi-nation</a:t>
            </a:r>
            <a:endParaRPr lang="fr-CH" altLang="de-DE" sz="1600" b="1" dirty="0" smtClean="0">
              <a:solidFill>
                <a:schemeClr val="tx1"/>
              </a:solidFill>
            </a:endParaRPr>
          </a:p>
          <a:p>
            <a:pPr algn="ctr">
              <a:defRPr/>
            </a:pPr>
            <a:endParaRPr lang="fr-CH" altLang="de-DE" sz="1600" dirty="0">
              <a:solidFill>
                <a:schemeClr val="tx1"/>
              </a:solidFill>
            </a:endParaRPr>
          </a:p>
          <a:p>
            <a:pPr algn="ctr">
              <a:defRPr/>
            </a:pPr>
            <a:r>
              <a:rPr lang="fr-CH" altLang="de-DE" sz="1600" dirty="0" err="1" smtClean="0">
                <a:solidFill>
                  <a:schemeClr val="tx1"/>
                </a:solidFill>
              </a:rPr>
              <a:t>making</a:t>
            </a:r>
            <a:r>
              <a:rPr lang="fr-CH" altLang="de-DE" sz="1600" dirty="0" smtClean="0">
                <a:solidFill>
                  <a:schemeClr val="tx1"/>
                </a:solidFill>
              </a:rPr>
              <a:t> </a:t>
            </a:r>
            <a:r>
              <a:rPr lang="fr-CH" altLang="de-DE" sz="1600" dirty="0">
                <a:solidFill>
                  <a:schemeClr val="tx1"/>
                </a:solidFill>
              </a:rPr>
              <a:t>data </a:t>
            </a:r>
            <a:r>
              <a:rPr lang="fr-CH" altLang="de-DE" sz="1600" dirty="0" err="1">
                <a:solidFill>
                  <a:schemeClr val="tx1"/>
                </a:solidFill>
              </a:rPr>
              <a:t>freely</a:t>
            </a:r>
            <a:r>
              <a:rPr lang="fr-CH" altLang="de-DE" sz="1600" dirty="0">
                <a:solidFill>
                  <a:schemeClr val="tx1"/>
                </a:solidFill>
              </a:rPr>
              <a:t> </a:t>
            </a:r>
            <a:r>
              <a:rPr lang="fr-CH" altLang="de-DE" sz="1600" dirty="0" err="1" smtClean="0">
                <a:solidFill>
                  <a:schemeClr val="tx1"/>
                </a:solidFill>
              </a:rPr>
              <a:t>available</a:t>
            </a:r>
            <a:endParaRPr lang="de-CH" altLang="de-DE" dirty="0" smtClean="0">
              <a:solidFill>
                <a:schemeClr val="tx1"/>
              </a:solidFill>
            </a:endParaRPr>
          </a:p>
          <a:p>
            <a:pPr algn="ctr">
              <a:defRPr/>
            </a:pPr>
            <a:endParaRPr lang="en-US" dirty="0">
              <a:solidFill>
                <a:schemeClr val="tx1"/>
              </a:solidFill>
            </a:endParaRPr>
          </a:p>
        </p:txBody>
      </p:sp>
      <p:sp>
        <p:nvSpPr>
          <p:cNvPr id="9" name="Chevron 8"/>
          <p:cNvSpPr/>
          <p:nvPr/>
        </p:nvSpPr>
        <p:spPr>
          <a:xfrm>
            <a:off x="5026075" y="2456532"/>
            <a:ext cx="1922189" cy="3060700"/>
          </a:xfrm>
          <a:prstGeom prst="chevron">
            <a:avLst>
              <a:gd name="adj" fmla="val 20213"/>
            </a:avLst>
          </a:prstGeom>
          <a:solidFill>
            <a:srgbClr val="CEE3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altLang="de-DE" sz="1600" dirty="0" err="1">
                <a:solidFill>
                  <a:schemeClr val="tx1"/>
                </a:solidFill>
              </a:rPr>
              <a:t>Research</a:t>
            </a:r>
            <a:r>
              <a:rPr lang="fr-CH" altLang="de-DE" sz="1600" dirty="0">
                <a:solidFill>
                  <a:schemeClr val="tx1"/>
                </a:solidFill>
              </a:rPr>
              <a:t> and </a:t>
            </a:r>
            <a:r>
              <a:rPr lang="fr-CH" altLang="de-DE" sz="1600" dirty="0" err="1">
                <a:solidFill>
                  <a:schemeClr val="tx1"/>
                </a:solidFill>
              </a:rPr>
              <a:t>analysis</a:t>
            </a:r>
            <a:endParaRPr lang="de-CH" altLang="de-DE" sz="1600" dirty="0">
              <a:solidFill>
                <a:schemeClr val="tx1"/>
              </a:solidFill>
            </a:endParaRPr>
          </a:p>
          <a:p>
            <a:pPr algn="ctr">
              <a:defRPr/>
            </a:pPr>
            <a:endParaRPr lang="en-US" dirty="0">
              <a:solidFill>
                <a:schemeClr val="tx1"/>
              </a:solidFill>
            </a:endParaRPr>
          </a:p>
        </p:txBody>
      </p:sp>
      <p:sp>
        <p:nvSpPr>
          <p:cNvPr id="10" name="Chevron 9"/>
          <p:cNvSpPr/>
          <p:nvPr/>
        </p:nvSpPr>
        <p:spPr>
          <a:xfrm>
            <a:off x="6732240" y="2455863"/>
            <a:ext cx="1871663" cy="3060700"/>
          </a:xfrm>
          <a:prstGeom prst="chevron">
            <a:avLst>
              <a:gd name="adj" fmla="val 20213"/>
            </a:avLst>
          </a:prstGeom>
          <a:solidFill>
            <a:srgbClr val="BCE2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altLang="de-DE" sz="1600" dirty="0">
                <a:solidFill>
                  <a:schemeClr val="tx1"/>
                </a:solidFill>
              </a:rPr>
              <a:t>Support to Policy </a:t>
            </a:r>
            <a:r>
              <a:rPr lang="fr-CH" altLang="de-DE" sz="1600" dirty="0" err="1">
                <a:solidFill>
                  <a:schemeClr val="tx1"/>
                </a:solidFill>
              </a:rPr>
              <a:t>Makers</a:t>
            </a:r>
            <a:r>
              <a:rPr lang="fr-CH" altLang="de-DE" sz="1600" dirty="0">
                <a:solidFill>
                  <a:schemeClr val="tx1"/>
                </a:solidFill>
              </a:rPr>
              <a:t> and </a:t>
            </a:r>
            <a:r>
              <a:rPr lang="fr-CH" altLang="de-DE" sz="1600" dirty="0" err="1">
                <a:solidFill>
                  <a:schemeClr val="tx1"/>
                </a:solidFill>
              </a:rPr>
              <a:t>policy</a:t>
            </a:r>
            <a:r>
              <a:rPr lang="fr-CH" altLang="de-DE" sz="1600" dirty="0">
                <a:solidFill>
                  <a:schemeClr val="tx1"/>
                </a:solidFill>
              </a:rPr>
              <a:t> </a:t>
            </a:r>
            <a:r>
              <a:rPr lang="fr-CH" altLang="de-DE" sz="1600" dirty="0" err="1">
                <a:solidFill>
                  <a:schemeClr val="tx1"/>
                </a:solidFill>
              </a:rPr>
              <a:t>making</a:t>
            </a:r>
            <a:r>
              <a:rPr lang="fr-CH" altLang="de-DE" sz="1600" dirty="0">
                <a:solidFill>
                  <a:schemeClr val="tx1"/>
                </a:solidFill>
              </a:rPr>
              <a:t> </a:t>
            </a:r>
            <a:r>
              <a:rPr lang="fr-CH" altLang="de-DE" sz="1600" dirty="0" err="1" smtClean="0">
                <a:solidFill>
                  <a:schemeClr val="tx1"/>
                </a:solidFill>
              </a:rPr>
              <a:t>processes</a:t>
            </a:r>
            <a:endParaRPr lang="fr-CH" altLang="de-DE" sz="1600" dirty="0">
              <a:solidFill>
                <a:schemeClr val="tx1"/>
              </a:solidFill>
            </a:endParaRPr>
          </a:p>
          <a:p>
            <a:pPr algn="ctr">
              <a:defRPr/>
            </a:pPr>
            <a:endParaRPr lang="en-US" dirty="0">
              <a:solidFill>
                <a:schemeClr val="tx1"/>
              </a:solidFill>
            </a:endParaRPr>
          </a:p>
        </p:txBody>
      </p:sp>
      <p:sp>
        <p:nvSpPr>
          <p:cNvPr id="11" name="TextBox 19"/>
          <p:cNvSpPr txBox="1">
            <a:spLocks noChangeArrowheads="1"/>
          </p:cNvSpPr>
          <p:nvPr/>
        </p:nvSpPr>
        <p:spPr bwMode="auto">
          <a:xfrm>
            <a:off x="2195513" y="5949950"/>
            <a:ext cx="416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H" dirty="0" smtClean="0"/>
              <a:t>Guides </a:t>
            </a:r>
            <a:r>
              <a:rPr lang="fr-CH" dirty="0"/>
              <a:t>the concept and data collection</a:t>
            </a:r>
            <a:endParaRPr lang="en-US" dirty="0"/>
          </a:p>
        </p:txBody>
      </p:sp>
      <p:cxnSp>
        <p:nvCxnSpPr>
          <p:cNvPr id="12" name="Straight Arrow Connector 11"/>
          <p:cNvCxnSpPr/>
          <p:nvPr/>
        </p:nvCxnSpPr>
        <p:spPr>
          <a:xfrm flipV="1">
            <a:off x="1042988" y="5516563"/>
            <a:ext cx="0"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55875" y="5516563"/>
            <a:ext cx="0"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2988" y="5949950"/>
            <a:ext cx="6481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940425" y="5516563"/>
            <a:ext cx="0"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7523163" y="5500688"/>
            <a:ext cx="0"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504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TNT-logo"/>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940425" y="3213100"/>
            <a:ext cx="1873250" cy="1277938"/>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5" name="Line 13"/>
          <p:cNvSpPr>
            <a:spLocks noChangeShapeType="1"/>
          </p:cNvSpPr>
          <p:nvPr/>
        </p:nvSpPr>
        <p:spPr bwMode="auto">
          <a:xfrm>
            <a:off x="1116013" y="4581525"/>
            <a:ext cx="6985000" cy="0"/>
          </a:xfrm>
          <a:prstGeom prst="line">
            <a:avLst/>
          </a:prstGeom>
          <a:noFill/>
          <a:ln w="28575">
            <a:solidFill>
              <a:srgbClr val="4F9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Rectangle 14"/>
          <p:cNvSpPr>
            <a:spLocks noChangeArrowheads="1"/>
          </p:cNvSpPr>
          <p:nvPr/>
        </p:nvSpPr>
        <p:spPr bwMode="auto">
          <a:xfrm>
            <a:off x="374650" y="4868863"/>
            <a:ext cx="82296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a:lnSpc>
                <a:spcPct val="80000"/>
              </a:lnSpc>
            </a:pPr>
            <a:endParaRPr lang="en-US" altLang="de-DE" sz="1800"/>
          </a:p>
        </p:txBody>
      </p:sp>
      <p:sp>
        <p:nvSpPr>
          <p:cNvPr id="89097" name="Rectangle 2"/>
          <p:cNvSpPr>
            <a:spLocks noChangeArrowheads="1"/>
          </p:cNvSpPr>
          <p:nvPr/>
        </p:nvSpPr>
        <p:spPr bwMode="auto">
          <a:xfrm>
            <a:off x="684213" y="0"/>
            <a:ext cx="77724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4F91CD"/>
                </a:solidFill>
                <a:latin typeface="Eurostile LT Std Bold" pitchFamily="34" charset="0"/>
                <a:cs typeface="Arial" charset="0"/>
              </a:defRPr>
            </a:lvl1pPr>
            <a:lvl2pPr eaLnBrk="0" hangingPunct="0">
              <a:defRPr sz="2800" b="1">
                <a:solidFill>
                  <a:srgbClr val="4F91CD"/>
                </a:solidFill>
                <a:latin typeface="Eurostile LT Std Bold" pitchFamily="34" charset="0"/>
                <a:cs typeface="Arial" charset="0"/>
              </a:defRPr>
            </a:lvl2pPr>
            <a:lvl3pPr eaLnBrk="0" hangingPunct="0">
              <a:defRPr sz="2800" b="1">
                <a:solidFill>
                  <a:srgbClr val="4F91CD"/>
                </a:solidFill>
                <a:latin typeface="Eurostile LT Std Bold" pitchFamily="34" charset="0"/>
                <a:cs typeface="Arial" charset="0"/>
              </a:defRPr>
            </a:lvl3pPr>
            <a:lvl4pPr eaLnBrk="0" hangingPunct="0">
              <a:defRPr sz="2800" b="1">
                <a:solidFill>
                  <a:srgbClr val="4F91CD"/>
                </a:solidFill>
                <a:latin typeface="Eurostile LT Std Bold" pitchFamily="34" charset="0"/>
                <a:cs typeface="Arial" charset="0"/>
              </a:defRPr>
            </a:lvl4pPr>
            <a:lvl5pPr eaLnBrk="0" hangingPunct="0">
              <a:defRPr sz="2800" b="1">
                <a:solidFill>
                  <a:srgbClr val="4F91CD"/>
                </a:solidFill>
                <a:latin typeface="Eurostile LT Std Bold" pitchFamily="34" charset="0"/>
                <a:cs typeface="Arial" charset="0"/>
              </a:defRPr>
            </a:lvl5pPr>
            <a:lvl6pPr marL="457200" eaLnBrk="0" fontAlgn="base" hangingPunct="0">
              <a:spcBef>
                <a:spcPct val="0"/>
              </a:spcBef>
              <a:spcAft>
                <a:spcPct val="0"/>
              </a:spcAft>
              <a:defRPr sz="2800" b="1">
                <a:solidFill>
                  <a:srgbClr val="4F91CD"/>
                </a:solidFill>
                <a:latin typeface="Eurostile LT Std Bold" pitchFamily="34" charset="0"/>
                <a:cs typeface="Arial" charset="0"/>
              </a:defRPr>
            </a:lvl6pPr>
            <a:lvl7pPr marL="914400" eaLnBrk="0" fontAlgn="base" hangingPunct="0">
              <a:spcBef>
                <a:spcPct val="0"/>
              </a:spcBef>
              <a:spcAft>
                <a:spcPct val="0"/>
              </a:spcAft>
              <a:defRPr sz="2800" b="1">
                <a:solidFill>
                  <a:srgbClr val="4F91CD"/>
                </a:solidFill>
                <a:latin typeface="Eurostile LT Std Bold" pitchFamily="34" charset="0"/>
                <a:cs typeface="Arial" charset="0"/>
              </a:defRPr>
            </a:lvl7pPr>
            <a:lvl8pPr marL="1371600" eaLnBrk="0" fontAlgn="base" hangingPunct="0">
              <a:spcBef>
                <a:spcPct val="0"/>
              </a:spcBef>
              <a:spcAft>
                <a:spcPct val="0"/>
              </a:spcAft>
              <a:defRPr sz="2800" b="1">
                <a:solidFill>
                  <a:srgbClr val="4F91CD"/>
                </a:solidFill>
                <a:latin typeface="Eurostile LT Std Bold" pitchFamily="34" charset="0"/>
                <a:cs typeface="Arial" charset="0"/>
              </a:defRPr>
            </a:lvl8pPr>
            <a:lvl9pPr marL="1828800" eaLnBrk="0" fontAlgn="base" hangingPunct="0">
              <a:spcBef>
                <a:spcPct val="0"/>
              </a:spcBef>
              <a:spcAft>
                <a:spcPct val="0"/>
              </a:spcAft>
              <a:defRPr sz="2800" b="1">
                <a:solidFill>
                  <a:srgbClr val="4F91CD"/>
                </a:solidFill>
                <a:latin typeface="Eurostile LT Std Bold" pitchFamily="34" charset="0"/>
                <a:cs typeface="Arial" charset="0"/>
              </a:defRPr>
            </a:lvl9pPr>
          </a:lstStyle>
          <a:p>
            <a:r>
              <a:rPr lang="en-US" altLang="en-US" dirty="0"/>
              <a:t>Transparency</a:t>
            </a:r>
            <a:endParaRPr lang="en-GB" altLang="en-US" dirty="0"/>
          </a:p>
        </p:txBody>
      </p:sp>
      <p:sp>
        <p:nvSpPr>
          <p:cNvPr id="89098" name="Text Box 10"/>
          <p:cNvSpPr txBox="1">
            <a:spLocks noChangeArrowheads="1"/>
          </p:cNvSpPr>
          <p:nvPr/>
        </p:nvSpPr>
        <p:spPr bwMode="auto">
          <a:xfrm>
            <a:off x="395288" y="1052513"/>
            <a:ext cx="8497887"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Clr>
                <a:srgbClr val="CDB87E"/>
              </a:buClr>
              <a:buFontTx/>
              <a:buChar char="•"/>
            </a:pPr>
            <a:r>
              <a:rPr lang="en-US" altLang="en-US" sz="2100">
                <a:latin typeface="HelveticaNeueLT Std Med" pitchFamily="34" charset="0"/>
              </a:rPr>
              <a:t>Strong need and demand for transparency in trade policy per se:</a:t>
            </a:r>
            <a:br>
              <a:rPr lang="en-US" altLang="en-US" sz="2100">
                <a:latin typeface="HelveticaNeueLT Std Med" pitchFamily="34" charset="0"/>
              </a:rPr>
            </a:br>
            <a:r>
              <a:rPr lang="en-US" altLang="en-US" sz="2100">
                <a:latin typeface="HelveticaNeueLT Std Med" pitchFamily="34" charset="0"/>
              </a:rPr>
              <a:t>Internationally coordinated effort</a:t>
            </a:r>
          </a:p>
          <a:p>
            <a:pPr>
              <a:spcBef>
                <a:spcPct val="20000"/>
              </a:spcBef>
              <a:buClr>
                <a:srgbClr val="CDB87E"/>
              </a:buClr>
            </a:pPr>
            <a:r>
              <a:rPr lang="en-US" altLang="en-US" sz="2100">
                <a:latin typeface="HelveticaNeueLT Std Med" pitchFamily="34" charset="0"/>
                <a:sym typeface="Wingdings" pitchFamily="2" charset="2"/>
              </a:rPr>
              <a:t></a:t>
            </a:r>
            <a:r>
              <a:rPr lang="en-US" altLang="en-US" sz="2100">
                <a:latin typeface="HelveticaNeueLT Std Med" pitchFamily="34" charset="0"/>
              </a:rPr>
              <a:t> </a:t>
            </a:r>
            <a:r>
              <a:rPr lang="en-US" altLang="en-US" sz="2100"/>
              <a:t>UNCTAD leads collection of official NTMs</a:t>
            </a:r>
          </a:p>
          <a:p>
            <a:pPr>
              <a:spcBef>
                <a:spcPct val="20000"/>
              </a:spcBef>
              <a:buClr>
                <a:srgbClr val="CDB87E"/>
              </a:buClr>
              <a:buFontTx/>
              <a:buChar char="•"/>
            </a:pPr>
            <a:r>
              <a:rPr lang="en-US" altLang="en-US" sz="2100">
                <a:latin typeface="HelveticaNeueLT Std Med" pitchFamily="34" charset="0"/>
              </a:rPr>
              <a:t>Additional cooperation with WTO to complement notifications</a:t>
            </a:r>
          </a:p>
          <a:p>
            <a:pPr>
              <a:spcBef>
                <a:spcPct val="20000"/>
              </a:spcBef>
              <a:buClr>
                <a:srgbClr val="CDB87E"/>
              </a:buClr>
              <a:buFontTx/>
              <a:buChar char="•"/>
            </a:pPr>
            <a:endParaRPr lang="en-US" altLang="en-US" sz="2100">
              <a:latin typeface="HelveticaNeueLT Std Med" pitchFamily="34" charset="0"/>
            </a:endParaRPr>
          </a:p>
          <a:p>
            <a:pPr>
              <a:spcBef>
                <a:spcPct val="20000"/>
              </a:spcBef>
              <a:buClr>
                <a:srgbClr val="CDB87E"/>
              </a:buClr>
              <a:buFontTx/>
              <a:buChar char="•"/>
            </a:pPr>
            <a:r>
              <a:rPr lang="en-US" altLang="en-US" sz="2000">
                <a:latin typeface="HelveticaNeueLT Std Med" pitchFamily="34" charset="0"/>
              </a:rPr>
              <a:t>Access to NTM data for: </a:t>
            </a:r>
          </a:p>
          <a:p>
            <a:pPr lvl="1">
              <a:spcBef>
                <a:spcPct val="20000"/>
              </a:spcBef>
              <a:buClr>
                <a:srgbClr val="CDB87E"/>
              </a:buClr>
              <a:buFontTx/>
              <a:buChar char="•"/>
            </a:pPr>
            <a:r>
              <a:rPr lang="en-US" altLang="en-US" sz="2000">
                <a:latin typeface="HelveticaNeueLT Std Med" pitchFamily="34" charset="0"/>
              </a:rPr>
              <a:t>Exporters/importers</a:t>
            </a:r>
          </a:p>
          <a:p>
            <a:pPr lvl="1">
              <a:spcBef>
                <a:spcPct val="20000"/>
              </a:spcBef>
              <a:buClr>
                <a:srgbClr val="CDB87E"/>
              </a:buClr>
              <a:buFontTx/>
              <a:buChar char="•"/>
            </a:pPr>
            <a:r>
              <a:rPr lang="en-US" altLang="en-US" sz="2000">
                <a:latin typeface="HelveticaNeueLT Std Med" pitchFamily="34" charset="0"/>
              </a:rPr>
              <a:t>Policy makers</a:t>
            </a:r>
          </a:p>
          <a:p>
            <a:pPr lvl="1">
              <a:spcBef>
                <a:spcPct val="20000"/>
              </a:spcBef>
              <a:buClr>
                <a:srgbClr val="CDB87E"/>
              </a:buClr>
              <a:buFontTx/>
              <a:buChar char="•"/>
            </a:pPr>
            <a:r>
              <a:rPr lang="en-US" altLang="en-US" sz="2000">
                <a:latin typeface="HelveticaNeueLT Std Med" pitchFamily="34" charset="0"/>
              </a:rPr>
              <a:t>Researchers</a:t>
            </a:r>
          </a:p>
          <a:p>
            <a:pPr>
              <a:spcBef>
                <a:spcPct val="20000"/>
              </a:spcBef>
              <a:buClr>
                <a:srgbClr val="CDB87E"/>
              </a:buClr>
              <a:buFontTx/>
              <a:buChar char="•"/>
            </a:pPr>
            <a:endParaRPr lang="en-US" altLang="en-US" sz="2000">
              <a:latin typeface="HelveticaNeueLT Std Med" pitchFamily="34" charset="0"/>
            </a:endParaRPr>
          </a:p>
          <a:p>
            <a:pPr lvl="1">
              <a:spcBef>
                <a:spcPct val="20000"/>
              </a:spcBef>
              <a:buClr>
                <a:srgbClr val="CDB87E"/>
              </a:buClr>
              <a:buFontTx/>
              <a:buChar char="•"/>
            </a:pPr>
            <a:endParaRPr lang="en-US" altLang="en-US" sz="2000">
              <a:latin typeface="HelveticaNeueLT Std Med" pitchFamily="34" charset="0"/>
            </a:endParaRPr>
          </a:p>
        </p:txBody>
      </p:sp>
      <p:pic>
        <p:nvPicPr>
          <p:cNvPr id="89099" name="Picture 4" descr="ANd9GcT3eq7mY8riwmwq3KeBmbwB3hMw6H_ZCAXgFtA_rkC6vnHLZzMQ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868863"/>
            <a:ext cx="11684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5" descr="IT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5589588"/>
            <a:ext cx="194468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6" descr="ANd9GcQT4UUoL8lTN16czhsoEZlnflzpOgrmRSgEHbzj41Ea8Zfc1f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 y="4581525"/>
            <a:ext cx="3257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7" descr="ANd9GcQcsE_Ma7Sw7cKaj8aT92v_0wVxQfuD3FJo1PvmXS1wjd1eAlxrAbzsSX4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988" y="4868863"/>
            <a:ext cx="16383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018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p:cNvSpPr>
            <a:spLocks noGrp="1"/>
          </p:cNvSpPr>
          <p:nvPr>
            <p:ph idx="4294967295"/>
          </p:nvPr>
        </p:nvSpPr>
        <p:spPr>
          <a:xfrm>
            <a:off x="611188" y="1341438"/>
            <a:ext cx="7902575" cy="4895850"/>
          </a:xfrm>
        </p:spPr>
        <p:txBody>
          <a:bodyPr/>
          <a:lstStyle/>
          <a:p>
            <a:r>
              <a:rPr lang="fr-CH" altLang="en-US" sz="2000" smtClean="0">
                <a:latin typeface="HelveticaNeueLT Std Med" pitchFamily="34" charset="0"/>
              </a:rPr>
              <a:t>Multi Agency Support Team (FAO, IMF, ITC, OECD, UNCTAD, UNIDO, World Bank, WTO) initiated by UNCTAD SG developed NTM classification</a:t>
            </a:r>
            <a:endParaRPr lang="en-US" altLang="en-US" sz="2000" smtClean="0">
              <a:latin typeface="HelveticaNeueLT Std Med" pitchFamily="34" charset="0"/>
            </a:endParaRPr>
          </a:p>
        </p:txBody>
      </p:sp>
      <p:sp>
        <p:nvSpPr>
          <p:cNvPr id="83971" name="Title 3"/>
          <p:cNvSpPr>
            <a:spLocks noGrp="1"/>
          </p:cNvSpPr>
          <p:nvPr>
            <p:ph type="title" idx="4294967295"/>
          </p:nvPr>
        </p:nvSpPr>
        <p:spPr>
          <a:xfrm>
            <a:off x="684213" y="260649"/>
            <a:ext cx="7829550" cy="864096"/>
          </a:xfrm>
        </p:spPr>
        <p:txBody>
          <a:bodyPr/>
          <a:lstStyle/>
          <a:p>
            <a:r>
              <a:rPr lang="fr-CH" altLang="en-US" dirty="0" smtClean="0">
                <a:latin typeface="Eurostile LT Std Bold" pitchFamily="34" charset="0"/>
              </a:rPr>
              <a:t>A </a:t>
            </a:r>
            <a:r>
              <a:rPr lang="fr-CH" altLang="en-US" dirty="0" err="1" smtClean="0">
                <a:latin typeface="Eurostile LT Std Bold" pitchFamily="34" charset="0"/>
              </a:rPr>
              <a:t>common</a:t>
            </a:r>
            <a:r>
              <a:rPr lang="fr-CH" altLang="en-US" dirty="0" smtClean="0">
                <a:latin typeface="Eurostile LT Std Bold" pitchFamily="34" charset="0"/>
              </a:rPr>
              <a:t> </a:t>
            </a:r>
            <a:r>
              <a:rPr lang="fr-CH" altLang="en-US" dirty="0" err="1" smtClean="0">
                <a:latin typeface="Eurostile LT Std Bold" pitchFamily="34" charset="0"/>
              </a:rPr>
              <a:t>language</a:t>
            </a:r>
            <a:r>
              <a:rPr lang="fr-CH" altLang="en-US" dirty="0" smtClean="0">
                <a:latin typeface="Eurostile LT Std Bold" pitchFamily="34" charset="0"/>
              </a:rPr>
              <a:t>:</a:t>
            </a:r>
            <a:br>
              <a:rPr lang="fr-CH" altLang="en-US" dirty="0" smtClean="0">
                <a:latin typeface="Eurostile LT Std Bold" pitchFamily="34" charset="0"/>
              </a:rPr>
            </a:br>
            <a:r>
              <a:rPr lang="fr-CH" altLang="en-US" dirty="0" smtClean="0">
                <a:latin typeface="Eurostile LT Std Bold" pitchFamily="34" charset="0"/>
              </a:rPr>
              <a:t>UNCTAD-MAST NTM Classification: </a:t>
            </a:r>
            <a:endParaRPr lang="en-US" altLang="en-US" dirty="0" smtClean="0">
              <a:latin typeface="Eurostile LT Std Bold" pitchFamily="34" charset="0"/>
            </a:endParaRP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2420938"/>
            <a:ext cx="23050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49525"/>
            <a:ext cx="6516688"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69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684213" y="188641"/>
            <a:ext cx="7772400" cy="1080120"/>
          </a:xfrm>
        </p:spPr>
        <p:txBody>
          <a:bodyPr/>
          <a:lstStyle/>
          <a:p>
            <a:r>
              <a:rPr lang="fr-CH" altLang="en-US" dirty="0" smtClean="0">
                <a:latin typeface="Eurostile LT Std Bold" pitchFamily="34" charset="0"/>
              </a:rPr>
              <a:t>UNCTAD-MAST</a:t>
            </a:r>
            <a:r>
              <a:rPr lang="en-US" altLang="en-US" dirty="0" smtClean="0">
                <a:latin typeface="Eurostile LT Std Bold" pitchFamily="34" charset="0"/>
              </a:rPr>
              <a:t> NTM Classification</a:t>
            </a:r>
            <a:br>
              <a:rPr lang="en-US" altLang="en-US" dirty="0" smtClean="0">
                <a:latin typeface="Eurostile LT Std Bold" pitchFamily="34" charset="0"/>
              </a:rPr>
            </a:br>
            <a:r>
              <a:rPr lang="en-US" altLang="en-US" sz="3200" b="0" dirty="0" smtClean="0">
                <a:latin typeface="Calibri" pitchFamily="34" charset="0"/>
              </a:rPr>
              <a:t>Tree structure – Example </a:t>
            </a:r>
            <a:endParaRPr lang="en-GB" altLang="en-US" sz="3200" b="0" dirty="0" smtClean="0">
              <a:latin typeface="Calibri" pitchFamily="34" charset="0"/>
            </a:endParaRPr>
          </a:p>
        </p:txBody>
      </p:sp>
      <p:sp>
        <p:nvSpPr>
          <p:cNvPr id="26627" name="Rectangle 3"/>
          <p:cNvSpPr>
            <a:spLocks noGrp="1" noChangeArrowheads="1"/>
          </p:cNvSpPr>
          <p:nvPr>
            <p:ph type="body" idx="4294967295"/>
          </p:nvPr>
        </p:nvSpPr>
        <p:spPr>
          <a:xfrm>
            <a:off x="684213" y="981075"/>
            <a:ext cx="7773987" cy="4611688"/>
          </a:xfrm>
        </p:spPr>
        <p:txBody>
          <a:bodyPr/>
          <a:lstStyle/>
          <a:p>
            <a:pPr>
              <a:buFontTx/>
              <a:buNone/>
            </a:pPr>
            <a:endParaRPr lang="en-US" altLang="en-US" smtClean="0">
              <a:solidFill>
                <a:srgbClr val="FF6699"/>
              </a:solidFill>
              <a:latin typeface="HelveticaNeueLT Std Med" pitchFamily="34" charset="0"/>
            </a:endParaRPr>
          </a:p>
          <a:p>
            <a:pPr>
              <a:buFontTx/>
              <a:buNone/>
            </a:pPr>
            <a:endParaRPr lang="en-GB" altLang="en-US" smtClean="0">
              <a:latin typeface="HelveticaNeueLT Std Med" pitchFamily="34" charset="0"/>
            </a:endParaRPr>
          </a:p>
        </p:txBody>
      </p:sp>
      <p:grpSp>
        <p:nvGrpSpPr>
          <p:cNvPr id="80900" name="Group 4"/>
          <p:cNvGrpSpPr>
            <a:grpSpLocks noChangeAspect="1"/>
          </p:cNvGrpSpPr>
          <p:nvPr/>
        </p:nvGrpSpPr>
        <p:grpSpPr bwMode="auto">
          <a:xfrm>
            <a:off x="1042988" y="1700213"/>
            <a:ext cx="5273675" cy="4768850"/>
            <a:chOff x="657" y="1071"/>
            <a:chExt cx="3322" cy="3004"/>
          </a:xfrm>
        </p:grpSpPr>
        <p:sp>
          <p:nvSpPr>
            <p:cNvPr id="80901" name="AutoShape 3"/>
            <p:cNvSpPr>
              <a:spLocks noChangeAspect="1" noChangeArrowheads="1" noTextEdit="1"/>
            </p:cNvSpPr>
            <p:nvPr/>
          </p:nvSpPr>
          <p:spPr bwMode="auto">
            <a:xfrm>
              <a:off x="657" y="1071"/>
              <a:ext cx="3322" cy="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80902" name="Group 205"/>
            <p:cNvGrpSpPr>
              <a:grpSpLocks/>
            </p:cNvGrpSpPr>
            <p:nvPr/>
          </p:nvGrpSpPr>
          <p:grpSpPr bwMode="auto">
            <a:xfrm>
              <a:off x="830" y="1071"/>
              <a:ext cx="2971" cy="2904"/>
              <a:chOff x="830" y="1071"/>
              <a:chExt cx="2971" cy="2904"/>
            </a:xfrm>
          </p:grpSpPr>
          <p:sp>
            <p:nvSpPr>
              <p:cNvPr id="80903" name="Rectangle 5"/>
              <p:cNvSpPr>
                <a:spLocks noChangeArrowheads="1"/>
              </p:cNvSpPr>
              <p:nvPr/>
            </p:nvSpPr>
            <p:spPr bwMode="auto">
              <a:xfrm>
                <a:off x="876" y="1085"/>
                <a:ext cx="2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  SANITARY AND PHYTOSANITARY MEASURES</a:t>
                </a:r>
                <a:endParaRPr lang="en-US" altLang="en-US" sz="1800">
                  <a:latin typeface="Arial" charset="0"/>
                </a:endParaRPr>
              </a:p>
            </p:txBody>
          </p:sp>
          <p:sp>
            <p:nvSpPr>
              <p:cNvPr id="80904" name="Rectangle 6"/>
              <p:cNvSpPr>
                <a:spLocks noChangeArrowheads="1"/>
              </p:cNvSpPr>
              <p:nvPr/>
            </p:nvSpPr>
            <p:spPr bwMode="auto">
              <a:xfrm>
                <a:off x="3075" y="108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05" name="Rectangle 7"/>
              <p:cNvSpPr>
                <a:spLocks noChangeArrowheads="1"/>
              </p:cNvSpPr>
              <p:nvPr/>
            </p:nvSpPr>
            <p:spPr bwMode="auto">
              <a:xfrm>
                <a:off x="3242" y="108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06" name="Rectangle 8"/>
              <p:cNvSpPr>
                <a:spLocks noChangeArrowheads="1"/>
              </p:cNvSpPr>
              <p:nvPr/>
            </p:nvSpPr>
            <p:spPr bwMode="auto">
              <a:xfrm>
                <a:off x="830" y="1071"/>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07" name="Rectangle 9"/>
              <p:cNvSpPr>
                <a:spLocks noChangeArrowheads="1"/>
              </p:cNvSpPr>
              <p:nvPr/>
            </p:nvSpPr>
            <p:spPr bwMode="auto">
              <a:xfrm>
                <a:off x="830" y="1071"/>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08" name="Rectangle 10"/>
              <p:cNvSpPr>
                <a:spLocks noChangeArrowheads="1"/>
              </p:cNvSpPr>
              <p:nvPr/>
            </p:nvSpPr>
            <p:spPr bwMode="auto">
              <a:xfrm>
                <a:off x="836" y="1071"/>
                <a:ext cx="296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09" name="Rectangle 11"/>
              <p:cNvSpPr>
                <a:spLocks noChangeArrowheads="1"/>
              </p:cNvSpPr>
              <p:nvPr/>
            </p:nvSpPr>
            <p:spPr bwMode="auto">
              <a:xfrm>
                <a:off x="3800" y="1071"/>
                <a:ext cx="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10" name="Rectangle 12"/>
              <p:cNvSpPr>
                <a:spLocks noChangeArrowheads="1"/>
              </p:cNvSpPr>
              <p:nvPr/>
            </p:nvSpPr>
            <p:spPr bwMode="auto">
              <a:xfrm>
                <a:off x="3800" y="1071"/>
                <a:ext cx="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11" name="Rectangle 13"/>
              <p:cNvSpPr>
                <a:spLocks noChangeArrowheads="1"/>
              </p:cNvSpPr>
              <p:nvPr/>
            </p:nvSpPr>
            <p:spPr bwMode="auto">
              <a:xfrm>
                <a:off x="830" y="1078"/>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12" name="Rectangle 14"/>
              <p:cNvSpPr>
                <a:spLocks noChangeArrowheads="1"/>
              </p:cNvSpPr>
              <p:nvPr/>
            </p:nvSpPr>
            <p:spPr bwMode="auto">
              <a:xfrm>
                <a:off x="3800" y="1078"/>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13" name="Rectangle 15"/>
              <p:cNvSpPr>
                <a:spLocks noChangeArrowheads="1"/>
              </p:cNvSpPr>
              <p:nvPr/>
            </p:nvSpPr>
            <p:spPr bwMode="auto">
              <a:xfrm>
                <a:off x="876" y="119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14" name="Rectangle 16"/>
              <p:cNvSpPr>
                <a:spLocks noChangeArrowheads="1"/>
              </p:cNvSpPr>
              <p:nvPr/>
            </p:nvSpPr>
            <p:spPr bwMode="auto">
              <a:xfrm>
                <a:off x="943" y="119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15" name="Rectangle 17"/>
              <p:cNvSpPr>
                <a:spLocks noChangeArrowheads="1"/>
              </p:cNvSpPr>
              <p:nvPr/>
            </p:nvSpPr>
            <p:spPr bwMode="auto">
              <a:xfrm>
                <a:off x="1235" y="1191"/>
                <a:ext cx="6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A1 Prohibitions</a:t>
                </a:r>
                <a:endParaRPr lang="en-US" altLang="en-US" sz="1800">
                  <a:latin typeface="Arial" charset="0"/>
                </a:endParaRPr>
              </a:p>
            </p:txBody>
          </p:sp>
          <p:sp>
            <p:nvSpPr>
              <p:cNvPr id="80916" name="Rectangle 18"/>
              <p:cNvSpPr>
                <a:spLocks noChangeArrowheads="1"/>
              </p:cNvSpPr>
              <p:nvPr/>
            </p:nvSpPr>
            <p:spPr bwMode="auto">
              <a:xfrm>
                <a:off x="1840" y="119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a:t>
                </a:r>
                <a:endParaRPr lang="en-US" altLang="en-US" sz="1800">
                  <a:latin typeface="Arial" charset="0"/>
                </a:endParaRPr>
              </a:p>
            </p:txBody>
          </p:sp>
          <p:sp>
            <p:nvSpPr>
              <p:cNvPr id="80917" name="Rectangle 19"/>
              <p:cNvSpPr>
                <a:spLocks noChangeArrowheads="1"/>
              </p:cNvSpPr>
              <p:nvPr/>
            </p:nvSpPr>
            <p:spPr bwMode="auto">
              <a:xfrm>
                <a:off x="1866" y="1191"/>
                <a:ext cx="5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restrictions of </a:t>
                </a:r>
                <a:endParaRPr lang="en-US" altLang="en-US" sz="1800">
                  <a:latin typeface="Arial" charset="0"/>
                </a:endParaRPr>
              </a:p>
            </p:txBody>
          </p:sp>
          <p:sp>
            <p:nvSpPr>
              <p:cNvPr id="80918" name="Rectangle 20"/>
              <p:cNvSpPr>
                <a:spLocks noChangeArrowheads="1"/>
              </p:cNvSpPr>
              <p:nvPr/>
            </p:nvSpPr>
            <p:spPr bwMode="auto">
              <a:xfrm>
                <a:off x="2418" y="1191"/>
                <a:ext cx="9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imports for SPS reasons</a:t>
                </a:r>
                <a:endParaRPr lang="en-US" altLang="en-US" sz="1800">
                  <a:latin typeface="Arial" charset="0"/>
                </a:endParaRPr>
              </a:p>
            </p:txBody>
          </p:sp>
          <p:sp>
            <p:nvSpPr>
              <p:cNvPr id="80919" name="Rectangle 21"/>
              <p:cNvSpPr>
                <a:spLocks noChangeArrowheads="1"/>
              </p:cNvSpPr>
              <p:nvPr/>
            </p:nvSpPr>
            <p:spPr bwMode="auto">
              <a:xfrm>
                <a:off x="3341" y="119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20" name="Rectangle 22"/>
              <p:cNvSpPr>
                <a:spLocks noChangeArrowheads="1"/>
              </p:cNvSpPr>
              <p:nvPr/>
            </p:nvSpPr>
            <p:spPr bwMode="auto">
              <a:xfrm>
                <a:off x="830" y="1191"/>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21" name="Rectangle 23"/>
              <p:cNvSpPr>
                <a:spLocks noChangeArrowheads="1"/>
              </p:cNvSpPr>
              <p:nvPr/>
            </p:nvSpPr>
            <p:spPr bwMode="auto">
              <a:xfrm>
                <a:off x="3800" y="1191"/>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22" name="Rectangle 24"/>
              <p:cNvSpPr>
                <a:spLocks noChangeArrowheads="1"/>
              </p:cNvSpPr>
              <p:nvPr/>
            </p:nvSpPr>
            <p:spPr bwMode="auto">
              <a:xfrm>
                <a:off x="876" y="130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23" name="Rectangle 25"/>
              <p:cNvSpPr>
                <a:spLocks noChangeArrowheads="1"/>
              </p:cNvSpPr>
              <p:nvPr/>
            </p:nvSpPr>
            <p:spPr bwMode="auto">
              <a:xfrm>
                <a:off x="943" y="130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24" name="Rectangle 26"/>
              <p:cNvSpPr>
                <a:spLocks noChangeArrowheads="1"/>
              </p:cNvSpPr>
              <p:nvPr/>
            </p:nvSpPr>
            <p:spPr bwMode="auto">
              <a:xfrm>
                <a:off x="1235" y="1304"/>
                <a:ext cx="24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A2 Tolerance limits for residues and restricted use of substances</a:t>
                </a:r>
                <a:endParaRPr lang="en-US" altLang="en-US" sz="1800">
                  <a:latin typeface="Arial" charset="0"/>
                </a:endParaRPr>
              </a:p>
            </p:txBody>
          </p:sp>
          <p:sp>
            <p:nvSpPr>
              <p:cNvPr id="80925" name="Rectangle 27"/>
              <p:cNvSpPr>
                <a:spLocks noChangeArrowheads="1"/>
              </p:cNvSpPr>
              <p:nvPr/>
            </p:nvSpPr>
            <p:spPr bwMode="auto">
              <a:xfrm>
                <a:off x="3700" y="130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26" name="Rectangle 28"/>
              <p:cNvSpPr>
                <a:spLocks noChangeArrowheads="1"/>
              </p:cNvSpPr>
              <p:nvPr/>
            </p:nvSpPr>
            <p:spPr bwMode="auto">
              <a:xfrm>
                <a:off x="830" y="1304"/>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27" name="Rectangle 29"/>
              <p:cNvSpPr>
                <a:spLocks noChangeArrowheads="1"/>
              </p:cNvSpPr>
              <p:nvPr/>
            </p:nvSpPr>
            <p:spPr bwMode="auto">
              <a:xfrm>
                <a:off x="3800" y="1304"/>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28" name="Rectangle 30"/>
              <p:cNvSpPr>
                <a:spLocks noChangeArrowheads="1"/>
              </p:cNvSpPr>
              <p:nvPr/>
            </p:nvSpPr>
            <p:spPr bwMode="auto">
              <a:xfrm>
                <a:off x="876" y="141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29" name="Rectangle 31"/>
              <p:cNvSpPr>
                <a:spLocks noChangeArrowheads="1"/>
              </p:cNvSpPr>
              <p:nvPr/>
            </p:nvSpPr>
            <p:spPr bwMode="auto">
              <a:xfrm>
                <a:off x="943" y="141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30" name="Rectangle 32"/>
              <p:cNvSpPr>
                <a:spLocks noChangeArrowheads="1"/>
              </p:cNvSpPr>
              <p:nvPr/>
            </p:nvSpPr>
            <p:spPr bwMode="auto">
              <a:xfrm>
                <a:off x="1235" y="1417"/>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t>
                </a:r>
                <a:endParaRPr lang="en-US" altLang="en-US" sz="1800">
                  <a:latin typeface="Arial" charset="0"/>
                </a:endParaRPr>
              </a:p>
            </p:txBody>
          </p:sp>
          <p:sp>
            <p:nvSpPr>
              <p:cNvPr id="80931" name="Rectangle 33"/>
              <p:cNvSpPr>
                <a:spLocks noChangeArrowheads="1"/>
              </p:cNvSpPr>
              <p:nvPr/>
            </p:nvSpPr>
            <p:spPr bwMode="auto">
              <a:xfrm>
                <a:off x="1388" y="141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32" name="Rectangle 34"/>
              <p:cNvSpPr>
                <a:spLocks noChangeArrowheads="1"/>
              </p:cNvSpPr>
              <p:nvPr/>
            </p:nvSpPr>
            <p:spPr bwMode="auto">
              <a:xfrm>
                <a:off x="830" y="1417"/>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33" name="Rectangle 35"/>
              <p:cNvSpPr>
                <a:spLocks noChangeArrowheads="1"/>
              </p:cNvSpPr>
              <p:nvPr/>
            </p:nvSpPr>
            <p:spPr bwMode="auto">
              <a:xfrm>
                <a:off x="3800" y="1417"/>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34" name="Rectangle 36"/>
              <p:cNvSpPr>
                <a:spLocks noChangeArrowheads="1"/>
              </p:cNvSpPr>
              <p:nvPr/>
            </p:nvSpPr>
            <p:spPr bwMode="auto">
              <a:xfrm>
                <a:off x="876" y="152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35" name="Rectangle 37"/>
              <p:cNvSpPr>
                <a:spLocks noChangeArrowheads="1"/>
              </p:cNvSpPr>
              <p:nvPr/>
            </p:nvSpPr>
            <p:spPr bwMode="auto">
              <a:xfrm>
                <a:off x="943" y="152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36" name="Rectangle 38"/>
              <p:cNvSpPr>
                <a:spLocks noChangeArrowheads="1"/>
              </p:cNvSpPr>
              <p:nvPr/>
            </p:nvSpPr>
            <p:spPr bwMode="auto">
              <a:xfrm>
                <a:off x="1235" y="1523"/>
                <a:ext cx="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a:t>
                </a:r>
                <a:endParaRPr lang="en-US" altLang="en-US" sz="1800">
                  <a:latin typeface="Arial" charset="0"/>
                </a:endParaRPr>
              </a:p>
            </p:txBody>
          </p:sp>
          <p:sp>
            <p:nvSpPr>
              <p:cNvPr id="80937" name="Rectangle 39"/>
              <p:cNvSpPr>
                <a:spLocks noChangeArrowheads="1"/>
              </p:cNvSpPr>
              <p:nvPr/>
            </p:nvSpPr>
            <p:spPr bwMode="auto">
              <a:xfrm>
                <a:off x="1348" y="1523"/>
                <a:ext cx="9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 Conformity Assessment</a:t>
                </a:r>
                <a:endParaRPr lang="en-US" altLang="en-US" sz="1800">
                  <a:latin typeface="Arial" charset="0"/>
                </a:endParaRPr>
              </a:p>
            </p:txBody>
          </p:sp>
          <p:sp>
            <p:nvSpPr>
              <p:cNvPr id="80938" name="Rectangle 40"/>
              <p:cNvSpPr>
                <a:spLocks noChangeArrowheads="1"/>
              </p:cNvSpPr>
              <p:nvPr/>
            </p:nvSpPr>
            <p:spPr bwMode="auto">
              <a:xfrm>
                <a:off x="2298" y="1523"/>
                <a:ext cx="5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 related to SPS</a:t>
                </a:r>
                <a:endParaRPr lang="en-US" altLang="en-US" sz="1800">
                  <a:latin typeface="Arial" charset="0"/>
                </a:endParaRPr>
              </a:p>
            </p:txBody>
          </p:sp>
          <p:sp>
            <p:nvSpPr>
              <p:cNvPr id="80939" name="Rectangle 41"/>
              <p:cNvSpPr>
                <a:spLocks noChangeArrowheads="1"/>
              </p:cNvSpPr>
              <p:nvPr/>
            </p:nvSpPr>
            <p:spPr bwMode="auto">
              <a:xfrm>
                <a:off x="2863" y="152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40" name="Rectangle 42"/>
              <p:cNvSpPr>
                <a:spLocks noChangeArrowheads="1"/>
              </p:cNvSpPr>
              <p:nvPr/>
            </p:nvSpPr>
            <p:spPr bwMode="auto">
              <a:xfrm>
                <a:off x="830" y="1523"/>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41" name="Rectangle 43"/>
              <p:cNvSpPr>
                <a:spLocks noChangeArrowheads="1"/>
              </p:cNvSpPr>
              <p:nvPr/>
            </p:nvSpPr>
            <p:spPr bwMode="auto">
              <a:xfrm>
                <a:off x="3800" y="1523"/>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42" name="Rectangle 44"/>
              <p:cNvSpPr>
                <a:spLocks noChangeArrowheads="1"/>
              </p:cNvSpPr>
              <p:nvPr/>
            </p:nvSpPr>
            <p:spPr bwMode="auto">
              <a:xfrm>
                <a:off x="876" y="16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43" name="Rectangle 45"/>
              <p:cNvSpPr>
                <a:spLocks noChangeArrowheads="1"/>
              </p:cNvSpPr>
              <p:nvPr/>
            </p:nvSpPr>
            <p:spPr bwMode="auto">
              <a:xfrm>
                <a:off x="943" y="16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44" name="Rectangle 46"/>
              <p:cNvSpPr>
                <a:spLocks noChangeArrowheads="1"/>
              </p:cNvSpPr>
              <p:nvPr/>
            </p:nvSpPr>
            <p:spPr bwMode="auto">
              <a:xfrm>
                <a:off x="1235" y="16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45" name="Rectangle 47"/>
              <p:cNvSpPr>
                <a:spLocks noChangeArrowheads="1"/>
              </p:cNvSpPr>
              <p:nvPr/>
            </p:nvSpPr>
            <p:spPr bwMode="auto">
              <a:xfrm>
                <a:off x="1521" y="1636"/>
                <a:ext cx="14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A81 Product registration requirement</a:t>
                </a:r>
                <a:endParaRPr lang="en-US" altLang="en-US" sz="1800">
                  <a:latin typeface="Arial" charset="0"/>
                </a:endParaRPr>
              </a:p>
            </p:txBody>
          </p:sp>
          <p:sp>
            <p:nvSpPr>
              <p:cNvPr id="80946" name="Rectangle 48"/>
              <p:cNvSpPr>
                <a:spLocks noChangeArrowheads="1"/>
              </p:cNvSpPr>
              <p:nvPr/>
            </p:nvSpPr>
            <p:spPr bwMode="auto">
              <a:xfrm>
                <a:off x="2949" y="16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47" name="Rectangle 49"/>
              <p:cNvSpPr>
                <a:spLocks noChangeArrowheads="1"/>
              </p:cNvSpPr>
              <p:nvPr/>
            </p:nvSpPr>
            <p:spPr bwMode="auto">
              <a:xfrm>
                <a:off x="830" y="1636"/>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48" name="Rectangle 50"/>
              <p:cNvSpPr>
                <a:spLocks noChangeArrowheads="1"/>
              </p:cNvSpPr>
              <p:nvPr/>
            </p:nvSpPr>
            <p:spPr bwMode="auto">
              <a:xfrm>
                <a:off x="3800" y="1636"/>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49" name="Rectangle 51"/>
              <p:cNvSpPr>
                <a:spLocks noChangeArrowheads="1"/>
              </p:cNvSpPr>
              <p:nvPr/>
            </p:nvSpPr>
            <p:spPr bwMode="auto">
              <a:xfrm>
                <a:off x="876" y="174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0" name="Rectangle 52"/>
              <p:cNvSpPr>
                <a:spLocks noChangeArrowheads="1"/>
              </p:cNvSpPr>
              <p:nvPr/>
            </p:nvSpPr>
            <p:spPr bwMode="auto">
              <a:xfrm>
                <a:off x="943" y="174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1" name="Rectangle 53"/>
              <p:cNvSpPr>
                <a:spLocks noChangeArrowheads="1"/>
              </p:cNvSpPr>
              <p:nvPr/>
            </p:nvSpPr>
            <p:spPr bwMode="auto">
              <a:xfrm>
                <a:off x="1235" y="174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2" name="Rectangle 54"/>
              <p:cNvSpPr>
                <a:spLocks noChangeArrowheads="1"/>
              </p:cNvSpPr>
              <p:nvPr/>
            </p:nvSpPr>
            <p:spPr bwMode="auto">
              <a:xfrm>
                <a:off x="1521" y="1743"/>
                <a:ext cx="9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A82  Testing requirement</a:t>
                </a:r>
                <a:endParaRPr lang="en-US" altLang="en-US" sz="1800">
                  <a:latin typeface="Arial" charset="0"/>
                </a:endParaRPr>
              </a:p>
            </p:txBody>
          </p:sp>
          <p:sp>
            <p:nvSpPr>
              <p:cNvPr id="80953" name="Rectangle 55"/>
              <p:cNvSpPr>
                <a:spLocks noChangeArrowheads="1"/>
              </p:cNvSpPr>
              <p:nvPr/>
            </p:nvSpPr>
            <p:spPr bwMode="auto">
              <a:xfrm>
                <a:off x="2504" y="174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4" name="Rectangle 56"/>
              <p:cNvSpPr>
                <a:spLocks noChangeArrowheads="1"/>
              </p:cNvSpPr>
              <p:nvPr/>
            </p:nvSpPr>
            <p:spPr bwMode="auto">
              <a:xfrm>
                <a:off x="830" y="1742"/>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55" name="Rectangle 57"/>
              <p:cNvSpPr>
                <a:spLocks noChangeArrowheads="1"/>
              </p:cNvSpPr>
              <p:nvPr/>
            </p:nvSpPr>
            <p:spPr bwMode="auto">
              <a:xfrm>
                <a:off x="3800" y="1742"/>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56" name="Rectangle 58"/>
              <p:cNvSpPr>
                <a:spLocks noChangeArrowheads="1"/>
              </p:cNvSpPr>
              <p:nvPr/>
            </p:nvSpPr>
            <p:spPr bwMode="auto">
              <a:xfrm>
                <a:off x="876" y="185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7" name="Rectangle 59"/>
              <p:cNvSpPr>
                <a:spLocks noChangeArrowheads="1"/>
              </p:cNvSpPr>
              <p:nvPr/>
            </p:nvSpPr>
            <p:spPr bwMode="auto">
              <a:xfrm>
                <a:off x="943" y="185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8" name="Rectangle 60"/>
              <p:cNvSpPr>
                <a:spLocks noChangeArrowheads="1"/>
              </p:cNvSpPr>
              <p:nvPr/>
            </p:nvSpPr>
            <p:spPr bwMode="auto">
              <a:xfrm>
                <a:off x="1235" y="185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59" name="Rectangle 61"/>
              <p:cNvSpPr>
                <a:spLocks noChangeArrowheads="1"/>
              </p:cNvSpPr>
              <p:nvPr/>
            </p:nvSpPr>
            <p:spPr bwMode="auto">
              <a:xfrm>
                <a:off x="1521" y="1856"/>
                <a:ext cx="12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A83  Certification requirement</a:t>
                </a:r>
                <a:endParaRPr lang="en-US" altLang="en-US" sz="1800">
                  <a:latin typeface="Arial" charset="0"/>
                </a:endParaRPr>
              </a:p>
            </p:txBody>
          </p:sp>
          <p:sp>
            <p:nvSpPr>
              <p:cNvPr id="80960" name="Rectangle 62"/>
              <p:cNvSpPr>
                <a:spLocks noChangeArrowheads="1"/>
              </p:cNvSpPr>
              <p:nvPr/>
            </p:nvSpPr>
            <p:spPr bwMode="auto">
              <a:xfrm>
                <a:off x="2703" y="185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61" name="Rectangle 63"/>
              <p:cNvSpPr>
                <a:spLocks noChangeArrowheads="1"/>
              </p:cNvSpPr>
              <p:nvPr/>
            </p:nvSpPr>
            <p:spPr bwMode="auto">
              <a:xfrm>
                <a:off x="830" y="1855"/>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62" name="Rectangle 64"/>
              <p:cNvSpPr>
                <a:spLocks noChangeArrowheads="1"/>
              </p:cNvSpPr>
              <p:nvPr/>
            </p:nvSpPr>
            <p:spPr bwMode="auto">
              <a:xfrm>
                <a:off x="3800" y="1855"/>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63" name="Rectangle 65"/>
              <p:cNvSpPr>
                <a:spLocks noChangeArrowheads="1"/>
              </p:cNvSpPr>
              <p:nvPr/>
            </p:nvSpPr>
            <p:spPr bwMode="auto">
              <a:xfrm>
                <a:off x="876" y="196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64" name="Rectangle 66"/>
              <p:cNvSpPr>
                <a:spLocks noChangeArrowheads="1"/>
              </p:cNvSpPr>
              <p:nvPr/>
            </p:nvSpPr>
            <p:spPr bwMode="auto">
              <a:xfrm>
                <a:off x="943" y="196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65" name="Rectangle 67"/>
              <p:cNvSpPr>
                <a:spLocks noChangeArrowheads="1"/>
              </p:cNvSpPr>
              <p:nvPr/>
            </p:nvSpPr>
            <p:spPr bwMode="auto">
              <a:xfrm>
                <a:off x="1235" y="196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66" name="Rectangle 68"/>
              <p:cNvSpPr>
                <a:spLocks noChangeArrowheads="1"/>
              </p:cNvSpPr>
              <p:nvPr/>
            </p:nvSpPr>
            <p:spPr bwMode="auto">
              <a:xfrm>
                <a:off x="1521" y="1969"/>
                <a:ext cx="10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A84 Inspection requirement</a:t>
                </a:r>
                <a:endParaRPr lang="en-US" altLang="en-US" sz="1800">
                  <a:latin typeface="Arial" charset="0"/>
                </a:endParaRPr>
              </a:p>
            </p:txBody>
          </p:sp>
          <p:sp>
            <p:nvSpPr>
              <p:cNvPr id="80967" name="Rectangle 69"/>
              <p:cNvSpPr>
                <a:spLocks noChangeArrowheads="1"/>
              </p:cNvSpPr>
              <p:nvPr/>
            </p:nvSpPr>
            <p:spPr bwMode="auto">
              <a:xfrm>
                <a:off x="2597" y="196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68" name="Rectangle 70"/>
              <p:cNvSpPr>
                <a:spLocks noChangeArrowheads="1"/>
              </p:cNvSpPr>
              <p:nvPr/>
            </p:nvSpPr>
            <p:spPr bwMode="auto">
              <a:xfrm>
                <a:off x="830" y="1968"/>
                <a:ext cx="6" cy="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69" name="Rectangle 71"/>
              <p:cNvSpPr>
                <a:spLocks noChangeArrowheads="1"/>
              </p:cNvSpPr>
              <p:nvPr/>
            </p:nvSpPr>
            <p:spPr bwMode="auto">
              <a:xfrm>
                <a:off x="3800" y="1968"/>
                <a:ext cx="1" cy="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70" name="Rectangle 72"/>
              <p:cNvSpPr>
                <a:spLocks noChangeArrowheads="1"/>
              </p:cNvSpPr>
              <p:nvPr/>
            </p:nvSpPr>
            <p:spPr bwMode="auto">
              <a:xfrm>
                <a:off x="876" y="207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71" name="Rectangle 73"/>
              <p:cNvSpPr>
                <a:spLocks noChangeArrowheads="1"/>
              </p:cNvSpPr>
              <p:nvPr/>
            </p:nvSpPr>
            <p:spPr bwMode="auto">
              <a:xfrm>
                <a:off x="943" y="207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72" name="Rectangle 74"/>
              <p:cNvSpPr>
                <a:spLocks noChangeArrowheads="1"/>
              </p:cNvSpPr>
              <p:nvPr/>
            </p:nvSpPr>
            <p:spPr bwMode="auto">
              <a:xfrm>
                <a:off x="1235" y="207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73" name="Rectangle 75"/>
              <p:cNvSpPr>
                <a:spLocks noChangeArrowheads="1"/>
              </p:cNvSpPr>
              <p:nvPr/>
            </p:nvSpPr>
            <p:spPr bwMode="auto">
              <a:xfrm>
                <a:off x="1521" y="2075"/>
                <a:ext cx="115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A85 Traceability requirement</a:t>
                </a:r>
                <a:endParaRPr lang="en-US" altLang="en-US" sz="1800">
                  <a:latin typeface="Arial" charset="0"/>
                </a:endParaRPr>
              </a:p>
            </p:txBody>
          </p:sp>
          <p:sp>
            <p:nvSpPr>
              <p:cNvPr id="80974" name="Rectangle 76"/>
              <p:cNvSpPr>
                <a:spLocks noChangeArrowheads="1"/>
              </p:cNvSpPr>
              <p:nvPr/>
            </p:nvSpPr>
            <p:spPr bwMode="auto">
              <a:xfrm>
                <a:off x="2657" y="207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75" name="Rectangle 77"/>
              <p:cNvSpPr>
                <a:spLocks noChangeArrowheads="1"/>
              </p:cNvSpPr>
              <p:nvPr/>
            </p:nvSpPr>
            <p:spPr bwMode="auto">
              <a:xfrm>
                <a:off x="830" y="2075"/>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76" name="Rectangle 78"/>
              <p:cNvSpPr>
                <a:spLocks noChangeArrowheads="1"/>
              </p:cNvSpPr>
              <p:nvPr/>
            </p:nvSpPr>
            <p:spPr bwMode="auto">
              <a:xfrm>
                <a:off x="3800" y="2075"/>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77" name="Rectangle 79"/>
              <p:cNvSpPr>
                <a:spLocks noChangeArrowheads="1"/>
              </p:cNvSpPr>
              <p:nvPr/>
            </p:nvSpPr>
            <p:spPr bwMode="auto">
              <a:xfrm>
                <a:off x="876" y="2188"/>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78" name="Rectangle 80"/>
              <p:cNvSpPr>
                <a:spLocks noChangeArrowheads="1"/>
              </p:cNvSpPr>
              <p:nvPr/>
            </p:nvSpPr>
            <p:spPr bwMode="auto">
              <a:xfrm>
                <a:off x="943" y="2188"/>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79" name="Rectangle 81"/>
              <p:cNvSpPr>
                <a:spLocks noChangeArrowheads="1"/>
              </p:cNvSpPr>
              <p:nvPr/>
            </p:nvSpPr>
            <p:spPr bwMode="auto">
              <a:xfrm>
                <a:off x="1235" y="2188"/>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0" name="Rectangle 82"/>
              <p:cNvSpPr>
                <a:spLocks noChangeArrowheads="1"/>
              </p:cNvSpPr>
              <p:nvPr/>
            </p:nvSpPr>
            <p:spPr bwMode="auto">
              <a:xfrm>
                <a:off x="1521" y="2188"/>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1" name="Rectangle 83"/>
              <p:cNvSpPr>
                <a:spLocks noChangeArrowheads="1"/>
              </p:cNvSpPr>
              <p:nvPr/>
            </p:nvSpPr>
            <p:spPr bwMode="auto">
              <a:xfrm>
                <a:off x="1806" y="2188"/>
                <a:ext cx="13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A851 Origin of materials and parts</a:t>
                </a:r>
                <a:endParaRPr lang="en-US" altLang="en-US" sz="1800">
                  <a:latin typeface="Arial" charset="0"/>
                </a:endParaRPr>
              </a:p>
            </p:txBody>
          </p:sp>
          <p:sp>
            <p:nvSpPr>
              <p:cNvPr id="80982" name="Rectangle 84"/>
              <p:cNvSpPr>
                <a:spLocks noChangeArrowheads="1"/>
              </p:cNvSpPr>
              <p:nvPr/>
            </p:nvSpPr>
            <p:spPr bwMode="auto">
              <a:xfrm>
                <a:off x="3142" y="2188"/>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3" name="Rectangle 85"/>
              <p:cNvSpPr>
                <a:spLocks noChangeArrowheads="1"/>
              </p:cNvSpPr>
              <p:nvPr/>
            </p:nvSpPr>
            <p:spPr bwMode="auto">
              <a:xfrm>
                <a:off x="830" y="2188"/>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84" name="Rectangle 86"/>
              <p:cNvSpPr>
                <a:spLocks noChangeArrowheads="1"/>
              </p:cNvSpPr>
              <p:nvPr/>
            </p:nvSpPr>
            <p:spPr bwMode="auto">
              <a:xfrm>
                <a:off x="3800" y="2188"/>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85" name="Rectangle 87"/>
              <p:cNvSpPr>
                <a:spLocks noChangeArrowheads="1"/>
              </p:cNvSpPr>
              <p:nvPr/>
            </p:nvSpPr>
            <p:spPr bwMode="auto">
              <a:xfrm>
                <a:off x="876" y="230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6" name="Rectangle 88"/>
              <p:cNvSpPr>
                <a:spLocks noChangeArrowheads="1"/>
              </p:cNvSpPr>
              <p:nvPr/>
            </p:nvSpPr>
            <p:spPr bwMode="auto">
              <a:xfrm>
                <a:off x="943" y="230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7" name="Rectangle 89"/>
              <p:cNvSpPr>
                <a:spLocks noChangeArrowheads="1"/>
              </p:cNvSpPr>
              <p:nvPr/>
            </p:nvSpPr>
            <p:spPr bwMode="auto">
              <a:xfrm>
                <a:off x="1235" y="230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8" name="Rectangle 90"/>
              <p:cNvSpPr>
                <a:spLocks noChangeArrowheads="1"/>
              </p:cNvSpPr>
              <p:nvPr/>
            </p:nvSpPr>
            <p:spPr bwMode="auto">
              <a:xfrm>
                <a:off x="1521" y="230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89" name="Rectangle 91"/>
              <p:cNvSpPr>
                <a:spLocks noChangeArrowheads="1"/>
              </p:cNvSpPr>
              <p:nvPr/>
            </p:nvSpPr>
            <p:spPr bwMode="auto">
              <a:xfrm>
                <a:off x="1806" y="2301"/>
                <a:ext cx="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a:t>
                </a:r>
                <a:endParaRPr lang="en-US" altLang="en-US" sz="1800">
                  <a:latin typeface="Arial" charset="0"/>
                </a:endParaRPr>
              </a:p>
            </p:txBody>
          </p:sp>
          <p:sp>
            <p:nvSpPr>
              <p:cNvPr id="80990" name="Rectangle 92"/>
              <p:cNvSpPr>
                <a:spLocks noChangeArrowheads="1"/>
              </p:cNvSpPr>
              <p:nvPr/>
            </p:nvSpPr>
            <p:spPr bwMode="auto">
              <a:xfrm>
                <a:off x="1926" y="2301"/>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5</a:t>
                </a:r>
                <a:endParaRPr lang="en-US" altLang="en-US" sz="1800">
                  <a:latin typeface="Arial" charset="0"/>
                </a:endParaRPr>
              </a:p>
            </p:txBody>
          </p:sp>
          <p:sp>
            <p:nvSpPr>
              <p:cNvPr id="80991" name="Rectangle 93"/>
              <p:cNvSpPr>
                <a:spLocks noChangeArrowheads="1"/>
              </p:cNvSpPr>
              <p:nvPr/>
            </p:nvSpPr>
            <p:spPr bwMode="auto">
              <a:xfrm>
                <a:off x="1973" y="2301"/>
                <a:ext cx="3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2 Proces</a:t>
                </a:r>
                <a:endParaRPr lang="en-US" altLang="en-US" sz="1800">
                  <a:latin typeface="Arial" charset="0"/>
                </a:endParaRPr>
              </a:p>
            </p:txBody>
          </p:sp>
          <p:sp>
            <p:nvSpPr>
              <p:cNvPr id="80992" name="Rectangle 94"/>
              <p:cNvSpPr>
                <a:spLocks noChangeArrowheads="1"/>
              </p:cNvSpPr>
              <p:nvPr/>
            </p:nvSpPr>
            <p:spPr bwMode="auto">
              <a:xfrm>
                <a:off x="2298" y="2301"/>
                <a:ext cx="4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sing history</a:t>
                </a:r>
                <a:endParaRPr lang="en-US" altLang="en-US" sz="1800">
                  <a:latin typeface="Arial" charset="0"/>
                </a:endParaRPr>
              </a:p>
            </p:txBody>
          </p:sp>
          <p:sp>
            <p:nvSpPr>
              <p:cNvPr id="80993" name="Rectangle 95"/>
              <p:cNvSpPr>
                <a:spLocks noChangeArrowheads="1"/>
              </p:cNvSpPr>
              <p:nvPr/>
            </p:nvSpPr>
            <p:spPr bwMode="auto">
              <a:xfrm>
                <a:off x="2750" y="230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94" name="Rectangle 96"/>
              <p:cNvSpPr>
                <a:spLocks noChangeArrowheads="1"/>
              </p:cNvSpPr>
              <p:nvPr/>
            </p:nvSpPr>
            <p:spPr bwMode="auto">
              <a:xfrm>
                <a:off x="830" y="2301"/>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95" name="Rectangle 97"/>
              <p:cNvSpPr>
                <a:spLocks noChangeArrowheads="1"/>
              </p:cNvSpPr>
              <p:nvPr/>
            </p:nvSpPr>
            <p:spPr bwMode="auto">
              <a:xfrm>
                <a:off x="3800" y="2301"/>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0996" name="Rectangle 98"/>
              <p:cNvSpPr>
                <a:spLocks noChangeArrowheads="1"/>
              </p:cNvSpPr>
              <p:nvPr/>
            </p:nvSpPr>
            <p:spPr bwMode="auto">
              <a:xfrm>
                <a:off x="876" y="240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97" name="Rectangle 99"/>
              <p:cNvSpPr>
                <a:spLocks noChangeArrowheads="1"/>
              </p:cNvSpPr>
              <p:nvPr/>
            </p:nvSpPr>
            <p:spPr bwMode="auto">
              <a:xfrm>
                <a:off x="943" y="240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98" name="Rectangle 100"/>
              <p:cNvSpPr>
                <a:spLocks noChangeArrowheads="1"/>
              </p:cNvSpPr>
              <p:nvPr/>
            </p:nvSpPr>
            <p:spPr bwMode="auto">
              <a:xfrm>
                <a:off x="1235" y="240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0999" name="Rectangle 101"/>
              <p:cNvSpPr>
                <a:spLocks noChangeArrowheads="1"/>
              </p:cNvSpPr>
              <p:nvPr/>
            </p:nvSpPr>
            <p:spPr bwMode="auto">
              <a:xfrm>
                <a:off x="1521" y="240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00" name="Rectangle 102"/>
              <p:cNvSpPr>
                <a:spLocks noChangeArrowheads="1"/>
              </p:cNvSpPr>
              <p:nvPr/>
            </p:nvSpPr>
            <p:spPr bwMode="auto">
              <a:xfrm>
                <a:off x="1806" y="2407"/>
                <a:ext cx="7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A853 Distribution </a:t>
                </a:r>
                <a:endParaRPr lang="en-US" altLang="en-US" sz="1800">
                  <a:latin typeface="Arial" charset="0"/>
                </a:endParaRPr>
              </a:p>
            </p:txBody>
          </p:sp>
          <p:sp>
            <p:nvSpPr>
              <p:cNvPr id="81001" name="Rectangle 103"/>
              <p:cNvSpPr>
                <a:spLocks noChangeArrowheads="1"/>
              </p:cNvSpPr>
              <p:nvPr/>
            </p:nvSpPr>
            <p:spPr bwMode="auto">
              <a:xfrm>
                <a:off x="2531" y="2407"/>
                <a:ext cx="5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and location </a:t>
                </a:r>
                <a:endParaRPr lang="en-US" altLang="en-US" sz="1800">
                  <a:latin typeface="Arial" charset="0"/>
                </a:endParaRPr>
              </a:p>
            </p:txBody>
          </p:sp>
          <p:sp>
            <p:nvSpPr>
              <p:cNvPr id="81002" name="Rectangle 104"/>
              <p:cNvSpPr>
                <a:spLocks noChangeArrowheads="1"/>
              </p:cNvSpPr>
              <p:nvPr/>
            </p:nvSpPr>
            <p:spPr bwMode="auto">
              <a:xfrm>
                <a:off x="3022" y="2407"/>
                <a:ext cx="6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of products after</a:t>
                </a:r>
                <a:endParaRPr lang="en-US" altLang="en-US" sz="1800">
                  <a:latin typeface="Arial" charset="0"/>
                </a:endParaRPr>
              </a:p>
            </p:txBody>
          </p:sp>
          <p:sp>
            <p:nvSpPr>
              <p:cNvPr id="81003" name="Rectangle 105"/>
              <p:cNvSpPr>
                <a:spLocks noChangeArrowheads="1"/>
              </p:cNvSpPr>
              <p:nvPr/>
            </p:nvSpPr>
            <p:spPr bwMode="auto">
              <a:xfrm>
                <a:off x="3660" y="240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04" name="Rectangle 106"/>
              <p:cNvSpPr>
                <a:spLocks noChangeArrowheads="1"/>
              </p:cNvSpPr>
              <p:nvPr/>
            </p:nvSpPr>
            <p:spPr bwMode="auto">
              <a:xfrm>
                <a:off x="3680" y="240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05" name="Rectangle 107"/>
              <p:cNvSpPr>
                <a:spLocks noChangeArrowheads="1"/>
              </p:cNvSpPr>
              <p:nvPr/>
            </p:nvSpPr>
            <p:spPr bwMode="auto">
              <a:xfrm>
                <a:off x="830" y="2407"/>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06" name="Rectangle 108"/>
              <p:cNvSpPr>
                <a:spLocks noChangeArrowheads="1"/>
              </p:cNvSpPr>
              <p:nvPr/>
            </p:nvSpPr>
            <p:spPr bwMode="auto">
              <a:xfrm>
                <a:off x="3800" y="2407"/>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07" name="Rectangle 109"/>
              <p:cNvSpPr>
                <a:spLocks noChangeArrowheads="1"/>
              </p:cNvSpPr>
              <p:nvPr/>
            </p:nvSpPr>
            <p:spPr bwMode="auto">
              <a:xfrm>
                <a:off x="876" y="2520"/>
                <a:ext cx="13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08" name="Rectangle 110"/>
              <p:cNvSpPr>
                <a:spLocks noChangeArrowheads="1"/>
              </p:cNvSpPr>
              <p:nvPr/>
            </p:nvSpPr>
            <p:spPr bwMode="auto">
              <a:xfrm>
                <a:off x="2052" y="2520"/>
                <a:ext cx="3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delivery</a:t>
                </a:r>
                <a:endParaRPr lang="en-US" altLang="en-US" sz="1800">
                  <a:latin typeface="Arial" charset="0"/>
                </a:endParaRPr>
              </a:p>
            </p:txBody>
          </p:sp>
          <p:sp>
            <p:nvSpPr>
              <p:cNvPr id="81009" name="Rectangle 111"/>
              <p:cNvSpPr>
                <a:spLocks noChangeArrowheads="1"/>
              </p:cNvSpPr>
              <p:nvPr/>
            </p:nvSpPr>
            <p:spPr bwMode="auto">
              <a:xfrm>
                <a:off x="2365" y="252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10" name="Rectangle 112"/>
              <p:cNvSpPr>
                <a:spLocks noChangeArrowheads="1"/>
              </p:cNvSpPr>
              <p:nvPr/>
            </p:nvSpPr>
            <p:spPr bwMode="auto">
              <a:xfrm>
                <a:off x="830" y="2520"/>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11" name="Rectangle 113"/>
              <p:cNvSpPr>
                <a:spLocks noChangeArrowheads="1"/>
              </p:cNvSpPr>
              <p:nvPr/>
            </p:nvSpPr>
            <p:spPr bwMode="auto">
              <a:xfrm>
                <a:off x="3800" y="2520"/>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12" name="Rectangle 114"/>
              <p:cNvSpPr>
                <a:spLocks noChangeArrowheads="1"/>
              </p:cNvSpPr>
              <p:nvPr/>
            </p:nvSpPr>
            <p:spPr bwMode="auto">
              <a:xfrm>
                <a:off x="876" y="262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13" name="Rectangle 115"/>
              <p:cNvSpPr>
                <a:spLocks noChangeArrowheads="1"/>
              </p:cNvSpPr>
              <p:nvPr/>
            </p:nvSpPr>
            <p:spPr bwMode="auto">
              <a:xfrm>
                <a:off x="943" y="262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14" name="Rectangle 116"/>
              <p:cNvSpPr>
                <a:spLocks noChangeArrowheads="1"/>
              </p:cNvSpPr>
              <p:nvPr/>
            </p:nvSpPr>
            <p:spPr bwMode="auto">
              <a:xfrm>
                <a:off x="1235" y="262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15" name="Rectangle 117"/>
              <p:cNvSpPr>
                <a:spLocks noChangeArrowheads="1"/>
              </p:cNvSpPr>
              <p:nvPr/>
            </p:nvSpPr>
            <p:spPr bwMode="auto">
              <a:xfrm>
                <a:off x="1521" y="262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16" name="Rectangle 118"/>
              <p:cNvSpPr>
                <a:spLocks noChangeArrowheads="1"/>
              </p:cNvSpPr>
              <p:nvPr/>
            </p:nvSpPr>
            <p:spPr bwMode="auto">
              <a:xfrm>
                <a:off x="1806" y="2627"/>
                <a:ext cx="1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A859 Traceability requirements n.e.s.</a:t>
                </a:r>
                <a:endParaRPr lang="en-US" altLang="en-US" sz="1800">
                  <a:latin typeface="Arial" charset="0"/>
                </a:endParaRPr>
              </a:p>
            </p:txBody>
          </p:sp>
          <p:sp>
            <p:nvSpPr>
              <p:cNvPr id="81017" name="Rectangle 119"/>
              <p:cNvSpPr>
                <a:spLocks noChangeArrowheads="1"/>
              </p:cNvSpPr>
              <p:nvPr/>
            </p:nvSpPr>
            <p:spPr bwMode="auto">
              <a:xfrm>
                <a:off x="3255" y="2627"/>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18" name="Rectangle 120"/>
              <p:cNvSpPr>
                <a:spLocks noChangeArrowheads="1"/>
              </p:cNvSpPr>
              <p:nvPr/>
            </p:nvSpPr>
            <p:spPr bwMode="auto">
              <a:xfrm>
                <a:off x="830" y="2626"/>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19" name="Rectangle 121"/>
              <p:cNvSpPr>
                <a:spLocks noChangeArrowheads="1"/>
              </p:cNvSpPr>
              <p:nvPr/>
            </p:nvSpPr>
            <p:spPr bwMode="auto">
              <a:xfrm>
                <a:off x="3800" y="2626"/>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20" name="Rectangle 122"/>
              <p:cNvSpPr>
                <a:spLocks noChangeArrowheads="1"/>
              </p:cNvSpPr>
              <p:nvPr/>
            </p:nvSpPr>
            <p:spPr bwMode="auto">
              <a:xfrm>
                <a:off x="876" y="274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21" name="Rectangle 123"/>
              <p:cNvSpPr>
                <a:spLocks noChangeArrowheads="1"/>
              </p:cNvSpPr>
              <p:nvPr/>
            </p:nvSpPr>
            <p:spPr bwMode="auto">
              <a:xfrm>
                <a:off x="943" y="274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22" name="Rectangle 124"/>
              <p:cNvSpPr>
                <a:spLocks noChangeArrowheads="1"/>
              </p:cNvSpPr>
              <p:nvPr/>
            </p:nvSpPr>
            <p:spPr bwMode="auto">
              <a:xfrm>
                <a:off x="1235" y="274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23" name="Rectangle 125"/>
              <p:cNvSpPr>
                <a:spLocks noChangeArrowheads="1"/>
              </p:cNvSpPr>
              <p:nvPr/>
            </p:nvSpPr>
            <p:spPr bwMode="auto">
              <a:xfrm>
                <a:off x="1521" y="2740"/>
                <a:ext cx="1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A86 Quarantine requirement</a:t>
                </a:r>
                <a:endParaRPr lang="en-US" altLang="en-US" sz="1800">
                  <a:latin typeface="Arial" charset="0"/>
                </a:endParaRPr>
              </a:p>
            </p:txBody>
          </p:sp>
          <p:sp>
            <p:nvSpPr>
              <p:cNvPr id="81024" name="Rectangle 126"/>
              <p:cNvSpPr>
                <a:spLocks noChangeArrowheads="1"/>
              </p:cNvSpPr>
              <p:nvPr/>
            </p:nvSpPr>
            <p:spPr bwMode="auto">
              <a:xfrm>
                <a:off x="2624" y="274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25" name="Rectangle 127"/>
              <p:cNvSpPr>
                <a:spLocks noChangeArrowheads="1"/>
              </p:cNvSpPr>
              <p:nvPr/>
            </p:nvSpPr>
            <p:spPr bwMode="auto">
              <a:xfrm>
                <a:off x="830" y="2739"/>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26" name="Rectangle 128"/>
              <p:cNvSpPr>
                <a:spLocks noChangeArrowheads="1"/>
              </p:cNvSpPr>
              <p:nvPr/>
            </p:nvSpPr>
            <p:spPr bwMode="auto">
              <a:xfrm>
                <a:off x="3800" y="2739"/>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27" name="Rectangle 129"/>
              <p:cNvSpPr>
                <a:spLocks noChangeArrowheads="1"/>
              </p:cNvSpPr>
              <p:nvPr/>
            </p:nvSpPr>
            <p:spPr bwMode="auto">
              <a:xfrm>
                <a:off x="876" y="285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28" name="Rectangle 130"/>
              <p:cNvSpPr>
                <a:spLocks noChangeArrowheads="1"/>
              </p:cNvSpPr>
              <p:nvPr/>
            </p:nvSpPr>
            <p:spPr bwMode="auto">
              <a:xfrm>
                <a:off x="943" y="285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29" name="Rectangle 131"/>
              <p:cNvSpPr>
                <a:spLocks noChangeArrowheads="1"/>
              </p:cNvSpPr>
              <p:nvPr/>
            </p:nvSpPr>
            <p:spPr bwMode="auto">
              <a:xfrm>
                <a:off x="1235" y="285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30" name="Rectangle 132"/>
              <p:cNvSpPr>
                <a:spLocks noChangeArrowheads="1"/>
              </p:cNvSpPr>
              <p:nvPr/>
            </p:nvSpPr>
            <p:spPr bwMode="auto">
              <a:xfrm>
                <a:off x="1521" y="2853"/>
                <a:ext cx="19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A89 Conformity assessments related to SPS n.e.s</a:t>
                </a:r>
                <a:endParaRPr lang="en-US" altLang="en-US" sz="1800">
                  <a:latin typeface="Arial" charset="0"/>
                </a:endParaRPr>
              </a:p>
            </p:txBody>
          </p:sp>
          <p:sp>
            <p:nvSpPr>
              <p:cNvPr id="81031" name="Rectangle 133"/>
              <p:cNvSpPr>
                <a:spLocks noChangeArrowheads="1"/>
              </p:cNvSpPr>
              <p:nvPr/>
            </p:nvSpPr>
            <p:spPr bwMode="auto">
              <a:xfrm>
                <a:off x="3408" y="285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32" name="Rectangle 134"/>
              <p:cNvSpPr>
                <a:spLocks noChangeArrowheads="1"/>
              </p:cNvSpPr>
              <p:nvPr/>
            </p:nvSpPr>
            <p:spPr bwMode="auto">
              <a:xfrm>
                <a:off x="830" y="2852"/>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33" name="Rectangle 135"/>
              <p:cNvSpPr>
                <a:spLocks noChangeArrowheads="1"/>
              </p:cNvSpPr>
              <p:nvPr/>
            </p:nvSpPr>
            <p:spPr bwMode="auto">
              <a:xfrm>
                <a:off x="3800" y="2852"/>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34" name="Rectangle 136"/>
              <p:cNvSpPr>
                <a:spLocks noChangeArrowheads="1"/>
              </p:cNvSpPr>
              <p:nvPr/>
            </p:nvSpPr>
            <p:spPr bwMode="auto">
              <a:xfrm>
                <a:off x="876" y="295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35" name="Rectangle 137"/>
              <p:cNvSpPr>
                <a:spLocks noChangeArrowheads="1"/>
              </p:cNvSpPr>
              <p:nvPr/>
            </p:nvSpPr>
            <p:spPr bwMode="auto">
              <a:xfrm>
                <a:off x="943" y="295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36" name="Rectangle 138"/>
              <p:cNvSpPr>
                <a:spLocks noChangeArrowheads="1"/>
              </p:cNvSpPr>
              <p:nvPr/>
            </p:nvSpPr>
            <p:spPr bwMode="auto">
              <a:xfrm>
                <a:off x="1235" y="2959"/>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A9 SPS</a:t>
                </a:r>
                <a:endParaRPr lang="en-US" altLang="en-US" sz="1800">
                  <a:latin typeface="Arial" charset="0"/>
                </a:endParaRPr>
              </a:p>
            </p:txBody>
          </p:sp>
          <p:sp>
            <p:nvSpPr>
              <p:cNvPr id="81037" name="Rectangle 139"/>
              <p:cNvSpPr>
                <a:spLocks noChangeArrowheads="1"/>
              </p:cNvSpPr>
              <p:nvPr/>
            </p:nvSpPr>
            <p:spPr bwMode="auto">
              <a:xfrm>
                <a:off x="1534" y="2959"/>
                <a:ext cx="6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 Measures n.e.s.</a:t>
                </a:r>
                <a:endParaRPr lang="en-US" altLang="en-US" sz="1800">
                  <a:latin typeface="Arial" charset="0"/>
                </a:endParaRPr>
              </a:p>
            </p:txBody>
          </p:sp>
          <p:sp>
            <p:nvSpPr>
              <p:cNvPr id="81038" name="Rectangle 140"/>
              <p:cNvSpPr>
                <a:spLocks noChangeArrowheads="1"/>
              </p:cNvSpPr>
              <p:nvPr/>
            </p:nvSpPr>
            <p:spPr bwMode="auto">
              <a:xfrm>
                <a:off x="2145" y="295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39" name="Rectangle 141"/>
              <p:cNvSpPr>
                <a:spLocks noChangeArrowheads="1"/>
              </p:cNvSpPr>
              <p:nvPr/>
            </p:nvSpPr>
            <p:spPr bwMode="auto">
              <a:xfrm>
                <a:off x="830" y="2958"/>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40" name="Rectangle 142"/>
              <p:cNvSpPr>
                <a:spLocks noChangeArrowheads="1"/>
              </p:cNvSpPr>
              <p:nvPr/>
            </p:nvSpPr>
            <p:spPr bwMode="auto">
              <a:xfrm>
                <a:off x="3800" y="2958"/>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41" name="Rectangle 143"/>
              <p:cNvSpPr>
                <a:spLocks noChangeArrowheads="1"/>
              </p:cNvSpPr>
              <p:nvPr/>
            </p:nvSpPr>
            <p:spPr bwMode="auto">
              <a:xfrm>
                <a:off x="876" y="3072"/>
                <a:ext cx="16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B  TECHNICAL BARRIERS TO TRADE</a:t>
                </a:r>
                <a:endParaRPr lang="en-US" altLang="en-US" sz="1800">
                  <a:latin typeface="Arial" charset="0"/>
                </a:endParaRPr>
              </a:p>
            </p:txBody>
          </p:sp>
          <p:sp>
            <p:nvSpPr>
              <p:cNvPr id="81042" name="Rectangle 144"/>
              <p:cNvSpPr>
                <a:spLocks noChangeArrowheads="1"/>
              </p:cNvSpPr>
              <p:nvPr/>
            </p:nvSpPr>
            <p:spPr bwMode="auto">
              <a:xfrm>
                <a:off x="2517" y="3072"/>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43" name="Rectangle 145"/>
              <p:cNvSpPr>
                <a:spLocks noChangeArrowheads="1"/>
              </p:cNvSpPr>
              <p:nvPr/>
            </p:nvSpPr>
            <p:spPr bwMode="auto">
              <a:xfrm>
                <a:off x="2670" y="3072"/>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44" name="Rectangle 146"/>
              <p:cNvSpPr>
                <a:spLocks noChangeArrowheads="1"/>
              </p:cNvSpPr>
              <p:nvPr/>
            </p:nvSpPr>
            <p:spPr bwMode="auto">
              <a:xfrm>
                <a:off x="830" y="3071"/>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45" name="Rectangle 147"/>
              <p:cNvSpPr>
                <a:spLocks noChangeArrowheads="1"/>
              </p:cNvSpPr>
              <p:nvPr/>
            </p:nvSpPr>
            <p:spPr bwMode="auto">
              <a:xfrm>
                <a:off x="3800" y="3071"/>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46" name="Rectangle 148"/>
              <p:cNvSpPr>
                <a:spLocks noChangeArrowheads="1"/>
              </p:cNvSpPr>
              <p:nvPr/>
            </p:nvSpPr>
            <p:spPr bwMode="auto">
              <a:xfrm>
                <a:off x="876" y="3185"/>
                <a:ext cx="1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C  </a:t>
                </a:r>
                <a:endParaRPr lang="en-US" altLang="en-US" sz="1800">
                  <a:latin typeface="Arial" charset="0"/>
                </a:endParaRPr>
              </a:p>
            </p:txBody>
          </p:sp>
          <p:sp>
            <p:nvSpPr>
              <p:cNvPr id="81047" name="Rectangle 149"/>
              <p:cNvSpPr>
                <a:spLocks noChangeArrowheads="1"/>
              </p:cNvSpPr>
              <p:nvPr/>
            </p:nvSpPr>
            <p:spPr bwMode="auto">
              <a:xfrm>
                <a:off x="989" y="318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48" name="Rectangle 150"/>
              <p:cNvSpPr>
                <a:spLocks noChangeArrowheads="1"/>
              </p:cNvSpPr>
              <p:nvPr/>
            </p:nvSpPr>
            <p:spPr bwMode="auto">
              <a:xfrm>
                <a:off x="1009" y="3185"/>
                <a:ext cx="1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PRE</a:t>
                </a:r>
                <a:endParaRPr lang="en-US" altLang="en-US" sz="1800">
                  <a:latin typeface="Arial" charset="0"/>
                </a:endParaRPr>
              </a:p>
            </p:txBody>
          </p:sp>
          <p:sp>
            <p:nvSpPr>
              <p:cNvPr id="81049" name="Rectangle 151"/>
              <p:cNvSpPr>
                <a:spLocks noChangeArrowheads="1"/>
              </p:cNvSpPr>
              <p:nvPr/>
            </p:nvSpPr>
            <p:spPr bwMode="auto">
              <a:xfrm>
                <a:off x="1189" y="3185"/>
                <a:ext cx="7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a:t>
                </a:r>
                <a:endParaRPr lang="en-US" altLang="en-US" sz="1800">
                  <a:latin typeface="Arial" charset="0"/>
                </a:endParaRPr>
              </a:p>
            </p:txBody>
          </p:sp>
          <p:sp>
            <p:nvSpPr>
              <p:cNvPr id="81050" name="Rectangle 152"/>
              <p:cNvSpPr>
                <a:spLocks noChangeArrowheads="1"/>
              </p:cNvSpPr>
              <p:nvPr/>
            </p:nvSpPr>
            <p:spPr bwMode="auto">
              <a:xfrm>
                <a:off x="1222" y="3185"/>
                <a:ext cx="23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SHIPMENT INSPECTION AND OTHER FORMALITIES </a:t>
                </a:r>
                <a:endParaRPr lang="en-US" altLang="en-US" sz="1800">
                  <a:latin typeface="Arial" charset="0"/>
                </a:endParaRPr>
              </a:p>
            </p:txBody>
          </p:sp>
          <p:sp>
            <p:nvSpPr>
              <p:cNvPr id="81051" name="Rectangle 153"/>
              <p:cNvSpPr>
                <a:spLocks noChangeArrowheads="1"/>
              </p:cNvSpPr>
              <p:nvPr/>
            </p:nvSpPr>
            <p:spPr bwMode="auto">
              <a:xfrm>
                <a:off x="3534" y="3185"/>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52" name="Rectangle 154"/>
              <p:cNvSpPr>
                <a:spLocks noChangeArrowheads="1"/>
              </p:cNvSpPr>
              <p:nvPr/>
            </p:nvSpPr>
            <p:spPr bwMode="auto">
              <a:xfrm>
                <a:off x="830" y="3184"/>
                <a:ext cx="6" cy="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53" name="Rectangle 155"/>
              <p:cNvSpPr>
                <a:spLocks noChangeArrowheads="1"/>
              </p:cNvSpPr>
              <p:nvPr/>
            </p:nvSpPr>
            <p:spPr bwMode="auto">
              <a:xfrm>
                <a:off x="3800" y="3184"/>
                <a:ext cx="1" cy="1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54" name="Rectangle 156"/>
              <p:cNvSpPr>
                <a:spLocks noChangeArrowheads="1"/>
              </p:cNvSpPr>
              <p:nvPr/>
            </p:nvSpPr>
            <p:spPr bwMode="auto">
              <a:xfrm>
                <a:off x="876" y="3291"/>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D</a:t>
                </a:r>
                <a:endParaRPr lang="en-US" altLang="en-US" sz="1800">
                  <a:latin typeface="Arial" charset="0"/>
                </a:endParaRPr>
              </a:p>
            </p:txBody>
          </p:sp>
          <p:sp>
            <p:nvSpPr>
              <p:cNvPr id="81055" name="Rectangle 157"/>
              <p:cNvSpPr>
                <a:spLocks noChangeArrowheads="1"/>
              </p:cNvSpPr>
              <p:nvPr/>
            </p:nvSpPr>
            <p:spPr bwMode="auto">
              <a:xfrm>
                <a:off x="943" y="3291"/>
                <a:ext cx="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56" name="Rectangle 158"/>
              <p:cNvSpPr>
                <a:spLocks noChangeArrowheads="1"/>
              </p:cNvSpPr>
              <p:nvPr/>
            </p:nvSpPr>
            <p:spPr bwMode="auto">
              <a:xfrm>
                <a:off x="996" y="3291"/>
                <a:ext cx="21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CONTINGENT TRADE PROTECTIVE MEASURES</a:t>
                </a:r>
                <a:endParaRPr lang="en-US" altLang="en-US" sz="1800">
                  <a:latin typeface="Arial" charset="0"/>
                </a:endParaRPr>
              </a:p>
            </p:txBody>
          </p:sp>
          <p:sp>
            <p:nvSpPr>
              <p:cNvPr id="81057" name="Rectangle 159"/>
              <p:cNvSpPr>
                <a:spLocks noChangeArrowheads="1"/>
              </p:cNvSpPr>
              <p:nvPr/>
            </p:nvSpPr>
            <p:spPr bwMode="auto">
              <a:xfrm>
                <a:off x="3102" y="329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58" name="Rectangle 160"/>
              <p:cNvSpPr>
                <a:spLocks noChangeArrowheads="1"/>
              </p:cNvSpPr>
              <p:nvPr/>
            </p:nvSpPr>
            <p:spPr bwMode="auto">
              <a:xfrm>
                <a:off x="3242" y="3291"/>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59" name="Rectangle 161"/>
              <p:cNvSpPr>
                <a:spLocks noChangeArrowheads="1"/>
              </p:cNvSpPr>
              <p:nvPr/>
            </p:nvSpPr>
            <p:spPr bwMode="auto">
              <a:xfrm>
                <a:off x="830" y="3291"/>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60" name="Rectangle 162"/>
              <p:cNvSpPr>
                <a:spLocks noChangeArrowheads="1"/>
              </p:cNvSpPr>
              <p:nvPr/>
            </p:nvSpPr>
            <p:spPr bwMode="auto">
              <a:xfrm>
                <a:off x="3800" y="3291"/>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61" name="Rectangle 163"/>
              <p:cNvSpPr>
                <a:spLocks noChangeArrowheads="1"/>
              </p:cNvSpPr>
              <p:nvPr/>
            </p:nvSpPr>
            <p:spPr bwMode="auto">
              <a:xfrm>
                <a:off x="876" y="3404"/>
                <a:ext cx="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E</a:t>
                </a:r>
                <a:endParaRPr lang="en-US" altLang="en-US" sz="1800">
                  <a:latin typeface="Arial" charset="0"/>
                </a:endParaRPr>
              </a:p>
            </p:txBody>
          </p:sp>
          <p:sp>
            <p:nvSpPr>
              <p:cNvPr id="81062" name="Rectangle 164"/>
              <p:cNvSpPr>
                <a:spLocks noChangeArrowheads="1"/>
              </p:cNvSpPr>
              <p:nvPr/>
            </p:nvSpPr>
            <p:spPr bwMode="auto">
              <a:xfrm>
                <a:off x="936" y="340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63" name="Rectangle 165"/>
              <p:cNvSpPr>
                <a:spLocks noChangeArrowheads="1"/>
              </p:cNvSpPr>
              <p:nvPr/>
            </p:nvSpPr>
            <p:spPr bwMode="auto">
              <a:xfrm>
                <a:off x="956" y="340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64" name="Rectangle 166"/>
              <p:cNvSpPr>
                <a:spLocks noChangeArrowheads="1"/>
              </p:cNvSpPr>
              <p:nvPr/>
            </p:nvSpPr>
            <p:spPr bwMode="auto">
              <a:xfrm>
                <a:off x="983" y="3404"/>
                <a:ext cx="2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NON</a:t>
                </a:r>
                <a:endParaRPr lang="en-US" altLang="en-US" sz="1800">
                  <a:latin typeface="Arial" charset="0"/>
                </a:endParaRPr>
              </a:p>
            </p:txBody>
          </p:sp>
          <p:sp>
            <p:nvSpPr>
              <p:cNvPr id="81065" name="Rectangle 167"/>
              <p:cNvSpPr>
                <a:spLocks noChangeArrowheads="1"/>
              </p:cNvSpPr>
              <p:nvPr/>
            </p:nvSpPr>
            <p:spPr bwMode="auto">
              <a:xfrm>
                <a:off x="1189" y="3404"/>
                <a:ext cx="7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a:t>
                </a:r>
                <a:endParaRPr lang="en-US" altLang="en-US" sz="1800">
                  <a:latin typeface="Arial" charset="0"/>
                </a:endParaRPr>
              </a:p>
            </p:txBody>
          </p:sp>
          <p:sp>
            <p:nvSpPr>
              <p:cNvPr id="81066" name="Rectangle 168"/>
              <p:cNvSpPr>
                <a:spLocks noChangeArrowheads="1"/>
              </p:cNvSpPr>
              <p:nvPr/>
            </p:nvSpPr>
            <p:spPr bwMode="auto">
              <a:xfrm>
                <a:off x="1222" y="3404"/>
                <a:ext cx="23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AUTOMATIC LICENSING, QUOTAS, PROHIBITIONS …</a:t>
                </a:r>
                <a:endParaRPr lang="en-US" altLang="en-US" sz="1800">
                  <a:latin typeface="Arial" charset="0"/>
                </a:endParaRPr>
              </a:p>
            </p:txBody>
          </p:sp>
          <p:sp>
            <p:nvSpPr>
              <p:cNvPr id="81067" name="Rectangle 169"/>
              <p:cNvSpPr>
                <a:spLocks noChangeArrowheads="1"/>
              </p:cNvSpPr>
              <p:nvPr/>
            </p:nvSpPr>
            <p:spPr bwMode="auto">
              <a:xfrm>
                <a:off x="3594" y="3404"/>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68" name="Rectangle 170"/>
              <p:cNvSpPr>
                <a:spLocks noChangeArrowheads="1"/>
              </p:cNvSpPr>
              <p:nvPr/>
            </p:nvSpPr>
            <p:spPr bwMode="auto">
              <a:xfrm>
                <a:off x="830" y="3404"/>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69" name="Rectangle 171"/>
              <p:cNvSpPr>
                <a:spLocks noChangeArrowheads="1"/>
              </p:cNvSpPr>
              <p:nvPr/>
            </p:nvSpPr>
            <p:spPr bwMode="auto">
              <a:xfrm>
                <a:off x="3800" y="3404"/>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70" name="Rectangle 172"/>
              <p:cNvSpPr>
                <a:spLocks noChangeArrowheads="1"/>
              </p:cNvSpPr>
              <p:nvPr/>
            </p:nvSpPr>
            <p:spPr bwMode="auto">
              <a:xfrm>
                <a:off x="876" y="35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F</a:t>
                </a:r>
                <a:endParaRPr lang="en-US" altLang="en-US" sz="1800">
                  <a:latin typeface="Arial" charset="0"/>
                </a:endParaRPr>
              </a:p>
            </p:txBody>
          </p:sp>
          <p:sp>
            <p:nvSpPr>
              <p:cNvPr id="81071" name="Rectangle 173"/>
              <p:cNvSpPr>
                <a:spLocks noChangeArrowheads="1"/>
              </p:cNvSpPr>
              <p:nvPr/>
            </p:nvSpPr>
            <p:spPr bwMode="auto">
              <a:xfrm>
                <a:off x="929" y="3510"/>
                <a:ext cx="32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  PRICE</a:t>
                </a:r>
                <a:endParaRPr lang="en-US" altLang="en-US" sz="1800">
                  <a:latin typeface="Arial" charset="0"/>
                </a:endParaRPr>
              </a:p>
            </p:txBody>
          </p:sp>
          <p:sp>
            <p:nvSpPr>
              <p:cNvPr id="81072" name="Rectangle 174"/>
              <p:cNvSpPr>
                <a:spLocks noChangeArrowheads="1"/>
              </p:cNvSpPr>
              <p:nvPr/>
            </p:nvSpPr>
            <p:spPr bwMode="auto">
              <a:xfrm>
                <a:off x="1248" y="3510"/>
                <a:ext cx="4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CONTROL </a:t>
                </a:r>
                <a:endParaRPr lang="en-US" altLang="en-US" sz="1800">
                  <a:latin typeface="Arial" charset="0"/>
                </a:endParaRPr>
              </a:p>
            </p:txBody>
          </p:sp>
          <p:sp>
            <p:nvSpPr>
              <p:cNvPr id="81073" name="Rectangle 175"/>
              <p:cNvSpPr>
                <a:spLocks noChangeArrowheads="1"/>
              </p:cNvSpPr>
              <p:nvPr/>
            </p:nvSpPr>
            <p:spPr bwMode="auto">
              <a:xfrm>
                <a:off x="1727" y="3510"/>
                <a:ext cx="10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MEASURES INCLUDING</a:t>
                </a:r>
                <a:endParaRPr lang="en-US" altLang="en-US" sz="1800">
                  <a:latin typeface="Arial" charset="0"/>
                </a:endParaRPr>
              </a:p>
            </p:txBody>
          </p:sp>
          <p:sp>
            <p:nvSpPr>
              <p:cNvPr id="81074" name="Rectangle 176"/>
              <p:cNvSpPr>
                <a:spLocks noChangeArrowheads="1"/>
              </p:cNvSpPr>
              <p:nvPr/>
            </p:nvSpPr>
            <p:spPr bwMode="auto">
              <a:xfrm>
                <a:off x="2790" y="351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75" name="Rectangle 177"/>
              <p:cNvSpPr>
                <a:spLocks noChangeArrowheads="1"/>
              </p:cNvSpPr>
              <p:nvPr/>
            </p:nvSpPr>
            <p:spPr bwMode="auto">
              <a:xfrm>
                <a:off x="2816" y="3510"/>
                <a:ext cx="3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ADDIT</a:t>
                </a:r>
                <a:endParaRPr lang="en-US" altLang="en-US" sz="1800">
                  <a:latin typeface="Arial" charset="0"/>
                </a:endParaRPr>
              </a:p>
            </p:txBody>
          </p:sp>
          <p:sp>
            <p:nvSpPr>
              <p:cNvPr id="81076" name="Rectangle 178"/>
              <p:cNvSpPr>
                <a:spLocks noChangeArrowheads="1"/>
              </p:cNvSpPr>
              <p:nvPr/>
            </p:nvSpPr>
            <p:spPr bwMode="auto">
              <a:xfrm>
                <a:off x="3115" y="351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a:t>
                </a:r>
                <a:endParaRPr lang="en-US" altLang="en-US" sz="1800">
                  <a:latin typeface="Arial" charset="0"/>
                </a:endParaRPr>
              </a:p>
            </p:txBody>
          </p:sp>
          <p:sp>
            <p:nvSpPr>
              <p:cNvPr id="81077" name="Rectangle 179"/>
              <p:cNvSpPr>
                <a:spLocks noChangeArrowheads="1"/>
              </p:cNvSpPr>
              <p:nvPr/>
            </p:nvSpPr>
            <p:spPr bwMode="auto">
              <a:xfrm>
                <a:off x="3135" y="3510"/>
                <a:ext cx="3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  TAXES</a:t>
                </a:r>
                <a:endParaRPr lang="en-US" altLang="en-US" sz="1800">
                  <a:latin typeface="Arial" charset="0"/>
                </a:endParaRPr>
              </a:p>
            </p:txBody>
          </p:sp>
          <p:sp>
            <p:nvSpPr>
              <p:cNvPr id="81078" name="Rectangle 180"/>
              <p:cNvSpPr>
                <a:spLocks noChangeArrowheads="1"/>
              </p:cNvSpPr>
              <p:nvPr/>
            </p:nvSpPr>
            <p:spPr bwMode="auto">
              <a:xfrm>
                <a:off x="3494" y="351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79" name="Rectangle 181"/>
              <p:cNvSpPr>
                <a:spLocks noChangeArrowheads="1"/>
              </p:cNvSpPr>
              <p:nvPr/>
            </p:nvSpPr>
            <p:spPr bwMode="auto">
              <a:xfrm>
                <a:off x="3534" y="3510"/>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t>
                </a:r>
                <a:endParaRPr lang="en-US" altLang="en-US" sz="1800">
                  <a:latin typeface="Arial" charset="0"/>
                </a:endParaRPr>
              </a:p>
            </p:txBody>
          </p:sp>
          <p:sp>
            <p:nvSpPr>
              <p:cNvPr id="81080" name="Rectangle 182"/>
              <p:cNvSpPr>
                <a:spLocks noChangeArrowheads="1"/>
              </p:cNvSpPr>
              <p:nvPr/>
            </p:nvSpPr>
            <p:spPr bwMode="auto">
              <a:xfrm>
                <a:off x="3627" y="3510"/>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81" name="Rectangle 183"/>
              <p:cNvSpPr>
                <a:spLocks noChangeArrowheads="1"/>
              </p:cNvSpPr>
              <p:nvPr/>
            </p:nvSpPr>
            <p:spPr bwMode="auto">
              <a:xfrm>
                <a:off x="830" y="3510"/>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82" name="Rectangle 184"/>
              <p:cNvSpPr>
                <a:spLocks noChangeArrowheads="1"/>
              </p:cNvSpPr>
              <p:nvPr/>
            </p:nvSpPr>
            <p:spPr bwMode="auto">
              <a:xfrm>
                <a:off x="3800" y="3510"/>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83" name="Rectangle 185"/>
              <p:cNvSpPr>
                <a:spLocks noChangeArrowheads="1"/>
              </p:cNvSpPr>
              <p:nvPr/>
            </p:nvSpPr>
            <p:spPr bwMode="auto">
              <a:xfrm>
                <a:off x="876" y="3623"/>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G  FINANCE ME</a:t>
                </a:r>
                <a:endParaRPr lang="en-US" altLang="en-US" sz="1800">
                  <a:latin typeface="Arial" charset="0"/>
                </a:endParaRPr>
              </a:p>
            </p:txBody>
          </p:sp>
          <p:sp>
            <p:nvSpPr>
              <p:cNvPr id="81084" name="Rectangle 186"/>
              <p:cNvSpPr>
                <a:spLocks noChangeArrowheads="1"/>
              </p:cNvSpPr>
              <p:nvPr/>
            </p:nvSpPr>
            <p:spPr bwMode="auto">
              <a:xfrm>
                <a:off x="1574" y="3623"/>
                <a:ext cx="3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ASURES</a:t>
                </a:r>
                <a:endParaRPr lang="en-US" altLang="en-US" sz="1800">
                  <a:latin typeface="Arial" charset="0"/>
                </a:endParaRPr>
              </a:p>
            </p:txBody>
          </p:sp>
          <p:sp>
            <p:nvSpPr>
              <p:cNvPr id="81085" name="Rectangle 187"/>
              <p:cNvSpPr>
                <a:spLocks noChangeArrowheads="1"/>
              </p:cNvSpPr>
              <p:nvPr/>
            </p:nvSpPr>
            <p:spPr bwMode="auto">
              <a:xfrm>
                <a:off x="1946" y="362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86" name="Rectangle 188"/>
              <p:cNvSpPr>
                <a:spLocks noChangeArrowheads="1"/>
              </p:cNvSpPr>
              <p:nvPr/>
            </p:nvSpPr>
            <p:spPr bwMode="auto">
              <a:xfrm>
                <a:off x="2092" y="3623"/>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87" name="Rectangle 189"/>
              <p:cNvSpPr>
                <a:spLocks noChangeArrowheads="1"/>
              </p:cNvSpPr>
              <p:nvPr/>
            </p:nvSpPr>
            <p:spPr bwMode="auto">
              <a:xfrm>
                <a:off x="830" y="3623"/>
                <a:ext cx="6"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88" name="Rectangle 190"/>
              <p:cNvSpPr>
                <a:spLocks noChangeArrowheads="1"/>
              </p:cNvSpPr>
              <p:nvPr/>
            </p:nvSpPr>
            <p:spPr bwMode="auto">
              <a:xfrm>
                <a:off x="3800" y="3623"/>
                <a:ext cx="1"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89" name="Rectangle 191"/>
              <p:cNvSpPr>
                <a:spLocks noChangeArrowheads="1"/>
              </p:cNvSpPr>
              <p:nvPr/>
            </p:nvSpPr>
            <p:spPr bwMode="auto">
              <a:xfrm>
                <a:off x="876" y="3736"/>
                <a:ext cx="6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H  MEASURES</a:t>
                </a:r>
                <a:endParaRPr lang="en-US" altLang="en-US" sz="1800">
                  <a:latin typeface="Arial" charset="0"/>
                </a:endParaRPr>
              </a:p>
            </p:txBody>
          </p:sp>
          <p:sp>
            <p:nvSpPr>
              <p:cNvPr id="81090" name="Rectangle 192"/>
              <p:cNvSpPr>
                <a:spLocks noChangeArrowheads="1"/>
              </p:cNvSpPr>
              <p:nvPr/>
            </p:nvSpPr>
            <p:spPr bwMode="auto">
              <a:xfrm>
                <a:off x="1507" y="37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91" name="Rectangle 193"/>
              <p:cNvSpPr>
                <a:spLocks noChangeArrowheads="1"/>
              </p:cNvSpPr>
              <p:nvPr/>
            </p:nvSpPr>
            <p:spPr bwMode="auto">
              <a:xfrm>
                <a:off x="1521" y="3736"/>
                <a:ext cx="12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 AFFECTING COMPETITION</a:t>
                </a:r>
                <a:endParaRPr lang="en-US" altLang="en-US" sz="1800">
                  <a:latin typeface="Arial" charset="0"/>
                </a:endParaRPr>
              </a:p>
            </p:txBody>
          </p:sp>
          <p:sp>
            <p:nvSpPr>
              <p:cNvPr id="81092" name="Rectangle 194"/>
              <p:cNvSpPr>
                <a:spLocks noChangeArrowheads="1"/>
              </p:cNvSpPr>
              <p:nvPr/>
            </p:nvSpPr>
            <p:spPr bwMode="auto">
              <a:xfrm>
                <a:off x="2743" y="37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93" name="Rectangle 195"/>
              <p:cNvSpPr>
                <a:spLocks noChangeArrowheads="1"/>
              </p:cNvSpPr>
              <p:nvPr/>
            </p:nvSpPr>
            <p:spPr bwMode="auto">
              <a:xfrm>
                <a:off x="2956" y="3736"/>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094" name="Rectangle 196"/>
              <p:cNvSpPr>
                <a:spLocks noChangeArrowheads="1"/>
              </p:cNvSpPr>
              <p:nvPr/>
            </p:nvSpPr>
            <p:spPr bwMode="auto">
              <a:xfrm>
                <a:off x="830" y="3736"/>
                <a:ext cx="6"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95" name="Rectangle 197"/>
              <p:cNvSpPr>
                <a:spLocks noChangeArrowheads="1"/>
              </p:cNvSpPr>
              <p:nvPr/>
            </p:nvSpPr>
            <p:spPr bwMode="auto">
              <a:xfrm>
                <a:off x="3800" y="3736"/>
                <a:ext cx="1"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096" name="Rectangle 198"/>
              <p:cNvSpPr>
                <a:spLocks noChangeArrowheads="1"/>
              </p:cNvSpPr>
              <p:nvPr/>
            </p:nvSpPr>
            <p:spPr bwMode="auto">
              <a:xfrm>
                <a:off x="876" y="3849"/>
                <a:ext cx="45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I    TRADE</a:t>
                </a:r>
                <a:endParaRPr lang="en-US" altLang="en-US" sz="1800">
                  <a:latin typeface="Arial" charset="0"/>
                </a:endParaRPr>
              </a:p>
            </p:txBody>
          </p:sp>
          <p:sp>
            <p:nvSpPr>
              <p:cNvPr id="81097" name="Rectangle 199"/>
              <p:cNvSpPr>
                <a:spLocks noChangeArrowheads="1"/>
              </p:cNvSpPr>
              <p:nvPr/>
            </p:nvSpPr>
            <p:spPr bwMode="auto">
              <a:xfrm>
                <a:off x="1321" y="3849"/>
                <a:ext cx="7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a:t>
                </a:r>
                <a:endParaRPr lang="en-US" altLang="en-US" sz="1800">
                  <a:latin typeface="Arial" charset="0"/>
                </a:endParaRPr>
              </a:p>
            </p:txBody>
          </p:sp>
          <p:sp>
            <p:nvSpPr>
              <p:cNvPr id="81098" name="Rectangle 200"/>
              <p:cNvSpPr>
                <a:spLocks noChangeArrowheads="1"/>
              </p:cNvSpPr>
              <p:nvPr/>
            </p:nvSpPr>
            <p:spPr bwMode="auto">
              <a:xfrm>
                <a:off x="1355" y="3849"/>
                <a:ext cx="16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latin typeface="Times New Roman" pitchFamily="18" charset="0"/>
                  </a:rPr>
                  <a:t>RELATED INVESTMENT MEASURES</a:t>
                </a:r>
                <a:endParaRPr lang="en-US" altLang="en-US" sz="1800">
                  <a:latin typeface="Arial" charset="0"/>
                </a:endParaRPr>
              </a:p>
            </p:txBody>
          </p:sp>
          <p:sp>
            <p:nvSpPr>
              <p:cNvPr id="81099" name="Rectangle 201"/>
              <p:cNvSpPr>
                <a:spLocks noChangeArrowheads="1"/>
              </p:cNvSpPr>
              <p:nvPr/>
            </p:nvSpPr>
            <p:spPr bwMode="auto">
              <a:xfrm>
                <a:off x="2962" y="384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100" name="Rectangle 202"/>
              <p:cNvSpPr>
                <a:spLocks noChangeArrowheads="1"/>
              </p:cNvSpPr>
              <p:nvPr/>
            </p:nvSpPr>
            <p:spPr bwMode="auto">
              <a:xfrm>
                <a:off x="3242" y="384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sp>
            <p:nvSpPr>
              <p:cNvPr id="81101" name="Rectangle 203"/>
              <p:cNvSpPr>
                <a:spLocks noChangeArrowheads="1"/>
              </p:cNvSpPr>
              <p:nvPr/>
            </p:nvSpPr>
            <p:spPr bwMode="auto">
              <a:xfrm>
                <a:off x="830" y="3962"/>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102" name="Rectangle 204"/>
              <p:cNvSpPr>
                <a:spLocks noChangeArrowheads="1"/>
              </p:cNvSpPr>
              <p:nvPr/>
            </p:nvSpPr>
            <p:spPr bwMode="auto">
              <a:xfrm>
                <a:off x="830" y="3962"/>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grpSp>
        <p:sp>
          <p:nvSpPr>
            <p:cNvPr id="81103" name="Rectangle 206"/>
            <p:cNvSpPr>
              <a:spLocks noChangeArrowheads="1"/>
            </p:cNvSpPr>
            <p:nvPr/>
          </p:nvSpPr>
          <p:spPr bwMode="auto">
            <a:xfrm>
              <a:off x="836" y="3962"/>
              <a:ext cx="296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104" name="Rectangle 207"/>
            <p:cNvSpPr>
              <a:spLocks noChangeArrowheads="1"/>
            </p:cNvSpPr>
            <p:nvPr/>
          </p:nvSpPr>
          <p:spPr bwMode="auto">
            <a:xfrm>
              <a:off x="3800" y="3962"/>
              <a:ext cx="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105" name="Rectangle 208"/>
            <p:cNvSpPr>
              <a:spLocks noChangeArrowheads="1"/>
            </p:cNvSpPr>
            <p:nvPr/>
          </p:nvSpPr>
          <p:spPr bwMode="auto">
            <a:xfrm>
              <a:off x="3800" y="3962"/>
              <a:ext cx="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106" name="Rectangle 209"/>
            <p:cNvSpPr>
              <a:spLocks noChangeArrowheads="1"/>
            </p:cNvSpPr>
            <p:nvPr/>
          </p:nvSpPr>
          <p:spPr bwMode="auto">
            <a:xfrm>
              <a:off x="830" y="3842"/>
              <a:ext cx="6" cy="1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107" name="Rectangle 210"/>
            <p:cNvSpPr>
              <a:spLocks noChangeArrowheads="1"/>
            </p:cNvSpPr>
            <p:nvPr/>
          </p:nvSpPr>
          <p:spPr bwMode="auto">
            <a:xfrm>
              <a:off x="3800" y="3842"/>
              <a:ext cx="1" cy="1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81108" name="Rectangle 211"/>
            <p:cNvSpPr>
              <a:spLocks noChangeArrowheads="1"/>
            </p:cNvSpPr>
            <p:nvPr/>
          </p:nvSpPr>
          <p:spPr bwMode="auto">
            <a:xfrm>
              <a:off x="657" y="3969"/>
              <a:ext cx="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eaLnBrk="1" hangingPunct="1">
                <a:spcBef>
                  <a:spcPct val="0"/>
                </a:spcBef>
                <a:buClrTx/>
                <a:buFontTx/>
                <a:buNone/>
              </a:pPr>
              <a:r>
                <a:rPr lang="en-US" altLang="en-US" sz="1200">
                  <a:solidFill>
                    <a:srgbClr val="00FF00"/>
                  </a:solidFill>
                  <a:latin typeface="Times New Roman" pitchFamily="18" charset="0"/>
                </a:rPr>
                <a:t> </a:t>
              </a:r>
              <a:endParaRPr lang="en-US" altLang="en-US" sz="1800">
                <a:latin typeface="Arial" charset="0"/>
              </a:endParaRPr>
            </a:p>
          </p:txBody>
        </p:sp>
      </p:grpSp>
      <p:cxnSp>
        <p:nvCxnSpPr>
          <p:cNvPr id="5" name="Straight Arrow Connector 4"/>
          <p:cNvCxnSpPr/>
          <p:nvPr/>
        </p:nvCxnSpPr>
        <p:spPr>
          <a:xfrm flipV="1">
            <a:off x="4356100" y="2997200"/>
            <a:ext cx="2024063"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1110" name="Text Box 214"/>
          <p:cNvSpPr txBox="1">
            <a:spLocks noChangeArrowheads="1"/>
          </p:cNvSpPr>
          <p:nvPr/>
        </p:nvSpPr>
        <p:spPr bwMode="auto">
          <a:xfrm>
            <a:off x="6443663" y="2781300"/>
            <a:ext cx="2089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At this level of coding: 122 measures in the classification</a:t>
            </a:r>
          </a:p>
        </p:txBody>
      </p:sp>
    </p:spTree>
    <p:extLst>
      <p:ext uri="{BB962C8B-B14F-4D97-AF65-F5344CB8AC3E}">
        <p14:creationId xmlns:p14="http://schemas.microsoft.com/office/powerpoint/2010/main" val="3240847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116632"/>
            <a:ext cx="8229600" cy="792088"/>
          </a:xfrm>
        </p:spPr>
        <p:txBody>
          <a:bodyPr/>
          <a:lstStyle/>
          <a:p>
            <a:r>
              <a:rPr lang="en-US" altLang="en-US" dirty="0" smtClean="0">
                <a:latin typeface="Eurostile LT Std Bold" pitchFamily="34" charset="0"/>
              </a:rPr>
              <a:t>Official NTM data collection</a:t>
            </a:r>
          </a:p>
        </p:txBody>
      </p:sp>
      <p:sp>
        <p:nvSpPr>
          <p:cNvPr id="60419" name="Rectangle 3"/>
          <p:cNvSpPr>
            <a:spLocks noGrp="1" noChangeArrowheads="1"/>
          </p:cNvSpPr>
          <p:nvPr>
            <p:ph type="body" idx="4294967295"/>
          </p:nvPr>
        </p:nvSpPr>
        <p:spPr>
          <a:xfrm>
            <a:off x="457200" y="1268413"/>
            <a:ext cx="8229600" cy="4857750"/>
          </a:xfrm>
        </p:spPr>
        <p:txBody>
          <a:bodyPr/>
          <a:lstStyle/>
          <a:p>
            <a:r>
              <a:rPr lang="en-US" altLang="en-US" smtClean="0">
                <a:latin typeface="HelveticaNeueLT Std Med" pitchFamily="34" charset="0"/>
              </a:rPr>
              <a:t>From here…				…to here</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4633913"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44675"/>
            <a:ext cx="4500562" cy="501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98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467544" y="0"/>
            <a:ext cx="8229600" cy="1341438"/>
          </a:xfrm>
        </p:spPr>
        <p:txBody>
          <a:bodyPr/>
          <a:lstStyle/>
          <a:p>
            <a:r>
              <a:rPr lang="en-US" altLang="en-US" dirty="0" smtClean="0">
                <a:latin typeface="Eurostile LT Std Bold" pitchFamily="34" charset="0"/>
              </a:rPr>
              <a:t>Transparency: comprehensiveness, comparability and </a:t>
            </a:r>
            <a:r>
              <a:rPr lang="en-US" altLang="en-US" dirty="0" smtClean="0">
                <a:latin typeface="Eurostile LT Std Bold" pitchFamily="34" charset="0"/>
                <a:sym typeface="Wingdings" pitchFamily="2" charset="2"/>
              </a:rPr>
              <a:t>accessibility</a:t>
            </a:r>
          </a:p>
        </p:txBody>
      </p:sp>
      <p:sp>
        <p:nvSpPr>
          <p:cNvPr id="91139" name="Rectangle 3"/>
          <p:cNvSpPr>
            <a:spLocks noGrp="1" noChangeArrowheads="1"/>
          </p:cNvSpPr>
          <p:nvPr>
            <p:ph type="body" idx="4294967295"/>
          </p:nvPr>
        </p:nvSpPr>
        <p:spPr/>
        <p:txBody>
          <a:bodyPr/>
          <a:lstStyle/>
          <a:p>
            <a:pPr marL="457200" indent="-457200">
              <a:lnSpc>
                <a:spcPct val="80000"/>
              </a:lnSpc>
            </a:pPr>
            <a:r>
              <a:rPr lang="en-US" altLang="en-US" sz="2000" i="1" smtClean="0">
                <a:latin typeface="HelveticaNeueLT Std Med" pitchFamily="34" charset="0"/>
                <a:sym typeface="Wingdings" pitchFamily="2" charset="2"/>
              </a:rPr>
              <a:t>Comprehensiveness</a:t>
            </a:r>
            <a:r>
              <a:rPr lang="en-US" altLang="en-US" sz="2000" smtClean="0">
                <a:latin typeface="HelveticaNeueLT Std Med" pitchFamily="34" charset="0"/>
                <a:sym typeface="Wingdings" pitchFamily="2" charset="2"/>
              </a:rPr>
              <a:t>:</a:t>
            </a:r>
          </a:p>
          <a:p>
            <a:pPr marL="876300" lvl="1" indent="-419100">
              <a:lnSpc>
                <a:spcPct val="80000"/>
              </a:lnSpc>
            </a:pPr>
            <a:r>
              <a:rPr lang="en-US" altLang="en-US" sz="2000" smtClean="0">
                <a:latin typeface="HelveticaNeueLT Std Med" pitchFamily="34" charset="0"/>
                <a:sym typeface="Wingdings" pitchFamily="2" charset="2"/>
              </a:rPr>
              <a:t>All currently applied measures</a:t>
            </a:r>
          </a:p>
          <a:p>
            <a:pPr marL="876300" lvl="1" indent="-419100">
              <a:lnSpc>
                <a:spcPct val="80000"/>
              </a:lnSpc>
            </a:pPr>
            <a:r>
              <a:rPr lang="en-US" altLang="en-US" sz="2000" smtClean="0">
                <a:latin typeface="HelveticaNeueLT Std Med" pitchFamily="34" charset="0"/>
                <a:sym typeface="Wingdings" pitchFamily="2" charset="2"/>
              </a:rPr>
              <a:t>Official governmental sources</a:t>
            </a:r>
          </a:p>
          <a:p>
            <a:pPr marL="876300" lvl="1" indent="-419100">
              <a:lnSpc>
                <a:spcPct val="80000"/>
              </a:lnSpc>
            </a:pPr>
            <a:endParaRPr lang="en-US" altLang="en-US" sz="2000" smtClean="0">
              <a:latin typeface="HelveticaNeueLT Std Med" pitchFamily="34" charset="0"/>
              <a:sym typeface="Wingdings" pitchFamily="2" charset="2"/>
            </a:endParaRPr>
          </a:p>
          <a:p>
            <a:pPr marL="457200" indent="-457200">
              <a:lnSpc>
                <a:spcPct val="80000"/>
              </a:lnSpc>
            </a:pPr>
            <a:r>
              <a:rPr lang="en-US" altLang="en-US" sz="2000" i="1" smtClean="0">
                <a:latin typeface="HelveticaNeueLT Std Med" pitchFamily="34" charset="0"/>
                <a:sym typeface="Wingdings" pitchFamily="2" charset="2"/>
              </a:rPr>
              <a:t>Comparability</a:t>
            </a:r>
            <a:r>
              <a:rPr lang="en-US" altLang="en-US" sz="2000" smtClean="0">
                <a:latin typeface="HelveticaNeueLT Std Med" pitchFamily="34" charset="0"/>
                <a:sym typeface="Wingdings" pitchFamily="2" charset="2"/>
              </a:rPr>
              <a:t>: </a:t>
            </a:r>
          </a:p>
          <a:p>
            <a:pPr marL="876300" lvl="1" indent="-419100">
              <a:lnSpc>
                <a:spcPct val="80000"/>
              </a:lnSpc>
            </a:pPr>
            <a:r>
              <a:rPr lang="en-US" altLang="en-US" sz="2000" smtClean="0">
                <a:latin typeface="HelveticaNeueLT Std Med" pitchFamily="34" charset="0"/>
                <a:sym typeface="Wingdings" pitchFamily="2" charset="2"/>
              </a:rPr>
              <a:t>Same data collection approach used for all countries</a:t>
            </a:r>
          </a:p>
          <a:p>
            <a:pPr marL="876300" lvl="1" indent="-419100">
              <a:lnSpc>
                <a:spcPct val="80000"/>
              </a:lnSpc>
            </a:pPr>
            <a:r>
              <a:rPr lang="en-US" altLang="en-US" sz="2000" smtClean="0">
                <a:latin typeface="HelveticaNeueLT Std Med" pitchFamily="34" charset="0"/>
                <a:sym typeface="Wingdings" pitchFamily="2" charset="2"/>
              </a:rPr>
              <a:t>Data quality checking done by UNCTAD</a:t>
            </a:r>
          </a:p>
          <a:p>
            <a:pPr marL="876300" lvl="1" indent="-419100">
              <a:lnSpc>
                <a:spcPct val="80000"/>
              </a:lnSpc>
            </a:pPr>
            <a:r>
              <a:rPr lang="en-US" altLang="en-US" sz="2000" smtClean="0">
                <a:latin typeface="HelveticaNeueLT Std Med" pitchFamily="34" charset="0"/>
                <a:sym typeface="Wingdings" pitchFamily="2" charset="2"/>
              </a:rPr>
              <a:t>Revision of methodology and quality assurance in 2012</a:t>
            </a:r>
          </a:p>
          <a:p>
            <a:pPr marL="876300" lvl="1" indent="-419100">
              <a:lnSpc>
                <a:spcPct val="80000"/>
              </a:lnSpc>
            </a:pPr>
            <a:endParaRPr lang="en-US" altLang="en-US" sz="2000" smtClean="0">
              <a:latin typeface="HelveticaNeueLT Std Med" pitchFamily="34" charset="0"/>
              <a:sym typeface="Wingdings" pitchFamily="2" charset="2"/>
            </a:endParaRPr>
          </a:p>
          <a:p>
            <a:pPr marL="457200" indent="-457200">
              <a:lnSpc>
                <a:spcPct val="80000"/>
              </a:lnSpc>
            </a:pPr>
            <a:r>
              <a:rPr lang="en-US" altLang="en-US" sz="2000" i="1" smtClean="0">
                <a:latin typeface="HelveticaNeueLT Std Med" pitchFamily="34" charset="0"/>
                <a:sym typeface="Wingdings" pitchFamily="2" charset="2"/>
              </a:rPr>
              <a:t>Accessibility</a:t>
            </a:r>
            <a:r>
              <a:rPr lang="en-US" altLang="en-US" sz="2000" smtClean="0">
                <a:latin typeface="HelveticaNeueLT Std Med" pitchFamily="34" charset="0"/>
                <a:sym typeface="Wingdings" pitchFamily="2" charset="2"/>
              </a:rPr>
              <a:t>:</a:t>
            </a:r>
          </a:p>
          <a:p>
            <a:pPr marL="876300" lvl="1" indent="-419100">
              <a:lnSpc>
                <a:spcPct val="80000"/>
              </a:lnSpc>
            </a:pPr>
            <a:r>
              <a:rPr lang="en-US" altLang="en-US" sz="2000" smtClean="0">
                <a:latin typeface="HelveticaNeueLT Std Med" pitchFamily="34" charset="0"/>
                <a:sym typeface="Wingdings" pitchFamily="2" charset="2"/>
              </a:rPr>
              <a:t>NTMs classified</a:t>
            </a:r>
          </a:p>
          <a:p>
            <a:pPr marL="876300" lvl="1" indent="-419100">
              <a:lnSpc>
                <a:spcPct val="80000"/>
              </a:lnSpc>
            </a:pPr>
            <a:r>
              <a:rPr lang="en-US" altLang="en-US" sz="2000" smtClean="0">
                <a:latin typeface="HelveticaNeueLT Std Med" pitchFamily="34" charset="0"/>
                <a:sym typeface="Wingdings" pitchFamily="2" charset="2"/>
              </a:rPr>
              <a:t>Products classified by Harmonized System (HS)</a:t>
            </a:r>
          </a:p>
          <a:p>
            <a:pPr marL="876300" lvl="1" indent="-419100">
              <a:lnSpc>
                <a:spcPct val="80000"/>
              </a:lnSpc>
            </a:pPr>
            <a:r>
              <a:rPr lang="en-US" altLang="en-US" sz="2000" smtClean="0">
                <a:latin typeface="HelveticaNeueLT Std Med" pitchFamily="34" charset="0"/>
                <a:sym typeface="Wingdings" pitchFamily="2" charset="2"/>
              </a:rPr>
              <a:t>Affected countries</a:t>
            </a:r>
          </a:p>
          <a:p>
            <a:pPr marL="876300" lvl="1" indent="-419100">
              <a:lnSpc>
                <a:spcPct val="80000"/>
              </a:lnSpc>
            </a:pPr>
            <a:r>
              <a:rPr lang="en-US" altLang="en-US" sz="2000" smtClean="0">
                <a:latin typeface="HelveticaNeueLT Std Med" pitchFamily="34" charset="0"/>
                <a:sym typeface="Wingdings" pitchFamily="2" charset="2"/>
              </a:rPr>
              <a:t>Full regulation detail</a:t>
            </a:r>
          </a:p>
          <a:p>
            <a:pPr marL="876300" lvl="1" indent="-419100">
              <a:lnSpc>
                <a:spcPct val="80000"/>
              </a:lnSpc>
            </a:pPr>
            <a:endParaRPr lang="en-US" altLang="en-US" sz="2000" smtClean="0">
              <a:latin typeface="HelveticaNeueLT Std Med" pitchFamily="34" charset="0"/>
              <a:sym typeface="Wingdings" pitchFamily="2" charset="2"/>
            </a:endParaRPr>
          </a:p>
          <a:p>
            <a:pPr marL="876300" lvl="1" indent="-419100">
              <a:lnSpc>
                <a:spcPct val="80000"/>
              </a:lnSpc>
            </a:pPr>
            <a:endParaRPr lang="en-US" altLang="en-US" sz="2000" smtClean="0">
              <a:latin typeface="HelveticaNeueLT Std Med" pitchFamily="34" charset="0"/>
            </a:endParaRPr>
          </a:p>
          <a:p>
            <a:pPr marL="457200" indent="-457200">
              <a:lnSpc>
                <a:spcPct val="80000"/>
              </a:lnSpc>
              <a:buFontTx/>
              <a:buNone/>
            </a:pPr>
            <a:endParaRPr lang="en-US" altLang="en-US" sz="2000" smtClean="0">
              <a:latin typeface="HelveticaNeueLT Std Med" pitchFamily="34" charset="0"/>
            </a:endParaRPr>
          </a:p>
        </p:txBody>
      </p:sp>
      <p:pic>
        <p:nvPicPr>
          <p:cNvPr id="91141" name="Picture 5" descr="Pile%20of%20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8" y="0"/>
            <a:ext cx="2144712" cy="3068638"/>
          </a:xfrm>
          <a:prstGeom prst="rect">
            <a:avLst/>
          </a:prstGeom>
          <a:noFill/>
          <a:extLst>
            <a:ext uri="{909E8E84-426E-40DD-AFC4-6F175D3DCCD1}">
              <a14:hiddenFill xmlns:a14="http://schemas.microsoft.com/office/drawing/2010/main">
                <a:solidFill>
                  <a:srgbClr val="FFFFFF"/>
                </a:solidFill>
              </a14:hiddenFill>
            </a:ext>
          </a:extLst>
        </p:spPr>
      </p:pic>
      <p:sp>
        <p:nvSpPr>
          <p:cNvPr id="91144" name="Line 8"/>
          <p:cNvSpPr>
            <a:spLocks noChangeShapeType="1"/>
          </p:cNvSpPr>
          <p:nvPr/>
        </p:nvSpPr>
        <p:spPr bwMode="auto">
          <a:xfrm>
            <a:off x="7667625" y="2852738"/>
            <a:ext cx="576263" cy="1728787"/>
          </a:xfrm>
          <a:prstGeom prst="line">
            <a:avLst/>
          </a:prstGeom>
          <a:noFill/>
          <a:ln w="698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1152" name="Picture 16" descr="http://www.gmppublications.com/GMPbooksx2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341438"/>
            <a:ext cx="196215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91154" name="Picture 18" descr="https://encrypted-tbn1.gstatic.com/images?q=tbn:ANd9GcTLHc_42m0aEC47fnkmf6g0OUIXvAxTbk8-sb4vS2SVyAqkN0Wt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4581525"/>
            <a:ext cx="1128713" cy="112871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347864" y="4797152"/>
            <a:ext cx="4319761" cy="7200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10413" y="5083720"/>
            <a:ext cx="557212" cy="621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07904" y="5229200"/>
            <a:ext cx="3959721" cy="21602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60304" y="5381600"/>
            <a:ext cx="3807321" cy="3286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54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715963" y="404813"/>
            <a:ext cx="7772400" cy="1079500"/>
          </a:xfrm>
        </p:spPr>
        <p:txBody>
          <a:bodyPr/>
          <a:lstStyle/>
          <a:p>
            <a:r>
              <a:rPr lang="en-US" altLang="de-DE" sz="2600" dirty="0" smtClean="0">
                <a:latin typeface="Eurostile LT Std Bold" pitchFamily="34" charset="0"/>
              </a:rPr>
              <a:t>Data Availability </a:t>
            </a:r>
            <a:r>
              <a:rPr lang="en-US" altLang="de-DE" sz="2200" dirty="0" smtClean="0">
                <a:latin typeface="Eurostile LT Std Bold" pitchFamily="34" charset="0"/>
              </a:rPr>
              <a:t>(</a:t>
            </a:r>
            <a:r>
              <a:rPr lang="de-DE" altLang="de-DE" sz="2200" dirty="0" smtClean="0">
                <a:latin typeface="Eurostile LT Std Bold" pitchFamily="34" charset="0"/>
              </a:rPr>
              <a:t>More countries in </a:t>
            </a:r>
            <a:r>
              <a:rPr lang="de-DE" altLang="de-DE" sz="2200" dirty="0" err="1" smtClean="0">
                <a:latin typeface="Eurostile LT Std Bold" pitchFamily="34" charset="0"/>
              </a:rPr>
              <a:t>the</a:t>
            </a:r>
            <a:r>
              <a:rPr lang="de-DE" altLang="de-DE" sz="2200" dirty="0" smtClean="0">
                <a:latin typeface="Eurostile LT Std Bold" pitchFamily="34" charset="0"/>
              </a:rPr>
              <a:t> </a:t>
            </a:r>
            <a:r>
              <a:rPr lang="de-DE" altLang="de-DE" sz="2200" dirty="0" err="1" smtClean="0">
                <a:latin typeface="Eurostile LT Std Bold" pitchFamily="34" charset="0"/>
              </a:rPr>
              <a:t>pipeline</a:t>
            </a:r>
            <a:r>
              <a:rPr lang="de-DE" altLang="de-DE" sz="2200" dirty="0" smtClean="0">
                <a:latin typeface="Eurostile LT Std Bold" pitchFamily="34" charset="0"/>
              </a:rPr>
              <a:t>)</a:t>
            </a:r>
            <a:br>
              <a:rPr lang="de-DE" altLang="de-DE" sz="2200" dirty="0" smtClean="0">
                <a:latin typeface="Eurostile LT Std Bold" pitchFamily="34" charset="0"/>
              </a:rPr>
            </a:br>
            <a:r>
              <a:rPr lang="de-DE" altLang="de-DE" sz="2600" dirty="0" smtClean="0">
                <a:latin typeface="Eurostile LT Std Bold" pitchFamily="34" charset="0"/>
              </a:rPr>
              <a:t/>
            </a:r>
            <a:br>
              <a:rPr lang="de-DE" altLang="de-DE" sz="2600" dirty="0" smtClean="0">
                <a:latin typeface="Eurostile LT Std Bold" pitchFamily="34" charset="0"/>
              </a:rPr>
            </a:br>
            <a:r>
              <a:rPr lang="fr-CH" altLang="en-US" sz="2200" dirty="0" smtClean="0">
                <a:latin typeface="Eurostile LT Std Bold" pitchFamily="34" charset="0"/>
              </a:rPr>
              <a:t>Objective: </a:t>
            </a:r>
            <a:r>
              <a:rPr lang="fr-CH" altLang="en-US" sz="2200" dirty="0" err="1" smtClean="0">
                <a:latin typeface="Eurostile LT Std Bold" pitchFamily="34" charset="0"/>
              </a:rPr>
              <a:t>Cover</a:t>
            </a:r>
            <a:r>
              <a:rPr lang="fr-CH" altLang="en-US" sz="2200" dirty="0" smtClean="0">
                <a:latin typeface="Eurostile LT Std Bold" pitchFamily="34" charset="0"/>
              </a:rPr>
              <a:t> </a:t>
            </a:r>
            <a:r>
              <a:rPr lang="fr-CH" altLang="en-US" sz="2200" dirty="0" err="1" smtClean="0">
                <a:latin typeface="Eurostile LT Std Bold" pitchFamily="34" charset="0"/>
              </a:rPr>
              <a:t>NTMs</a:t>
            </a:r>
            <a:r>
              <a:rPr lang="fr-CH" altLang="en-US" sz="2200" dirty="0" smtClean="0">
                <a:latin typeface="Eurostile LT Std Bold" pitchFamily="34" charset="0"/>
              </a:rPr>
              <a:t> for 90 per cent of World Imports by 2015</a:t>
            </a:r>
            <a:endParaRPr lang="en-US" altLang="de-DE" sz="2200" dirty="0" smtClean="0">
              <a:latin typeface="Eurostile LT Std Bold" pitchFamily="34" charset="0"/>
            </a:endParaRPr>
          </a:p>
        </p:txBody>
      </p:sp>
      <p:graphicFrame>
        <p:nvGraphicFramePr>
          <p:cNvPr id="21677" name="Group 173"/>
          <p:cNvGraphicFramePr>
            <a:graphicFrameLocks noGrp="1"/>
          </p:cNvGraphicFramePr>
          <p:nvPr>
            <p:ph idx="4294967295"/>
            <p:extLst>
              <p:ext uri="{D42A27DB-BD31-4B8C-83A1-F6EECF244321}">
                <p14:modId xmlns:p14="http://schemas.microsoft.com/office/powerpoint/2010/main" val="3224965247"/>
              </p:ext>
            </p:extLst>
          </p:nvPr>
        </p:nvGraphicFramePr>
        <p:xfrm>
          <a:off x="611188" y="1844675"/>
          <a:ext cx="8281987" cy="5031042"/>
        </p:xfrm>
        <a:graphic>
          <a:graphicData uri="http://schemas.openxmlformats.org/drawingml/2006/table">
            <a:tbl>
              <a:tblPr/>
              <a:tblGrid>
                <a:gridCol w="1182687"/>
                <a:gridCol w="1182688"/>
                <a:gridCol w="1184275"/>
                <a:gridCol w="1182687"/>
                <a:gridCol w="1182688"/>
                <a:gridCol w="1184275"/>
                <a:gridCol w="1182687"/>
              </a:tblGrid>
              <a:tr h="869950">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dirty="0" smtClean="0">
                          <a:ln>
                            <a:noFill/>
                          </a:ln>
                          <a:solidFill>
                            <a:srgbClr val="16165D"/>
                          </a:solidFill>
                          <a:effectLst/>
                          <a:latin typeface="Arial" charset="0"/>
                          <a:cs typeface="Arial" charset="0"/>
                        </a:rPr>
                        <a:t>Latin America and the Caribbean</a:t>
                      </a:r>
                      <a:endParaRPr kumimoji="0" lang="en-US" altLang="de-DE" sz="1400" b="0" i="0" u="none" strike="noStrike" cap="none" normalizeH="0" baseline="0" dirty="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smtClean="0">
                          <a:ln>
                            <a:noFill/>
                          </a:ln>
                          <a:solidFill>
                            <a:srgbClr val="16165D"/>
                          </a:solidFill>
                          <a:effectLst/>
                          <a:latin typeface="Arial" charset="0"/>
                          <a:cs typeface="Arial" charset="0"/>
                        </a:rPr>
                        <a:t>North America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smtClean="0">
                          <a:ln>
                            <a:noFill/>
                          </a:ln>
                          <a:solidFill>
                            <a:srgbClr val="16165D"/>
                          </a:solidFill>
                          <a:effectLst/>
                          <a:latin typeface="Arial" charset="0"/>
                          <a:cs typeface="Arial" charset="0"/>
                        </a:rPr>
                        <a:t>Europe and Central Asia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smtClean="0">
                          <a:ln>
                            <a:noFill/>
                          </a:ln>
                          <a:solidFill>
                            <a:srgbClr val="16165D"/>
                          </a:solidFill>
                          <a:effectLst/>
                          <a:latin typeface="Arial" charset="0"/>
                          <a:cs typeface="Arial" charset="0"/>
                        </a:rPr>
                        <a:t>Middle East and North Africa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smtClean="0">
                          <a:ln>
                            <a:noFill/>
                          </a:ln>
                          <a:solidFill>
                            <a:srgbClr val="16165D"/>
                          </a:solidFill>
                          <a:effectLst/>
                          <a:latin typeface="Arial" charset="0"/>
                          <a:cs typeface="Arial" charset="0"/>
                        </a:rPr>
                        <a:t>Sub-Saharan Africa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smtClean="0">
                          <a:ln>
                            <a:noFill/>
                          </a:ln>
                          <a:solidFill>
                            <a:srgbClr val="16165D"/>
                          </a:solidFill>
                          <a:effectLst/>
                          <a:latin typeface="Arial" charset="0"/>
                          <a:cs typeface="Arial" charset="0"/>
                        </a:rPr>
                        <a:t>South              Asia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1" i="0" u="none" strike="noStrike" cap="none" normalizeH="0" baseline="0" smtClean="0">
                          <a:ln>
                            <a:noFill/>
                          </a:ln>
                          <a:solidFill>
                            <a:srgbClr val="16165D"/>
                          </a:solidFill>
                          <a:effectLst/>
                          <a:latin typeface="Arial" charset="0"/>
                          <a:cs typeface="Arial" charset="0"/>
                        </a:rPr>
                        <a:t>East-Asia and the Pacific</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0363">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Argentina</a:t>
                      </a:r>
                    </a:p>
                  </a:txBody>
                  <a:tcPr marL="7656" marR="7656" marT="8505" marB="0" anchor="b" horzOverflow="overflow">
                    <a:lnL w="127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CC3300"/>
                          </a:solidFill>
                          <a:effectLst/>
                          <a:latin typeface="Arial" charset="0"/>
                          <a:cs typeface="Arial" charset="0"/>
                        </a:rPr>
                        <a:t>US</a:t>
                      </a:r>
                    </a:p>
                  </a:txBody>
                  <a:tcPr marL="7656" marR="7656" marT="8505" marB="0" anchor="b" horzOverflow="overflow">
                    <a:lnL>
                      <a:noFill/>
                    </a:lnL>
                    <a:lnR>
                      <a:noFill/>
                    </a:lnR>
                    <a:lnT>
                      <a:noFill/>
                    </a:lnT>
                    <a:lnB>
                      <a:noFill/>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E.U.</a:t>
                      </a:r>
                    </a:p>
                  </a:txBody>
                  <a:tcPr marL="7656" marR="7656" marT="8505" marB="0" anchor="b" horzOverflow="overflow">
                    <a:lnL>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Egypt</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Burkina Faso</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Afghanistan</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China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01625">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Bolivia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CC3300"/>
                          </a:solidFill>
                          <a:effectLst/>
                          <a:latin typeface="Arial" charset="0"/>
                          <a:cs typeface="Arial" charset="0"/>
                        </a:rPr>
                        <a:t>Canada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Kazakhstan</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Lebanon</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Cote d’Ivoire</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dirty="0" smtClean="0">
                          <a:ln>
                            <a:noFill/>
                          </a:ln>
                          <a:solidFill>
                            <a:srgbClr val="16165D"/>
                          </a:solidFill>
                          <a:effectLst/>
                          <a:latin typeface="Arial" charset="0"/>
                          <a:cs typeface="Arial" charset="0"/>
                        </a:rPr>
                        <a:t>(</a:t>
                      </a:r>
                      <a:r>
                        <a:rPr kumimoji="0" lang="en-US" altLang="de-DE" sz="1400" b="0" i="0" u="none" strike="noStrike" cap="none" normalizeH="0" baseline="0" dirty="0" smtClean="0">
                          <a:ln>
                            <a:noFill/>
                          </a:ln>
                          <a:solidFill>
                            <a:srgbClr val="16165D"/>
                          </a:solidFill>
                          <a:effectLst/>
                          <a:latin typeface="Arial" charset="0"/>
                          <a:cs typeface="Arial" charset="0"/>
                        </a:rPr>
                        <a:t>India)</a:t>
                      </a:r>
                      <a:endParaRPr kumimoji="0" lang="en-US" altLang="de-DE" sz="1400" b="0" i="0" u="none" strike="noStrike" cap="none" normalizeH="0" baseline="0" dirty="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dirty="0" smtClean="0">
                          <a:ln>
                            <a:noFill/>
                          </a:ln>
                          <a:solidFill>
                            <a:srgbClr val="16165D"/>
                          </a:solidFill>
                          <a:effectLst/>
                          <a:latin typeface="Arial" charset="0"/>
                          <a:cs typeface="Arial" charset="0"/>
                        </a:rPr>
                        <a:t>Japan</a:t>
                      </a:r>
                      <a:endParaRPr kumimoji="0" lang="en-US" altLang="de-DE" sz="1400" b="0" i="0" u="none" strike="noStrike" cap="none" normalizeH="0" baseline="0" dirty="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Brazil</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dirty="0" smtClean="0">
                          <a:ln>
                            <a:noFill/>
                          </a:ln>
                          <a:solidFill>
                            <a:srgbClr val="16165D"/>
                          </a:solidFill>
                          <a:effectLst/>
                          <a:latin typeface="Arial" charset="0"/>
                          <a:cs typeface="Arial" charset="0"/>
                        </a:rPr>
                        <a:t> </a:t>
                      </a:r>
                      <a:r>
                        <a:rPr kumimoji="0" lang="en-US" altLang="de-DE" sz="1400" b="0" i="0" u="none" strike="noStrike" cap="none" normalizeH="0" baseline="0" dirty="0" smtClean="0">
                          <a:ln>
                            <a:noFill/>
                          </a:ln>
                          <a:solidFill>
                            <a:srgbClr val="16165D"/>
                          </a:solidFill>
                          <a:effectLst/>
                          <a:latin typeface="Arial" charset="0"/>
                          <a:cs typeface="Arial" charset="0"/>
                        </a:rPr>
                        <a:t>Russia</a:t>
                      </a:r>
                      <a:endParaRPr kumimoji="0" lang="en-US" altLang="de-DE" sz="1400" b="0" i="0" u="none" strike="noStrike" cap="none" normalizeH="0" baseline="0" dirty="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Morocco</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Guinea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Nepal</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Lao PDR</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638">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Chile</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Tunisia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Madagascar</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Pakistan</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CC3300"/>
                          </a:solidFill>
                          <a:effectLst/>
                          <a:latin typeface="Arial" charset="0"/>
                          <a:cs typeface="Arial" charset="0"/>
                        </a:rPr>
                        <a:t>Australia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638">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Colombia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Mauritius</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Sri Lanka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CC3300"/>
                          </a:solidFill>
                          <a:effectLst/>
                          <a:latin typeface="Arial" charset="0"/>
                          <a:cs typeface="Arial" charset="0"/>
                        </a:rPr>
                        <a:t>New Zealand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7813">
                <a:tc gridSpan="2">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Costa Rica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Namibia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638">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Cuba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Senegal</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r>
                        <a:rPr kumimoji="0" lang="en-US" altLang="de-DE" sz="1400" b="0" i="0" u="none" strike="noStrike" cap="none" normalizeH="0" baseline="0" smtClean="0">
                          <a:ln>
                            <a:noFill/>
                          </a:ln>
                          <a:solidFill>
                            <a:srgbClr val="CC3300"/>
                          </a:solidFill>
                          <a:effectLst/>
                          <a:latin typeface="Arial" charset="0"/>
                          <a:cs typeface="Arial" charset="0"/>
                        </a:rPr>
                        <a:t>ASEAN</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7813">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Ecuador</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Tanzania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638">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altLang="de-DE" sz="1400" b="0" i="0" u="none" strike="noStrike" cap="none" normalizeH="0" baseline="0" smtClean="0">
                          <a:ln>
                            <a:noFill/>
                          </a:ln>
                          <a:solidFill>
                            <a:srgbClr val="16165D"/>
                          </a:solidFill>
                          <a:effectLst/>
                          <a:latin typeface="Arial" charset="0"/>
                          <a:cs typeface="Arial" charset="0"/>
                        </a:rPr>
                        <a:t>Guatemala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de-DE" sz="1400" b="0" i="0" u="none" strike="noStrike" cap="none" normalizeH="0" baseline="0" smtClean="0">
                          <a:ln>
                            <a:noFill/>
                          </a:ln>
                          <a:solidFill>
                            <a:srgbClr val="16165D"/>
                          </a:solidFill>
                          <a:effectLst/>
                          <a:latin typeface="Arial" charset="0"/>
                          <a:cs typeface="Arial" charset="0"/>
                        </a:rPr>
                        <a:t>Kenya</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6225">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Mexico</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altLang="de-DE" sz="1400" b="0" i="0" u="none" strike="noStrike" cap="none" normalizeH="0" baseline="0" smtClean="0">
                          <a:ln>
                            <a:noFill/>
                          </a:ln>
                          <a:solidFill>
                            <a:srgbClr val="16165D"/>
                          </a:solidFill>
                          <a:effectLst/>
                          <a:latin typeface="Arial" charset="0"/>
                          <a:cs typeface="Arial" charset="0"/>
                        </a:rPr>
                        <a:t>Malawi</a:t>
                      </a: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03213">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Paraguay</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(EC</a:t>
                      </a:r>
                      <a:r>
                        <a:rPr kumimoji="0" lang="de-DE" altLang="de-DE" sz="1400" b="0" i="0" u="none" strike="noStrike" cap="none" normalizeH="0" baseline="0" smtClean="0">
                          <a:ln>
                            <a:noFill/>
                          </a:ln>
                          <a:solidFill>
                            <a:srgbClr val="16165D"/>
                          </a:solidFill>
                          <a:effectLst/>
                          <a:latin typeface="Arial" charset="0"/>
                          <a:cs typeface="Arial" charset="0"/>
                        </a:rPr>
                        <a:t>OWAS)</a:t>
                      </a:r>
                      <a:endParaRPr kumimoji="0" lang="de-DE" altLang="de-DE" sz="1800" b="0" i="0" u="none" strike="noStrike" cap="none" normalizeH="0" baseline="0" smtClean="0">
                        <a:ln>
                          <a:noFill/>
                        </a:ln>
                        <a:solidFill>
                          <a:schemeClr val="tx1"/>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Peru</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de-DE" sz="1400" b="0" i="0" u="none" strike="noStrike" cap="none" normalizeH="0" baseline="0" smtClean="0">
                        <a:ln>
                          <a:noFill/>
                        </a:ln>
                        <a:solidFill>
                          <a:srgbClr val="16165D"/>
                        </a:solidFill>
                        <a:effectLst/>
                        <a:latin typeface="Arial" charset="0"/>
                        <a:cs typeface="Arial" charset="0"/>
                      </a:endParaRP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7813">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Uruguay</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CC3300"/>
                          </a:solidFill>
                          <a:effectLst/>
                          <a:latin typeface="Arial" charset="0"/>
                          <a:cs typeface="Arial" charset="0"/>
                        </a:rPr>
                        <a:t>SADC</a:t>
                      </a: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46063">
                <a:tc gridSpan="2">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Venezuela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r>
                        <a:rPr kumimoji="0" lang="en-US" altLang="de-DE" sz="1400" b="0" i="0" u="none" strike="noStrike" cap="none" normalizeH="0" baseline="0" smtClean="0">
                          <a:ln>
                            <a:noFill/>
                          </a:ln>
                          <a:solidFill>
                            <a:srgbClr val="CC3300"/>
                          </a:solidFill>
                          <a:effectLst/>
                          <a:latin typeface="Arial" charset="0"/>
                          <a:cs typeface="Arial" charset="0"/>
                        </a:rPr>
                        <a:t>EAC / COMESA</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marL="742950" indent="-285750" eaLnBrk="0" hangingPunct="0">
                        <a:spcBef>
                          <a:spcPct val="20000"/>
                        </a:spcBef>
                        <a:buClr>
                          <a:srgbClr val="CDB87E"/>
                        </a:buClr>
                        <a:defRPr sz="2000">
                          <a:solidFill>
                            <a:schemeClr val="tx1"/>
                          </a:solidFill>
                          <a:latin typeface="HelveticaNeueLT Std Med" pitchFamily="34" charset="0"/>
                          <a:cs typeface="Arial" charset="0"/>
                        </a:defRPr>
                      </a:lvl2pPr>
                      <a:lvl3pPr marL="1143000" indent="-228600" eaLnBrk="0" hangingPunct="0">
                        <a:spcBef>
                          <a:spcPct val="20000"/>
                        </a:spcBef>
                        <a:buClr>
                          <a:srgbClr val="CDB87E"/>
                        </a:buClr>
                        <a:defRPr sz="2000">
                          <a:solidFill>
                            <a:schemeClr val="tx1"/>
                          </a:solidFill>
                          <a:latin typeface="HelveticaNeueLT Std Med" pitchFamily="34" charset="0"/>
                          <a:cs typeface="Arial" charset="0"/>
                        </a:defRPr>
                      </a:lvl3pPr>
                      <a:lvl4pPr marL="1600200" indent="-228600" eaLnBrk="0" hangingPunct="0">
                        <a:spcBef>
                          <a:spcPct val="20000"/>
                        </a:spcBef>
                        <a:buClr>
                          <a:srgbClr val="CDB87E"/>
                        </a:buClr>
                        <a:defRPr>
                          <a:solidFill>
                            <a:schemeClr val="tx1"/>
                          </a:solidFill>
                          <a:latin typeface="HelveticaNeueLT Std Med" pitchFamily="34" charset="0"/>
                          <a:cs typeface="Arial" charset="0"/>
                        </a:defRPr>
                      </a:lvl4pPr>
                      <a:lvl5pPr marL="2057400" indent="-228600" eaLnBrk="0" hangingPunct="0">
                        <a:spcBef>
                          <a:spcPct val="20000"/>
                        </a:spcBef>
                        <a:buClr>
                          <a:srgbClr val="CDB87E"/>
                        </a:buClr>
                        <a:defRPr>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de-DE" sz="1400" b="0" i="0" u="none" strike="noStrike" cap="none" normalizeH="0" baseline="0" smtClean="0">
                          <a:ln>
                            <a:noFill/>
                          </a:ln>
                          <a:solidFill>
                            <a:srgbClr val="16165D"/>
                          </a:solidFill>
                          <a:effectLst/>
                          <a:latin typeface="Arial" charset="0"/>
                          <a:cs typeface="Arial" charset="0"/>
                        </a:rPr>
                        <a:t> </a:t>
                      </a:r>
                    </a:p>
                  </a:txBody>
                  <a:tcPr marL="7656" marR="7656" marT="85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extLst>
      <p:ext uri="{BB962C8B-B14F-4D97-AF65-F5344CB8AC3E}">
        <p14:creationId xmlns:p14="http://schemas.microsoft.com/office/powerpoint/2010/main" val="532398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
            <a:ext cx="8229600" cy="1412776"/>
          </a:xfrm>
        </p:spPr>
        <p:txBody>
          <a:bodyPr/>
          <a:lstStyle/>
          <a:p>
            <a:r>
              <a:rPr lang="en-US" altLang="de-DE" dirty="0" smtClean="0">
                <a:latin typeface="Eurostile LT Std Bold" pitchFamily="34" charset="0"/>
              </a:rPr>
              <a:t>How to access data</a:t>
            </a:r>
            <a:br>
              <a:rPr lang="en-US" altLang="de-DE" dirty="0" smtClean="0">
                <a:latin typeface="Eurostile LT Std Bold" pitchFamily="34" charset="0"/>
              </a:rPr>
            </a:br>
            <a:endParaRPr lang="en-US" altLang="de-DE" dirty="0" smtClean="0">
              <a:latin typeface="Eurostile LT Std Bold" pitchFamily="34" charset="0"/>
            </a:endParaRPr>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125538"/>
            <a:ext cx="22336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2781300"/>
            <a:ext cx="8907462" cy="403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14"/>
          <p:cNvSpPr>
            <a:spLocks noChangeArrowheads="1"/>
          </p:cNvSpPr>
          <p:nvPr/>
        </p:nvSpPr>
        <p:spPr bwMode="auto">
          <a:xfrm>
            <a:off x="395288" y="1700213"/>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DB87E"/>
              </a:buClr>
              <a:buChar char="•"/>
              <a:defRPr sz="2400">
                <a:solidFill>
                  <a:schemeClr val="tx1"/>
                </a:solidFill>
                <a:latin typeface="HelveticaNeueLT Std Med" pitchFamily="34" charset="0"/>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cs typeface="Arial" charset="0"/>
              </a:defRPr>
            </a:lvl9pPr>
          </a:lstStyle>
          <a:p>
            <a:pPr>
              <a:buFontTx/>
              <a:buNone/>
            </a:pPr>
            <a:r>
              <a:rPr lang="en-US" altLang="de-DE">
                <a:latin typeface="Arial" charset="0"/>
              </a:rPr>
              <a:t>http://wits.worldbank.org/wits/</a:t>
            </a:r>
          </a:p>
        </p:txBody>
      </p:sp>
    </p:spTree>
    <p:extLst>
      <p:ext uri="{BB962C8B-B14F-4D97-AF65-F5344CB8AC3E}">
        <p14:creationId xmlns:p14="http://schemas.microsoft.com/office/powerpoint/2010/main" val="896829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457200" y="0"/>
            <a:ext cx="8229600" cy="980728"/>
          </a:xfrm>
        </p:spPr>
        <p:txBody>
          <a:bodyPr/>
          <a:lstStyle/>
          <a:p>
            <a:r>
              <a:rPr lang="en-US" altLang="en-US" smtClean="0">
                <a:latin typeface="Eurostile LT Std Bold" pitchFamily="34" charset="0"/>
              </a:rPr>
              <a:t>NTM online training for data collectors</a:t>
            </a:r>
          </a:p>
        </p:txBody>
      </p:sp>
      <p:sp>
        <p:nvSpPr>
          <p:cNvPr id="66563" name="Rectangle 3"/>
          <p:cNvSpPr>
            <a:spLocks noGrp="1" noChangeArrowheads="1"/>
          </p:cNvSpPr>
          <p:nvPr>
            <p:ph type="body" idx="4294967295"/>
          </p:nvPr>
        </p:nvSpPr>
        <p:spPr/>
        <p:txBody>
          <a:bodyPr/>
          <a:lstStyle/>
          <a:p>
            <a:pPr marL="1333500" lvl="2" indent="-419100">
              <a:buFontTx/>
              <a:buAutoNum type="arabicPeriod"/>
            </a:pPr>
            <a:r>
              <a:rPr lang="en-US" altLang="en-US" sz="2600" smtClean="0">
                <a:latin typeface="HelveticaNeueLT Std Med" pitchFamily="34" charset="0"/>
              </a:rPr>
              <a:t>Primer to NTMs </a:t>
            </a:r>
          </a:p>
          <a:p>
            <a:pPr marL="1333500" lvl="2" indent="-419100">
              <a:buFontTx/>
              <a:buAutoNum type="arabicPeriod"/>
            </a:pPr>
            <a:r>
              <a:rPr lang="en-US" altLang="en-US" sz="2600" smtClean="0">
                <a:latin typeface="HelveticaNeueLT Std Med" pitchFamily="34" charset="0"/>
              </a:rPr>
              <a:t>Classification NTMs </a:t>
            </a:r>
          </a:p>
          <a:p>
            <a:pPr marL="1333500" lvl="2" indent="-419100">
              <a:buFontTx/>
              <a:buAutoNum type="arabicPeriod"/>
            </a:pPr>
            <a:r>
              <a:rPr lang="en-US" altLang="en-US" sz="2600" smtClean="0">
                <a:latin typeface="HelveticaNeueLT Std Med" pitchFamily="34" charset="0"/>
              </a:rPr>
              <a:t>Classification of NTMs in HS Product Code</a:t>
            </a:r>
          </a:p>
          <a:p>
            <a:pPr marL="1333500" lvl="2" indent="-419100">
              <a:buFontTx/>
              <a:buAutoNum type="arabicPeriod"/>
            </a:pPr>
            <a:r>
              <a:rPr lang="en-US" altLang="en-US" sz="2600" smtClean="0">
                <a:latin typeface="HelveticaNeueLT Std Med" pitchFamily="34" charset="0"/>
              </a:rPr>
              <a:t>Guidelines to Data collection </a:t>
            </a:r>
          </a:p>
          <a:p>
            <a:pPr marL="1333500" lvl="2" indent="-419100">
              <a:buFontTx/>
              <a:buAutoNum type="arabicPeriod"/>
            </a:pPr>
            <a:r>
              <a:rPr lang="en-US" altLang="en-US" sz="2600" smtClean="0">
                <a:latin typeface="HelveticaNeueLT Std Med" pitchFamily="34" charset="0"/>
              </a:rPr>
              <a:t>Data Classification and storage: Template and WITS Access</a:t>
            </a:r>
          </a:p>
          <a:p>
            <a:pPr marL="1333500" lvl="2" indent="-419100">
              <a:buFontTx/>
              <a:buAutoNum type="arabicPeriod"/>
            </a:pPr>
            <a:endParaRPr lang="en-US" altLang="en-US" sz="2600" smtClean="0">
              <a:latin typeface="HelveticaNeueLT Std Med" pitchFamily="34" charset="0"/>
            </a:endParaRPr>
          </a:p>
          <a:p>
            <a:pPr marL="457200" indent="-457200">
              <a:buFontTx/>
              <a:buNone/>
            </a:pPr>
            <a:r>
              <a:rPr lang="en-US" altLang="en-US" b="1" smtClean="0">
                <a:latin typeface="HelveticaNeueLT Std Med" pitchFamily="34" charset="0"/>
                <a:sym typeface="Wingdings" pitchFamily="2" charset="2"/>
              </a:rPr>
              <a:t>Increase efficiency and</a:t>
            </a:r>
          </a:p>
          <a:p>
            <a:pPr marL="457200" indent="-457200">
              <a:buFontTx/>
              <a:buNone/>
            </a:pPr>
            <a:r>
              <a:rPr lang="en-US" altLang="en-US" b="1" smtClean="0">
                <a:latin typeface="HelveticaNeueLT Std Med" pitchFamily="34" charset="0"/>
                <a:sym typeface="Wingdings" pitchFamily="2" charset="2"/>
              </a:rPr>
              <a:t>consistency of data collection</a:t>
            </a:r>
          </a:p>
          <a:p>
            <a:pPr marL="457200" indent="-457200">
              <a:buFontTx/>
              <a:buNone/>
            </a:pPr>
            <a:endParaRPr lang="en-US" altLang="en-US" b="1" smtClean="0">
              <a:latin typeface="HelveticaNeueLT Std Med" pitchFamily="34" charset="0"/>
            </a:endParaRPr>
          </a:p>
          <a:p>
            <a:pPr marL="1333500" lvl="2" indent="-419100"/>
            <a:endParaRPr lang="en-US" altLang="en-US" sz="2600" smtClean="0">
              <a:latin typeface="HelveticaNeueLT Std Med" pitchFamily="34" charset="0"/>
            </a:endParaRPr>
          </a:p>
        </p:txBody>
      </p:sp>
      <p:pic>
        <p:nvPicPr>
          <p:cNvPr id="6656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4292600"/>
            <a:ext cx="33845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310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4"/>
          <p:cNvSpPr>
            <a:spLocks noGrp="1"/>
          </p:cNvSpPr>
          <p:nvPr>
            <p:ph type="title"/>
          </p:nvPr>
        </p:nvSpPr>
        <p:spPr>
          <a:xfrm>
            <a:off x="611188" y="836613"/>
            <a:ext cx="7902575" cy="647700"/>
          </a:xfrm>
        </p:spPr>
        <p:txBody>
          <a:bodyPr/>
          <a:lstStyle/>
          <a:p>
            <a:r>
              <a:rPr lang="fr-CH" sz="2400" dirty="0" smtClean="0">
                <a:latin typeface="Eurostile LT Std Bold" pitchFamily="34" charset="0"/>
              </a:rPr>
              <a:t>Non-</a:t>
            </a:r>
            <a:r>
              <a:rPr lang="fr-CH" sz="2400" dirty="0" err="1" smtClean="0">
                <a:latin typeface="Eurostile LT Std Bold" pitchFamily="34" charset="0"/>
              </a:rPr>
              <a:t>Tariff</a:t>
            </a:r>
            <a:r>
              <a:rPr lang="fr-CH" sz="2400" dirty="0" smtClean="0">
                <a:latin typeface="Eurostile LT Std Bold" pitchFamily="34" charset="0"/>
              </a:rPr>
              <a:t> </a:t>
            </a:r>
            <a:r>
              <a:rPr lang="fr-CH" sz="2400" dirty="0" err="1" smtClean="0">
                <a:latin typeface="Eurostile LT Std Bold" pitchFamily="34" charset="0"/>
              </a:rPr>
              <a:t>Measures</a:t>
            </a:r>
            <a:r>
              <a:rPr lang="fr-CH" sz="2400" dirty="0" smtClean="0">
                <a:latin typeface="Eurostile LT Std Bold" pitchFamily="34" charset="0"/>
              </a:rPr>
              <a:t> are </a:t>
            </a:r>
            <a:r>
              <a:rPr lang="fr-CH" sz="2400" dirty="0">
                <a:latin typeface="Eurostile LT Std Bold" pitchFamily="34" charset="0"/>
              </a:rPr>
              <a:t>M</a:t>
            </a:r>
            <a:r>
              <a:rPr lang="fr-CH" sz="2400" dirty="0" smtClean="0">
                <a:latin typeface="Eurostile LT Std Bold" pitchFamily="34" charset="0"/>
              </a:rPr>
              <a:t>ost Important Trade Policy Instruments </a:t>
            </a:r>
            <a:r>
              <a:rPr lang="fr-CH" sz="2400" dirty="0" err="1" smtClean="0">
                <a:latin typeface="Eurostile LT Std Bold" pitchFamily="34" charset="0"/>
              </a:rPr>
              <a:t>Today</a:t>
            </a:r>
            <a:endParaRPr lang="en-US" sz="2400" dirty="0" smtClean="0">
              <a:latin typeface="Eurostile LT Std Bold" pitchFamily="34" charset="0"/>
            </a:endParaRPr>
          </a:p>
        </p:txBody>
      </p:sp>
      <p:sp>
        <p:nvSpPr>
          <p:cNvPr id="6" name="Content Placeholder 5"/>
          <p:cNvSpPr txBox="1">
            <a:spLocks/>
          </p:cNvSpPr>
          <p:nvPr/>
        </p:nvSpPr>
        <p:spPr bwMode="auto">
          <a:xfrm>
            <a:off x="763588" y="1752600"/>
            <a:ext cx="7902575" cy="448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fr-CH" sz="2200" kern="0" dirty="0" smtClean="0">
                <a:latin typeface="HelveticaNeueLT Std Med" pitchFamily="34" charset="0"/>
              </a:rPr>
              <a:t>Trade </a:t>
            </a:r>
            <a:r>
              <a:rPr lang="fr-CH" sz="2200" kern="0" dirty="0" err="1" smtClean="0">
                <a:latin typeface="HelveticaNeueLT Std Med" pitchFamily="34" charset="0"/>
              </a:rPr>
              <a:t>negotiations</a:t>
            </a:r>
            <a:r>
              <a:rPr lang="fr-CH" sz="2200" kern="0" dirty="0" smtClean="0">
                <a:latin typeface="HelveticaNeueLT Std Med" pitchFamily="34" charset="0"/>
              </a:rPr>
              <a:t> </a:t>
            </a:r>
            <a:r>
              <a:rPr lang="fr-CH" sz="2200" kern="0" dirty="0" err="1" smtClean="0">
                <a:latin typeface="HelveticaNeueLT Std Med" pitchFamily="34" charset="0"/>
              </a:rPr>
              <a:t>at</a:t>
            </a:r>
            <a:r>
              <a:rPr lang="fr-CH" sz="2200" kern="0" dirty="0" smtClean="0">
                <a:latin typeface="HelveticaNeueLT Std Med" pitchFamily="34" charset="0"/>
              </a:rPr>
              <a:t> </a:t>
            </a:r>
            <a:r>
              <a:rPr lang="fr-CH" sz="2200" kern="0" dirty="0" err="1" smtClean="0">
                <a:latin typeface="HelveticaNeueLT Std Med" pitchFamily="34" charset="0"/>
              </a:rPr>
              <a:t>multilateral</a:t>
            </a:r>
            <a:r>
              <a:rPr lang="fr-CH" sz="2200" kern="0" dirty="0" smtClean="0">
                <a:latin typeface="HelveticaNeueLT Std Med" pitchFamily="34" charset="0"/>
              </a:rPr>
              <a:t> and </a:t>
            </a:r>
            <a:r>
              <a:rPr lang="fr-CH" sz="2200" kern="0" dirty="0" err="1" smtClean="0">
                <a:latin typeface="HelveticaNeueLT Std Med" pitchFamily="34" charset="0"/>
              </a:rPr>
              <a:t>regional</a:t>
            </a:r>
            <a:r>
              <a:rPr lang="fr-CH" sz="2200" kern="0" dirty="0" smtClean="0">
                <a:latin typeface="HelveticaNeueLT Std Med" pitchFamily="34" charset="0"/>
              </a:rPr>
              <a:t> </a:t>
            </a:r>
            <a:r>
              <a:rPr lang="fr-CH" sz="2200" kern="0" dirty="0" err="1" smtClean="0">
                <a:latin typeface="HelveticaNeueLT Std Med" pitchFamily="34" charset="0"/>
              </a:rPr>
              <a:t>level</a:t>
            </a:r>
            <a:r>
              <a:rPr lang="fr-CH" sz="2200" kern="0" dirty="0" smtClean="0">
                <a:latin typeface="HelveticaNeueLT Std Med" pitchFamily="34" charset="0"/>
              </a:rPr>
              <a:t> </a:t>
            </a:r>
            <a:r>
              <a:rPr lang="fr-CH" sz="2200" kern="0" dirty="0" err="1" smtClean="0">
                <a:latin typeface="HelveticaNeueLT Std Med" pitchFamily="34" charset="0"/>
              </a:rPr>
              <a:t>with</a:t>
            </a:r>
            <a:r>
              <a:rPr lang="fr-CH" sz="2200" kern="0" dirty="0" smtClean="0">
                <a:latin typeface="HelveticaNeueLT Std Med" pitchFamily="34" charset="0"/>
              </a:rPr>
              <a:t> the objective to </a:t>
            </a:r>
            <a:r>
              <a:rPr lang="fr-CH" sz="2200" kern="0" dirty="0" err="1" smtClean="0">
                <a:latin typeface="HelveticaNeueLT Std Med" pitchFamily="34" charset="0"/>
              </a:rPr>
              <a:t>increase</a:t>
            </a:r>
            <a:r>
              <a:rPr lang="fr-CH" sz="2200" kern="0" dirty="0" smtClean="0">
                <a:latin typeface="HelveticaNeueLT Std Med" pitchFamily="34" charset="0"/>
              </a:rPr>
              <a:t> </a:t>
            </a:r>
            <a:r>
              <a:rPr lang="fr-CH" sz="2200" kern="0" dirty="0" err="1" smtClean="0">
                <a:latin typeface="HelveticaNeueLT Std Med" pitchFamily="34" charset="0"/>
              </a:rPr>
              <a:t>trade</a:t>
            </a:r>
            <a:r>
              <a:rPr lang="fr-CH" sz="2200" kern="0" dirty="0">
                <a:latin typeface="HelveticaNeueLT Std Med" pitchFamily="34" charset="0"/>
              </a:rPr>
              <a:t> </a:t>
            </a:r>
            <a:r>
              <a:rPr lang="fr-CH" sz="2200" kern="0" dirty="0" smtClean="0">
                <a:latin typeface="HelveticaNeueLT Std Med" pitchFamily="34" charset="0"/>
              </a:rPr>
              <a:t>by </a:t>
            </a:r>
            <a:r>
              <a:rPr lang="fr-CH" sz="2200" kern="0" dirty="0" err="1" smtClean="0">
                <a:latin typeface="HelveticaNeueLT Std Med" pitchFamily="34" charset="0"/>
              </a:rPr>
              <a:t>reducing</a:t>
            </a:r>
            <a:r>
              <a:rPr lang="fr-CH" sz="2200" kern="0" dirty="0" smtClean="0">
                <a:latin typeface="HelveticaNeueLT Std Med" pitchFamily="34" charset="0"/>
              </a:rPr>
              <a:t> </a:t>
            </a:r>
            <a:r>
              <a:rPr lang="fr-CH" sz="2200" kern="0" dirty="0" err="1" smtClean="0">
                <a:latin typeface="HelveticaNeueLT Std Med" pitchFamily="34" charset="0"/>
              </a:rPr>
              <a:t>distortions</a:t>
            </a:r>
            <a:r>
              <a:rPr lang="fr-CH" sz="2200" kern="0" dirty="0" smtClean="0">
                <a:latin typeface="HelveticaNeueLT Std Med" pitchFamily="34" charset="0"/>
              </a:rPr>
              <a:t> of international </a:t>
            </a:r>
            <a:r>
              <a:rPr lang="fr-CH" sz="2200" kern="0" dirty="0" err="1" smtClean="0">
                <a:latin typeface="HelveticaNeueLT Std Med" pitchFamily="34" charset="0"/>
              </a:rPr>
              <a:t>trade</a:t>
            </a:r>
            <a:endParaRPr lang="fr-CH" sz="2200" kern="0" dirty="0" smtClean="0">
              <a:latin typeface="HelveticaNeueLT Std Med" pitchFamily="34" charset="0"/>
            </a:endParaRPr>
          </a:p>
          <a:p>
            <a:r>
              <a:rPr lang="fr-CH" sz="2200" kern="0" dirty="0" smtClean="0">
                <a:latin typeface="HelveticaNeueLT Std Med" pitchFamily="34" charset="0"/>
              </a:rPr>
              <a:t>Obstacles to </a:t>
            </a:r>
            <a:r>
              <a:rPr lang="fr-CH" sz="2200" kern="0" dirty="0" err="1" smtClean="0">
                <a:latin typeface="HelveticaNeueLT Std Med" pitchFamily="34" charset="0"/>
              </a:rPr>
              <a:t>trade</a:t>
            </a:r>
            <a:r>
              <a:rPr lang="fr-CH" sz="2200" kern="0" dirty="0" smtClean="0">
                <a:latin typeface="HelveticaNeueLT Std Med" pitchFamily="34" charset="0"/>
              </a:rPr>
              <a:t> are </a:t>
            </a:r>
          </a:p>
          <a:p>
            <a:pPr lvl="1"/>
            <a:r>
              <a:rPr lang="fr-CH" sz="2000" kern="0" dirty="0" err="1" smtClean="0">
                <a:latin typeface="HelveticaNeueLT Std Med" pitchFamily="34" charset="0"/>
              </a:rPr>
              <a:t>Tariffs</a:t>
            </a:r>
            <a:endParaRPr lang="fr-CH" sz="2000" kern="0" dirty="0" smtClean="0">
              <a:latin typeface="HelveticaNeueLT Std Med" pitchFamily="34" charset="0"/>
            </a:endParaRPr>
          </a:p>
          <a:p>
            <a:pPr lvl="1"/>
            <a:r>
              <a:rPr lang="fr-CH" sz="2000" kern="0" dirty="0" smtClean="0">
                <a:latin typeface="HelveticaNeueLT Std Med" pitchFamily="34" charset="0"/>
              </a:rPr>
              <a:t>Quotas</a:t>
            </a:r>
          </a:p>
          <a:p>
            <a:pPr lvl="1"/>
            <a:r>
              <a:rPr lang="fr-CH" sz="2000" kern="0" dirty="0" smtClean="0">
                <a:latin typeface="HelveticaNeueLT Std Med" pitchFamily="34" charset="0"/>
              </a:rPr>
              <a:t>Customs </a:t>
            </a:r>
            <a:r>
              <a:rPr lang="fr-CH" sz="2000" kern="0" dirty="0" err="1" smtClean="0">
                <a:latin typeface="HelveticaNeueLT Std Med" pitchFamily="34" charset="0"/>
              </a:rPr>
              <a:t>rules</a:t>
            </a:r>
            <a:endParaRPr lang="fr-CH" sz="2000" kern="0" dirty="0" smtClean="0">
              <a:latin typeface="HelveticaNeueLT Std Med" pitchFamily="34" charset="0"/>
            </a:endParaRPr>
          </a:p>
          <a:p>
            <a:pPr lvl="1"/>
            <a:r>
              <a:rPr lang="fr-CH" sz="2000" kern="0" dirty="0" err="1" smtClean="0">
                <a:latin typeface="HelveticaNeueLT Std Med" pitchFamily="34" charset="0"/>
              </a:rPr>
              <a:t>Competition-related</a:t>
            </a:r>
            <a:r>
              <a:rPr lang="fr-CH" sz="2000" kern="0" dirty="0" smtClean="0">
                <a:latin typeface="HelveticaNeueLT Std Med" pitchFamily="34" charset="0"/>
              </a:rPr>
              <a:t> restrictions</a:t>
            </a:r>
          </a:p>
          <a:p>
            <a:pPr lvl="1"/>
            <a:r>
              <a:rPr lang="fr-CH" sz="2000" kern="0" dirty="0" smtClean="0">
                <a:latin typeface="HelveticaNeueLT Std Med" pitchFamily="34" charset="0"/>
              </a:rPr>
              <a:t>…</a:t>
            </a:r>
          </a:p>
          <a:p>
            <a:r>
              <a:rPr lang="fr-CH" sz="2200" kern="0" dirty="0" smtClean="0">
                <a:latin typeface="HelveticaNeueLT Std Med" pitchFamily="34" charset="0"/>
              </a:rPr>
              <a:t>Business </a:t>
            </a:r>
            <a:r>
              <a:rPr lang="fr-CH" sz="2200" kern="0" dirty="0" err="1" smtClean="0">
                <a:latin typeface="HelveticaNeueLT Std Med" pitchFamily="34" charset="0"/>
              </a:rPr>
              <a:t>surveys</a:t>
            </a:r>
            <a:r>
              <a:rPr lang="fr-CH" sz="2200" kern="0" dirty="0" smtClean="0">
                <a:latin typeface="HelveticaNeueLT Std Med" pitchFamily="34" charset="0"/>
              </a:rPr>
              <a:t> </a:t>
            </a:r>
            <a:r>
              <a:rPr lang="fr-CH" sz="2200" kern="0" dirty="0" err="1" smtClean="0">
                <a:latin typeface="HelveticaNeueLT Std Med" pitchFamily="34" charset="0"/>
              </a:rPr>
              <a:t>find</a:t>
            </a:r>
            <a:r>
              <a:rPr lang="fr-CH" sz="2200" kern="0" dirty="0" smtClean="0">
                <a:latin typeface="HelveticaNeueLT Std Med" pitchFamily="34" charset="0"/>
              </a:rPr>
              <a:t> </a:t>
            </a:r>
            <a:r>
              <a:rPr lang="fr-CH" sz="2200" kern="0" dirty="0" err="1" smtClean="0">
                <a:latin typeface="HelveticaNeueLT Std Med" pitchFamily="34" charset="0"/>
              </a:rPr>
              <a:t>that</a:t>
            </a:r>
            <a:r>
              <a:rPr lang="fr-CH" sz="2200" kern="0" dirty="0" smtClean="0">
                <a:latin typeface="HelveticaNeueLT Std Med" pitchFamily="34" charset="0"/>
              </a:rPr>
              <a:t> </a:t>
            </a:r>
            <a:r>
              <a:rPr lang="fr-CH" sz="2200" kern="0" dirty="0" err="1" smtClean="0">
                <a:latin typeface="HelveticaNeueLT Std Med" pitchFamily="34" charset="0"/>
              </a:rPr>
              <a:t>Technical</a:t>
            </a:r>
            <a:r>
              <a:rPr lang="fr-CH" sz="2200" kern="0" dirty="0" smtClean="0">
                <a:latin typeface="HelveticaNeueLT Std Med" pitchFamily="34" charset="0"/>
              </a:rPr>
              <a:t> </a:t>
            </a:r>
            <a:r>
              <a:rPr lang="fr-CH" sz="2200" kern="0" dirty="0" err="1" smtClean="0">
                <a:latin typeface="HelveticaNeueLT Std Med" pitchFamily="34" charset="0"/>
              </a:rPr>
              <a:t>Measures</a:t>
            </a:r>
            <a:r>
              <a:rPr lang="fr-CH" sz="2200" kern="0" dirty="0" smtClean="0">
                <a:latin typeface="HelveticaNeueLT Std Med" pitchFamily="34" charset="0"/>
              </a:rPr>
              <a:t> are the </a:t>
            </a:r>
            <a:r>
              <a:rPr lang="fr-CH" sz="2200" kern="0" dirty="0" err="1" smtClean="0">
                <a:latin typeface="HelveticaNeueLT Std Med" pitchFamily="34" charset="0"/>
              </a:rPr>
              <a:t>most</a:t>
            </a:r>
            <a:r>
              <a:rPr lang="fr-CH" sz="2200" kern="0" dirty="0" smtClean="0">
                <a:latin typeface="HelveticaNeueLT Std Med" pitchFamily="34" charset="0"/>
              </a:rPr>
              <a:t> </a:t>
            </a:r>
            <a:r>
              <a:rPr lang="fr-CH" sz="2200" kern="0" dirty="0" err="1" smtClean="0">
                <a:latin typeface="HelveticaNeueLT Std Med" pitchFamily="34" charset="0"/>
              </a:rPr>
              <a:t>frequent</a:t>
            </a:r>
            <a:r>
              <a:rPr lang="fr-CH" sz="2200" kern="0" dirty="0" smtClean="0">
                <a:latin typeface="HelveticaNeueLT Std Med" pitchFamily="34" charset="0"/>
              </a:rPr>
              <a:t> </a:t>
            </a:r>
            <a:r>
              <a:rPr lang="fr-CH" sz="2200" kern="0" dirty="0" err="1" smtClean="0">
                <a:latin typeface="HelveticaNeueLT Std Med" pitchFamily="34" charset="0"/>
              </a:rPr>
              <a:t>barriers</a:t>
            </a:r>
            <a:r>
              <a:rPr lang="fr-CH" sz="2200" kern="0" dirty="0" smtClean="0">
                <a:latin typeface="HelveticaNeueLT Std Med" pitchFamily="34" charset="0"/>
              </a:rPr>
              <a:t> to </a:t>
            </a:r>
            <a:r>
              <a:rPr lang="fr-CH" sz="2200" kern="0" dirty="0" err="1" smtClean="0">
                <a:latin typeface="HelveticaNeueLT Std Med" pitchFamily="34" charset="0"/>
              </a:rPr>
              <a:t>trade</a:t>
            </a:r>
            <a:endParaRPr lang="fr-CH" sz="1400" kern="0" dirty="0" smtClean="0">
              <a:latin typeface="HelveticaNeueLT Std Med" pitchFamily="34" charset="0"/>
            </a:endParaRPr>
          </a:p>
        </p:txBody>
      </p:sp>
    </p:spTree>
    <p:extLst>
      <p:ext uri="{BB962C8B-B14F-4D97-AF65-F5344CB8AC3E}">
        <p14:creationId xmlns:p14="http://schemas.microsoft.com/office/powerpoint/2010/main" val="2227502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457200" y="0"/>
            <a:ext cx="8229600" cy="1417638"/>
          </a:xfrm>
        </p:spPr>
        <p:txBody>
          <a:bodyPr/>
          <a:lstStyle/>
          <a:p>
            <a:r>
              <a:rPr lang="en-US" altLang="en-US" dirty="0" smtClean="0">
                <a:latin typeface="Eurostile LT Std Bold" pitchFamily="34" charset="0"/>
              </a:rPr>
              <a:t>Feeding data into technical cooperation:</a:t>
            </a:r>
            <a:br>
              <a:rPr lang="en-US" altLang="en-US" dirty="0" smtClean="0">
                <a:latin typeface="Eurostile LT Std Bold" pitchFamily="34" charset="0"/>
              </a:rPr>
            </a:br>
            <a:r>
              <a:rPr lang="en-US" altLang="en-US" dirty="0" smtClean="0">
                <a:latin typeface="Eurostile LT Std Bold" pitchFamily="34" charset="0"/>
              </a:rPr>
              <a:t>Support for “deep” regional integration</a:t>
            </a:r>
          </a:p>
        </p:txBody>
      </p:sp>
      <p:sp>
        <p:nvSpPr>
          <p:cNvPr id="95235" name="Rectangle 3"/>
          <p:cNvSpPr>
            <a:spLocks noGrp="1" noChangeArrowheads="1"/>
          </p:cNvSpPr>
          <p:nvPr>
            <p:ph type="body" idx="4294967295"/>
          </p:nvPr>
        </p:nvSpPr>
        <p:spPr/>
        <p:txBody>
          <a:bodyPr/>
          <a:lstStyle/>
          <a:p>
            <a:pPr marL="457200" indent="-457200"/>
            <a:r>
              <a:rPr lang="en-US" altLang="en-US" smtClean="0">
                <a:latin typeface="HelveticaNeueLT Std Med" pitchFamily="34" charset="0"/>
              </a:rPr>
              <a:t>Support for regional groups in systematically addressing NTMs; ongoing pilot for SADC/ALADI</a:t>
            </a:r>
          </a:p>
          <a:p>
            <a:pPr marL="457200" indent="-457200"/>
            <a:r>
              <a:rPr lang="en-US" altLang="en-US" smtClean="0">
                <a:latin typeface="HelveticaNeueLT Std Med" pitchFamily="34" charset="0"/>
              </a:rPr>
              <a:t>Technical cooperation based on sound research and analysis </a:t>
            </a:r>
            <a:r>
              <a:rPr lang="en-US" altLang="en-US" smtClean="0">
                <a:latin typeface="HelveticaNeueLT Std Med" pitchFamily="34" charset="0"/>
                <a:sym typeface="Wingdings" pitchFamily="2" charset="2"/>
              </a:rPr>
              <a:t> N</a:t>
            </a:r>
            <a:r>
              <a:rPr lang="en-US" altLang="en-US" smtClean="0">
                <a:latin typeface="HelveticaNeueLT Std Med" pitchFamily="34" charset="0"/>
              </a:rPr>
              <a:t>TM data crucial</a:t>
            </a:r>
          </a:p>
          <a:p>
            <a:pPr marL="457200" indent="-457200"/>
            <a:endParaRPr lang="en-US" altLang="en-US" smtClean="0">
              <a:latin typeface="HelveticaNeueLT Std Med" pitchFamily="34" charset="0"/>
            </a:endParaRPr>
          </a:p>
          <a:p>
            <a:pPr marL="457200" indent="-457200"/>
            <a:r>
              <a:rPr lang="en-US" altLang="en-US" smtClean="0">
                <a:latin typeface="HelveticaNeueLT Std Med" pitchFamily="34" charset="0"/>
              </a:rPr>
              <a:t>Different target audiences:</a:t>
            </a:r>
          </a:p>
          <a:p>
            <a:pPr marL="876300" lvl="1" indent="-419100">
              <a:buFontTx/>
              <a:buAutoNum type="arabicPeriod"/>
            </a:pPr>
            <a:r>
              <a:rPr lang="en-US" altLang="en-US" smtClean="0">
                <a:latin typeface="HelveticaNeueLT Std Med" pitchFamily="34" charset="0"/>
              </a:rPr>
              <a:t>High level policy makers: </a:t>
            </a:r>
            <a:br>
              <a:rPr lang="en-US" altLang="en-US" smtClean="0">
                <a:latin typeface="HelveticaNeueLT Std Med" pitchFamily="34" charset="0"/>
              </a:rPr>
            </a:br>
            <a:r>
              <a:rPr lang="en-US" altLang="en-US" smtClean="0">
                <a:latin typeface="HelveticaNeueLT Std Med" pitchFamily="34" charset="0"/>
              </a:rPr>
              <a:t>Raise awareness and political will </a:t>
            </a:r>
            <a:r>
              <a:rPr lang="en-US" altLang="en-US" smtClean="0">
                <a:latin typeface="HelveticaNeueLT Std Med" pitchFamily="34" charset="0"/>
                <a:sym typeface="Wingdings" pitchFamily="2" charset="2"/>
              </a:rPr>
              <a:t> Welfare analysis</a:t>
            </a:r>
          </a:p>
          <a:p>
            <a:pPr marL="876300" lvl="1" indent="-419100">
              <a:buFontTx/>
              <a:buAutoNum type="arabicPeriod"/>
            </a:pPr>
            <a:r>
              <a:rPr lang="en-US" altLang="en-US" smtClean="0">
                <a:latin typeface="HelveticaNeueLT Std Med" pitchFamily="34" charset="0"/>
                <a:sym typeface="Wingdings" pitchFamily="2" charset="2"/>
              </a:rPr>
              <a:t>Technical level: </a:t>
            </a:r>
            <a:br>
              <a:rPr lang="en-US" altLang="en-US" smtClean="0">
                <a:latin typeface="HelveticaNeueLT Std Med" pitchFamily="34" charset="0"/>
                <a:sym typeface="Wingdings" pitchFamily="2" charset="2"/>
              </a:rPr>
            </a:br>
            <a:r>
              <a:rPr lang="en-US" altLang="en-US" smtClean="0">
                <a:latin typeface="HelveticaNeueLT Std Med" pitchFamily="34" charset="0"/>
                <a:sym typeface="Wingdings" pitchFamily="2" charset="2"/>
              </a:rPr>
              <a:t>Analyze specific regulatory differences in a region </a:t>
            </a:r>
          </a:p>
          <a:p>
            <a:pPr marL="876300" lvl="1" indent="-419100">
              <a:buFontTx/>
              <a:buNone/>
            </a:pPr>
            <a:r>
              <a:rPr lang="en-US" altLang="en-US" i="1" smtClean="0">
                <a:solidFill>
                  <a:srgbClr val="CDB87E"/>
                </a:solidFill>
                <a:latin typeface="HelveticaNeueLT Std Med" pitchFamily="34" charset="0"/>
              </a:rPr>
              <a:t>Also</a:t>
            </a:r>
            <a:r>
              <a:rPr lang="en-US" altLang="en-US" smtClean="0">
                <a:solidFill>
                  <a:srgbClr val="CDB87E"/>
                </a:solidFill>
                <a:latin typeface="HelveticaNeueLT Std Med" pitchFamily="34" charset="0"/>
              </a:rPr>
              <a:t>:</a:t>
            </a:r>
            <a:r>
              <a:rPr lang="en-US" altLang="en-US" smtClean="0">
                <a:latin typeface="HelveticaNeueLT Std Med" pitchFamily="34" charset="0"/>
              </a:rPr>
              <a:t> Institutional/legal analysis</a:t>
            </a:r>
          </a:p>
          <a:p>
            <a:pPr marL="876300" lvl="1" indent="-419100"/>
            <a:endParaRPr lang="en-US" altLang="en-US" smtClean="0">
              <a:latin typeface="HelveticaNeueLT Std Med" pitchFamily="34" charset="0"/>
            </a:endParaRPr>
          </a:p>
        </p:txBody>
      </p:sp>
    </p:spTree>
    <p:extLst>
      <p:ext uri="{BB962C8B-B14F-4D97-AF65-F5344CB8AC3E}">
        <p14:creationId xmlns:p14="http://schemas.microsoft.com/office/powerpoint/2010/main" val="3082859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57200" y="116632"/>
            <a:ext cx="8686800" cy="1080120"/>
          </a:xfrm>
        </p:spPr>
        <p:txBody>
          <a:bodyPr/>
          <a:lstStyle/>
          <a:p>
            <a:r>
              <a:rPr lang="en-US" altLang="en-US" sz="2700" dirty="0" smtClean="0">
                <a:latin typeface="Eurostile LT Std Bold" pitchFamily="34" charset="0"/>
              </a:rPr>
              <a:t>Support for “deep” regional integration: </a:t>
            </a:r>
            <a:br>
              <a:rPr lang="en-US" altLang="en-US" sz="2700" dirty="0" smtClean="0">
                <a:latin typeface="Eurostile LT Std Bold" pitchFamily="34" charset="0"/>
              </a:rPr>
            </a:br>
            <a:r>
              <a:rPr lang="en-US" altLang="en-US" sz="2700" dirty="0" smtClean="0">
                <a:latin typeface="Eurostile LT Std Bold" pitchFamily="34" charset="0"/>
              </a:rPr>
              <a:t>1. Welfare impact of NTMs on poor households</a:t>
            </a:r>
          </a:p>
        </p:txBody>
      </p:sp>
      <p:sp>
        <p:nvSpPr>
          <p:cNvPr id="88071" name="Rectangle 7"/>
          <p:cNvSpPr>
            <a:spLocks noGrp="1" noChangeArrowheads="1"/>
          </p:cNvSpPr>
          <p:nvPr>
            <p:ph type="body" idx="4294967295"/>
          </p:nvPr>
        </p:nvSpPr>
        <p:spPr>
          <a:xfrm>
            <a:off x="457200" y="1600200"/>
            <a:ext cx="3827463" cy="4525963"/>
          </a:xfrm>
        </p:spPr>
        <p:txBody>
          <a:bodyPr/>
          <a:lstStyle/>
          <a:p>
            <a:r>
              <a:rPr lang="en-US" altLang="en-US" smtClean="0">
                <a:latin typeface="HelveticaNeueLT Std Med" pitchFamily="34" charset="0"/>
              </a:rPr>
              <a:t>Analytical approach based on household surveys and NTM data</a:t>
            </a:r>
          </a:p>
          <a:p>
            <a:r>
              <a:rPr lang="en-US" altLang="en-US" smtClean="0">
                <a:latin typeface="HelveticaNeueLT Std Med" pitchFamily="34" charset="0"/>
              </a:rPr>
              <a:t>Effect of SPS measures on total expenditure of households:</a:t>
            </a:r>
          </a:p>
          <a:p>
            <a:pPr lvl="1"/>
            <a:r>
              <a:rPr lang="en-US" altLang="en-US" smtClean="0">
                <a:latin typeface="HelveticaNeueLT Std Med" pitchFamily="34" charset="0"/>
              </a:rPr>
              <a:t>Richest 5%: 7%</a:t>
            </a:r>
          </a:p>
          <a:p>
            <a:pPr lvl="1"/>
            <a:r>
              <a:rPr lang="en-US" altLang="en-US" smtClean="0">
                <a:latin typeface="HelveticaNeueLT Std Med" pitchFamily="34" charset="0"/>
              </a:rPr>
              <a:t>Poorest 5%: 9%</a:t>
            </a:r>
          </a:p>
          <a:p>
            <a:pPr>
              <a:buFont typeface="Wingdings" pitchFamily="2" charset="2"/>
              <a:buChar char="à"/>
            </a:pPr>
            <a:r>
              <a:rPr lang="en-US" altLang="en-US" smtClean="0">
                <a:latin typeface="HelveticaNeueLT Std Med" pitchFamily="34" charset="0"/>
                <a:sym typeface="Wingdings" pitchFamily="2" charset="2"/>
              </a:rPr>
              <a:t>Distributional effect</a:t>
            </a:r>
          </a:p>
          <a:p>
            <a:pPr>
              <a:buFont typeface="Wingdings" pitchFamily="2" charset="2"/>
              <a:buChar char="à"/>
            </a:pPr>
            <a:r>
              <a:rPr lang="en-US" altLang="en-US" i="1" smtClean="0">
                <a:latin typeface="HelveticaNeueLT Std Med" pitchFamily="34" charset="0"/>
              </a:rPr>
              <a:t>Benefits </a:t>
            </a:r>
            <a:r>
              <a:rPr lang="en-US" altLang="en-US" smtClean="0">
                <a:latin typeface="HelveticaNeueLT Std Med" pitchFamily="34" charset="0"/>
              </a:rPr>
              <a:t>of SPS remain</a:t>
            </a:r>
          </a:p>
        </p:txBody>
      </p:sp>
      <p:sp>
        <p:nvSpPr>
          <p:cNvPr id="88073" name="Rectangle 9"/>
          <p:cNvSpPr>
            <a:spLocks noChangeArrowheads="1"/>
          </p:cNvSpPr>
          <p:nvPr/>
        </p:nvSpPr>
        <p:spPr bwMode="auto">
          <a:xfrm>
            <a:off x="0" y="0"/>
            <a:ext cx="304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8072" name="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1484313"/>
            <a:ext cx="4932362" cy="4176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8083" name="Group 19"/>
          <p:cNvGraphicFramePr>
            <a:graphicFrameLocks noGrp="1"/>
          </p:cNvGraphicFramePr>
          <p:nvPr/>
        </p:nvGraphicFramePr>
        <p:xfrm>
          <a:off x="0" y="0"/>
          <a:ext cx="3040063" cy="396240"/>
        </p:xfrm>
        <a:graphic>
          <a:graphicData uri="http://schemas.openxmlformats.org/drawingml/2006/table">
            <a:tbl>
              <a:tblPr/>
              <a:tblGrid>
                <a:gridCol w="3040063"/>
              </a:tblGrid>
              <a:tr h="0">
                <a:tc>
                  <a:txBody>
                    <a:bodyPr/>
                    <a:lstStyle>
                      <a:lvl1pPr eaLnBrk="0" hangingPunct="0">
                        <a:spcBef>
                          <a:spcPct val="20000"/>
                        </a:spcBef>
                        <a:buClr>
                          <a:srgbClr val="CDB87E"/>
                        </a:buClr>
                        <a:defRPr sz="2000">
                          <a:solidFill>
                            <a:schemeClr val="tx1"/>
                          </a:solidFill>
                          <a:latin typeface="HelveticaNeueLT Std Med" pitchFamily="34" charset="0"/>
                          <a:cs typeface="Arial" charset="0"/>
                        </a:defRPr>
                      </a:lvl1pPr>
                      <a:lvl2pPr eaLnBrk="0" hangingPunct="0">
                        <a:spcBef>
                          <a:spcPct val="20000"/>
                        </a:spcBef>
                        <a:buClr>
                          <a:srgbClr val="CDB87E"/>
                        </a:buClr>
                        <a:defRPr sz="2000">
                          <a:solidFill>
                            <a:schemeClr val="tx1"/>
                          </a:solidFill>
                          <a:latin typeface="HelveticaNeueLT Std Med" pitchFamily="34" charset="0"/>
                          <a:cs typeface="Arial" charset="0"/>
                        </a:defRPr>
                      </a:lvl2pPr>
                      <a:lvl3pPr eaLnBrk="0" hangingPunct="0">
                        <a:spcBef>
                          <a:spcPct val="20000"/>
                        </a:spcBef>
                        <a:buClr>
                          <a:srgbClr val="CDB87E"/>
                        </a:buClr>
                        <a:defRPr sz="2000">
                          <a:solidFill>
                            <a:schemeClr val="tx1"/>
                          </a:solidFill>
                          <a:latin typeface="HelveticaNeueLT Std Med" pitchFamily="34" charset="0"/>
                          <a:cs typeface="Arial" charset="0"/>
                        </a:defRPr>
                      </a:lvl3pPr>
                      <a:lvl4pPr eaLnBrk="0" hangingPunct="0">
                        <a:spcBef>
                          <a:spcPct val="20000"/>
                        </a:spcBef>
                        <a:buClr>
                          <a:srgbClr val="CDB87E"/>
                        </a:buClr>
                        <a:defRPr>
                          <a:solidFill>
                            <a:schemeClr val="tx1"/>
                          </a:solidFill>
                          <a:latin typeface="HelveticaNeueLT Std Med" pitchFamily="34" charset="0"/>
                          <a:cs typeface="Arial" charset="0"/>
                        </a:defRPr>
                      </a:lvl4pPr>
                      <a:lvl5pPr eaLnBrk="0" hangingPunct="0">
                        <a:spcBef>
                          <a:spcPct val="20000"/>
                        </a:spcBef>
                        <a:buClr>
                          <a:srgbClr val="CDB87E"/>
                        </a:buClr>
                        <a:defRPr>
                          <a:solidFill>
                            <a:schemeClr val="tx1"/>
                          </a:solidFill>
                          <a:latin typeface="HelveticaNeueLT Std Med" pitchFamily="34" charset="0"/>
                          <a:cs typeface="Arial" charset="0"/>
                        </a:defRPr>
                      </a:lvl5pPr>
                      <a:lvl6pPr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6pPr>
                      <a:lvl7pPr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7pPr>
                      <a:lvl8pPr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8pPr>
                      <a:lvl9pPr eaLnBrk="0" fontAlgn="base" hangingPunct="0">
                        <a:spcBef>
                          <a:spcPct val="20000"/>
                        </a:spcBef>
                        <a:spcAft>
                          <a:spcPct val="0"/>
                        </a:spcAft>
                        <a:buClr>
                          <a:srgbClr val="CDB87E"/>
                        </a:buClr>
                        <a:defRPr>
                          <a:solidFill>
                            <a:schemeClr val="tx1"/>
                          </a:solidFill>
                          <a:latin typeface="HelveticaNeueLT Std Med" pitchFamily="34" charset="0"/>
                          <a:cs typeface="Arial" charset="0"/>
                        </a:defRPr>
                      </a:lvl9pPr>
                    </a:lstStyle>
                    <a:p>
                      <a:pPr marL="0" marR="0" lvl="0" indent="0" algn="l" defTabSz="914400" rtl="0" eaLnBrk="0" fontAlgn="base" latinLnBrk="0" hangingPunct="0">
                        <a:lnSpc>
                          <a:spcPct val="100000"/>
                        </a:lnSpc>
                        <a:spcBef>
                          <a:spcPct val="20000"/>
                        </a:spcBef>
                        <a:spcAft>
                          <a:spcPct val="0"/>
                        </a:spcAft>
                        <a:buClr>
                          <a:srgbClr val="CDB87E"/>
                        </a:buClr>
                        <a:buSzTx/>
                        <a:buFontTx/>
                        <a:buNone/>
                        <a:tabLst/>
                      </a:pPr>
                      <a:endParaRPr kumimoji="0" lang="en-US" altLang="en-US" sz="2000" b="0" i="0" u="none" strike="noStrike" cap="none" normalizeH="0" baseline="0" smtClean="0">
                        <a:ln>
                          <a:noFill/>
                        </a:ln>
                        <a:solidFill>
                          <a:schemeClr val="tx1"/>
                        </a:solidFill>
                        <a:effectLst/>
                        <a:latin typeface="HelveticaNeueLT Std Med" pitchFamily="34"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347224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4294967295"/>
          </p:nvPr>
        </p:nvSpPr>
        <p:spPr>
          <a:xfrm>
            <a:off x="611188" y="1628775"/>
            <a:ext cx="8208962" cy="1655763"/>
          </a:xfrm>
        </p:spPr>
        <p:txBody>
          <a:bodyPr/>
          <a:lstStyle/>
          <a:p>
            <a:pPr marL="457200" indent="-457200"/>
            <a:endParaRPr lang="en-US" altLang="en-US" sz="800" smtClean="0">
              <a:latin typeface="HelveticaNeueLT Std Med" pitchFamily="34" charset="0"/>
            </a:endParaRPr>
          </a:p>
          <a:p>
            <a:pPr marL="457200" indent="-457200"/>
            <a:endParaRPr lang="en-US" altLang="en-US" sz="800" smtClean="0">
              <a:latin typeface="HelveticaNeueLT Std Med" pitchFamily="34" charset="0"/>
            </a:endParaRPr>
          </a:p>
          <a:p>
            <a:pPr marL="457200" indent="-457200">
              <a:buFontTx/>
              <a:buAutoNum type="alphaLcParenR"/>
            </a:pPr>
            <a:r>
              <a:rPr lang="en-US" altLang="en-US" sz="2200" smtClean="0">
                <a:latin typeface="HelveticaNeueLT Std Med" pitchFamily="34" charset="0"/>
              </a:rPr>
              <a:t>Data-based mapping</a:t>
            </a:r>
            <a:br>
              <a:rPr lang="en-US" altLang="en-US" sz="2200" smtClean="0">
                <a:latin typeface="HelveticaNeueLT Std Med" pitchFamily="34" charset="0"/>
              </a:rPr>
            </a:br>
            <a:r>
              <a:rPr lang="en-US" altLang="en-US" sz="2200" smtClean="0">
                <a:latin typeface="HelveticaNeueLT Std Med" pitchFamily="34" charset="0"/>
              </a:rPr>
              <a:t>of regulatory distance </a:t>
            </a:r>
            <a:br>
              <a:rPr lang="en-US" altLang="en-US" sz="2200" smtClean="0">
                <a:latin typeface="HelveticaNeueLT Std Med" pitchFamily="34" charset="0"/>
              </a:rPr>
            </a:br>
            <a:r>
              <a:rPr lang="en-US" altLang="en-US" sz="2200" smtClean="0">
                <a:latin typeface="HelveticaNeueLT Std Med" pitchFamily="34" charset="0"/>
                <a:sym typeface="Wingdings" pitchFamily="2" charset="2"/>
              </a:rPr>
              <a:t> potential for </a:t>
            </a:r>
            <a:br>
              <a:rPr lang="en-US" altLang="en-US" sz="2200" smtClean="0">
                <a:latin typeface="HelveticaNeueLT Std Med" pitchFamily="34" charset="0"/>
                <a:sym typeface="Wingdings" pitchFamily="2" charset="2"/>
              </a:rPr>
            </a:br>
            <a:r>
              <a:rPr lang="en-US" altLang="en-US" sz="2200" smtClean="0">
                <a:latin typeface="HelveticaNeueLT Std Med" pitchFamily="34" charset="0"/>
                <a:sym typeface="Wingdings" pitchFamily="2" charset="2"/>
              </a:rPr>
              <a:t>harmonization, </a:t>
            </a:r>
            <a:br>
              <a:rPr lang="en-US" altLang="en-US" sz="2200" smtClean="0">
                <a:latin typeface="HelveticaNeueLT Std Med" pitchFamily="34" charset="0"/>
                <a:sym typeface="Wingdings" pitchFamily="2" charset="2"/>
              </a:rPr>
            </a:br>
            <a:r>
              <a:rPr lang="en-US" altLang="en-US" sz="2200" smtClean="0">
                <a:latin typeface="HelveticaNeueLT Std Med" pitchFamily="34" charset="0"/>
                <a:sym typeface="Wingdings" pitchFamily="2" charset="2"/>
              </a:rPr>
              <a:t>identification of </a:t>
            </a:r>
            <a:br>
              <a:rPr lang="en-US" altLang="en-US" sz="2200" smtClean="0">
                <a:latin typeface="HelveticaNeueLT Std Med" pitchFamily="34" charset="0"/>
                <a:sym typeface="Wingdings" pitchFamily="2" charset="2"/>
              </a:rPr>
            </a:br>
            <a:r>
              <a:rPr lang="en-US" altLang="en-US" sz="2200" smtClean="0">
                <a:latin typeface="HelveticaNeueLT Std Med" pitchFamily="34" charset="0"/>
                <a:sym typeface="Wingdings" pitchFamily="2" charset="2"/>
              </a:rPr>
              <a:t>priority sectors and</a:t>
            </a:r>
            <a:br>
              <a:rPr lang="en-US" altLang="en-US" sz="2200" smtClean="0">
                <a:latin typeface="HelveticaNeueLT Std Med" pitchFamily="34" charset="0"/>
                <a:sym typeface="Wingdings" pitchFamily="2" charset="2"/>
              </a:rPr>
            </a:br>
            <a:r>
              <a:rPr lang="en-US" altLang="en-US" sz="2200" smtClean="0">
                <a:latin typeface="HelveticaNeueLT Std Med" pitchFamily="34" charset="0"/>
                <a:sym typeface="Wingdings" pitchFamily="2" charset="2"/>
              </a:rPr>
              <a:t>countries</a:t>
            </a:r>
          </a:p>
          <a:p>
            <a:pPr marL="457200" indent="-457200">
              <a:buFontTx/>
              <a:buAutoNum type="alphaLcParenR"/>
            </a:pPr>
            <a:endParaRPr lang="en-US" altLang="en-US" sz="1400" smtClean="0">
              <a:latin typeface="HelveticaNeueLT Std Med" pitchFamily="34" charset="0"/>
              <a:sym typeface="Wingdings" pitchFamily="2" charset="2"/>
            </a:endParaRPr>
          </a:p>
          <a:p>
            <a:pPr marL="457200" indent="-457200">
              <a:buFontTx/>
              <a:buAutoNum type="alphaLcParenR"/>
            </a:pPr>
            <a:r>
              <a:rPr lang="en-US" altLang="en-US" sz="2200" smtClean="0">
                <a:latin typeface="HelveticaNeueLT Std Med" pitchFamily="34" charset="0"/>
                <a:sym typeface="Wingdings" pitchFamily="2" charset="2"/>
              </a:rPr>
              <a:t>In depth analysis of regulations at the product level</a:t>
            </a:r>
          </a:p>
          <a:p>
            <a:pPr marL="457200" indent="-457200">
              <a:buFontTx/>
              <a:buNone/>
            </a:pPr>
            <a:endParaRPr lang="en-US" altLang="en-US" sz="900" smtClean="0">
              <a:latin typeface="HelveticaNeueLT Std Med" pitchFamily="34" charset="0"/>
              <a:sym typeface="Wingdings" pitchFamily="2" charset="2"/>
            </a:endParaRPr>
          </a:p>
          <a:p>
            <a:pPr marL="457200" indent="-457200">
              <a:buFontTx/>
              <a:buNone/>
            </a:pPr>
            <a:r>
              <a:rPr lang="en-US" altLang="en-US" sz="2600" smtClean="0">
                <a:latin typeface="HelveticaNeueLT Std Med" pitchFamily="34" charset="0"/>
                <a:sym typeface="Wingdings" pitchFamily="2" charset="2"/>
              </a:rPr>
              <a:t> </a:t>
            </a:r>
            <a:r>
              <a:rPr lang="en-US" altLang="en-US" smtClean="0">
                <a:latin typeface="HelveticaNeueLT Std Med" pitchFamily="34" charset="0"/>
                <a:sym typeface="Wingdings" pitchFamily="2" charset="2"/>
              </a:rPr>
              <a:t>Regional harmonization of NTMs; </a:t>
            </a:r>
            <a:br>
              <a:rPr lang="en-US" altLang="en-US" smtClean="0">
                <a:latin typeface="HelveticaNeueLT Std Med" pitchFamily="34" charset="0"/>
                <a:sym typeface="Wingdings" pitchFamily="2" charset="2"/>
              </a:rPr>
            </a:br>
            <a:r>
              <a:rPr lang="en-US" altLang="en-US" smtClean="0">
                <a:latin typeface="HelveticaNeueLT Std Med" pitchFamily="34" charset="0"/>
                <a:sym typeface="Wingdings" pitchFamily="2" charset="2"/>
              </a:rPr>
              <a:t>not elimination of SPS/TBT</a:t>
            </a:r>
            <a:endParaRPr lang="en-US" altLang="en-US" smtClean="0">
              <a:latin typeface="HelveticaNeueLT Std Med" pitchFamily="34" charset="0"/>
            </a:endParaRPr>
          </a:p>
        </p:txBody>
      </p:sp>
      <p:sp>
        <p:nvSpPr>
          <p:cNvPr id="87043" name="Title 3"/>
          <p:cNvSpPr>
            <a:spLocks noGrp="1"/>
          </p:cNvSpPr>
          <p:nvPr>
            <p:ph type="title" idx="4294967295"/>
          </p:nvPr>
        </p:nvSpPr>
        <p:spPr>
          <a:xfrm>
            <a:off x="611188" y="188641"/>
            <a:ext cx="7902575" cy="1008111"/>
          </a:xfrm>
        </p:spPr>
        <p:txBody>
          <a:bodyPr/>
          <a:lstStyle/>
          <a:p>
            <a:r>
              <a:rPr lang="en-US" altLang="en-US" sz="2700" dirty="0" smtClean="0">
                <a:latin typeface="Eurostile LT Std Bold" pitchFamily="34" charset="0"/>
              </a:rPr>
              <a:t>Support for “deep” regional integration:</a:t>
            </a:r>
            <a:br>
              <a:rPr lang="en-US" altLang="en-US" sz="2700" dirty="0" smtClean="0">
                <a:latin typeface="Eurostile LT Std Bold" pitchFamily="34" charset="0"/>
              </a:rPr>
            </a:br>
            <a:r>
              <a:rPr lang="en-US" altLang="en-US" sz="2700" dirty="0" smtClean="0">
                <a:latin typeface="Eurostile LT Std Bold" pitchFamily="34" charset="0"/>
              </a:rPr>
              <a:t>2. Assessing regulatory differences</a:t>
            </a:r>
          </a:p>
        </p:txBody>
      </p:sp>
      <p:pic>
        <p:nvPicPr>
          <p:cNvPr id="870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1628775"/>
            <a:ext cx="44291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806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de-DE" sz="2800" b="1" dirty="0">
                <a:solidFill>
                  <a:srgbClr val="4F91CD"/>
                </a:solidFill>
                <a:latin typeface="Eurostile LT Std Bold" pitchFamily="34" charset="0"/>
              </a:rPr>
              <a:t>   </a:t>
            </a:r>
            <a:br>
              <a:rPr lang="en-US" altLang="de-DE" sz="2800" b="1" dirty="0">
                <a:solidFill>
                  <a:srgbClr val="4F91CD"/>
                </a:solidFill>
                <a:latin typeface="Eurostile LT Std Bold" pitchFamily="34" charset="0"/>
              </a:rPr>
            </a:br>
            <a:r>
              <a:rPr lang="en-GB" sz="2800" b="1" dirty="0">
                <a:solidFill>
                  <a:srgbClr val="4F91CD"/>
                </a:solidFill>
                <a:latin typeface="Eurostile LT Std Bold" pitchFamily="34" charset="0"/>
                <a:ea typeface="+mj-ea"/>
                <a:cs typeface="+mj-cs"/>
              </a:rPr>
              <a:t>UNCTAD Programme on Non-tariff Measures in World Trade</a:t>
            </a:r>
          </a:p>
          <a:p>
            <a:pPr algn="ctr"/>
            <a:endParaRPr lang="en-US" altLang="de-DE" sz="2800" b="1" dirty="0">
              <a:solidFill>
                <a:srgbClr val="000000"/>
              </a:solidFill>
              <a:latin typeface="Eurostile LT Std Bold" pitchFamily="34" charset="0"/>
            </a:endParaRPr>
          </a:p>
        </p:txBody>
      </p:sp>
      <p:sp>
        <p:nvSpPr>
          <p:cNvPr id="9220" name="Rectangle 3"/>
          <p:cNvSpPr txBox="1">
            <a:spLocks noChangeArrowheads="1"/>
          </p:cNvSpPr>
          <p:nvPr/>
        </p:nvSpPr>
        <p:spPr bwMode="auto">
          <a:xfrm>
            <a:off x="457200" y="1571625"/>
            <a:ext cx="85072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spcBef>
                <a:spcPct val="20000"/>
              </a:spcBef>
              <a:buClr>
                <a:srgbClr val="CDB87E"/>
              </a:buClr>
            </a:pPr>
            <a:r>
              <a:rPr lang="en-GB" sz="2400" dirty="0"/>
              <a:t>Non-tariff measures and their effects on trade and development</a:t>
            </a:r>
            <a:endParaRPr lang="en-US" altLang="de-DE" sz="2400" dirty="0" smtClean="0">
              <a:solidFill>
                <a:srgbClr val="FF0000"/>
              </a:solidFill>
              <a:latin typeface="HelveticaNeueLT Std Med" pitchFamily="34" charset="0"/>
            </a:endParaRPr>
          </a:p>
          <a:p>
            <a:pPr>
              <a:spcBef>
                <a:spcPct val="20000"/>
              </a:spcBef>
              <a:buClr>
                <a:srgbClr val="CDB87E"/>
              </a:buClr>
              <a:buFontTx/>
              <a:buAutoNum type="arabicPeriod"/>
            </a:pPr>
            <a:r>
              <a:rPr lang="en-US" altLang="de-DE" sz="2000" dirty="0" smtClean="0">
                <a:latin typeface="HelveticaNeueLT Std Med" pitchFamily="34" charset="0"/>
              </a:rPr>
              <a:t>  Definition of </a:t>
            </a:r>
            <a:r>
              <a:rPr lang="en-US" altLang="de-DE" sz="2000" dirty="0">
                <a:latin typeface="HelveticaNeueLT Std Med" pitchFamily="34" charset="0"/>
              </a:rPr>
              <a:t>Non-Tariff Measures (NTMs)</a:t>
            </a:r>
          </a:p>
          <a:p>
            <a:pPr>
              <a:spcBef>
                <a:spcPct val="20000"/>
              </a:spcBef>
              <a:buClr>
                <a:srgbClr val="CDB87E"/>
              </a:buClr>
              <a:buFontTx/>
              <a:buAutoNum type="arabicPeriod"/>
            </a:pPr>
            <a:r>
              <a:rPr lang="en-US" altLang="de-DE" sz="2000" dirty="0" smtClean="0">
                <a:latin typeface="HelveticaNeueLT Std Med" pitchFamily="34" charset="0"/>
              </a:rPr>
              <a:t>  Economic Effects and Importance of NTMs</a:t>
            </a:r>
          </a:p>
          <a:p>
            <a:pPr>
              <a:spcBef>
                <a:spcPct val="20000"/>
              </a:spcBef>
              <a:buClr>
                <a:srgbClr val="CDB87E"/>
              </a:buClr>
              <a:buFontTx/>
              <a:buAutoNum type="arabicPeriod"/>
            </a:pPr>
            <a:endParaRPr lang="fr-CH" altLang="de-DE" sz="2000" dirty="0">
              <a:latin typeface="HelveticaNeueLT Std Med" pitchFamily="34" charset="0"/>
            </a:endParaRPr>
          </a:p>
          <a:p>
            <a:pPr marL="0" indent="0">
              <a:spcBef>
                <a:spcPct val="20000"/>
              </a:spcBef>
              <a:buClr>
                <a:srgbClr val="CDB87E"/>
              </a:buClr>
            </a:pPr>
            <a:r>
              <a:rPr lang="en-GB" sz="2400" dirty="0"/>
              <a:t>UNCTAD programme on non-tariff measures and policy implications</a:t>
            </a:r>
            <a:endParaRPr lang="en-US" altLang="de-DE" sz="2400" dirty="0">
              <a:latin typeface="HelveticaNeueLT Std Med" pitchFamily="34" charset="0"/>
            </a:endParaRP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NTM data and transparency</a:t>
            </a: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Analysis </a:t>
            </a:r>
            <a:r>
              <a:rPr lang="en-US" altLang="de-DE" sz="2000" dirty="0">
                <a:latin typeface="HelveticaNeueLT Std Med" pitchFamily="34" charset="0"/>
              </a:rPr>
              <a:t>for Regionalism </a:t>
            </a:r>
            <a:r>
              <a:rPr lang="en-US" altLang="de-DE" sz="2000" dirty="0" smtClean="0">
                <a:latin typeface="HelveticaNeueLT Std Med" pitchFamily="34" charset="0"/>
              </a:rPr>
              <a:t>and Technical Cooperation</a:t>
            </a:r>
            <a:endParaRPr lang="en-US" altLang="de-DE" sz="2000" dirty="0">
              <a:latin typeface="HelveticaNeueLT Std Med" pitchFamily="34" charset="0"/>
            </a:endParaRPr>
          </a:p>
          <a:p>
            <a:pPr>
              <a:spcBef>
                <a:spcPct val="20000"/>
              </a:spcBef>
              <a:buClr>
                <a:srgbClr val="CDB87E"/>
              </a:buClr>
              <a:buFontTx/>
              <a:buAutoNum type="arabicPeriod" startAt="3"/>
            </a:pPr>
            <a:r>
              <a:rPr lang="en-US" altLang="de-DE" sz="2000" dirty="0" smtClean="0">
                <a:latin typeface="HelveticaNeueLT Std Med" pitchFamily="34" charset="0"/>
              </a:rPr>
              <a:t>  Research on NTMs and Trade Policy</a:t>
            </a:r>
          </a:p>
          <a:p>
            <a:pPr>
              <a:spcBef>
                <a:spcPct val="20000"/>
              </a:spcBef>
              <a:buClr>
                <a:srgbClr val="CDB87E"/>
              </a:buClr>
              <a:buFontTx/>
              <a:buAutoNum type="arabicPeriod" startAt="3"/>
            </a:pPr>
            <a:r>
              <a:rPr lang="en-US" altLang="de-DE" sz="2000" dirty="0" smtClean="0">
                <a:latin typeface="HelveticaNeueLT Std Med" pitchFamily="34" charset="0"/>
              </a:rPr>
              <a:t>  Conclusions</a:t>
            </a:r>
            <a:endParaRPr lang="en-US" altLang="de-DE" sz="2000" dirty="0">
              <a:latin typeface="HelveticaNeueLT Std Med" pitchFamily="34" charset="0"/>
            </a:endParaRPr>
          </a:p>
          <a:p>
            <a:pPr>
              <a:spcBef>
                <a:spcPct val="20000"/>
              </a:spcBef>
              <a:buClr>
                <a:srgbClr val="CDB87E"/>
              </a:buClr>
            </a:pPr>
            <a:endParaRPr lang="en-US" altLang="de-DE" sz="2400" dirty="0">
              <a:latin typeface="HelveticaNeueLT Std Med" pitchFamily="34" charset="0"/>
            </a:endParaRPr>
          </a:p>
        </p:txBody>
      </p:sp>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Right Arrow 2"/>
          <p:cNvSpPr/>
          <p:nvPr/>
        </p:nvSpPr>
        <p:spPr>
          <a:xfrm>
            <a:off x="107504" y="50131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48650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rgbClr val="FF0000"/>
                </a:solidFill>
              </a:rPr>
              <a:t>Quantify</a:t>
            </a:r>
            <a:r>
              <a:rPr lang="en-US" dirty="0" smtClean="0"/>
              <a:t> the impact of NTMs on the </a:t>
            </a:r>
            <a:r>
              <a:rPr lang="en-US" dirty="0" smtClean="0">
                <a:solidFill>
                  <a:srgbClr val="FF0000"/>
                </a:solidFill>
              </a:rPr>
              <a:t>cost</a:t>
            </a:r>
            <a:r>
              <a:rPr lang="en-US" dirty="0" smtClean="0"/>
              <a:t> of trading</a:t>
            </a:r>
          </a:p>
          <a:p>
            <a:endParaRPr lang="en-US" sz="2000" dirty="0"/>
          </a:p>
          <a:p>
            <a:r>
              <a:rPr lang="en-US" sz="2000" dirty="0">
                <a:solidFill>
                  <a:srgbClr val="FF0000"/>
                </a:solidFill>
              </a:rPr>
              <a:t>Question</a:t>
            </a:r>
          </a:p>
          <a:p>
            <a:pPr lvl="1"/>
            <a:r>
              <a:rPr lang="en-US" sz="2000" b="1" dirty="0"/>
              <a:t>How much NTMs add to the cost of trading</a:t>
            </a:r>
            <a:r>
              <a:rPr lang="en-US" sz="2000" b="1" dirty="0" smtClean="0"/>
              <a:t>?</a:t>
            </a:r>
            <a:endParaRPr lang="en-US" sz="2000" dirty="0" smtClean="0"/>
          </a:p>
          <a:p>
            <a:r>
              <a:rPr lang="en-US" sz="2000" dirty="0" smtClean="0">
                <a:solidFill>
                  <a:srgbClr val="FF0000"/>
                </a:solidFill>
              </a:rPr>
              <a:t>Why</a:t>
            </a:r>
          </a:p>
          <a:p>
            <a:pPr lvl="1"/>
            <a:r>
              <a:rPr lang="en-US" sz="2000" dirty="0" smtClean="0"/>
              <a:t>Providing evidence</a:t>
            </a:r>
            <a:r>
              <a:rPr lang="en-US" sz="2000" dirty="0" smtClean="0">
                <a:solidFill>
                  <a:srgbClr val="FF0000"/>
                </a:solidFill>
              </a:rPr>
              <a:t> </a:t>
            </a:r>
            <a:r>
              <a:rPr lang="en-US" sz="2000" dirty="0" smtClean="0"/>
              <a:t>on the importance of some types of NTMs and for some countries.</a:t>
            </a:r>
          </a:p>
          <a:p>
            <a:pPr lvl="1"/>
            <a:r>
              <a:rPr lang="en-US" sz="2000" dirty="0" smtClean="0"/>
              <a:t>Identify NTMs and trade flows where costs are higher</a:t>
            </a:r>
          </a:p>
          <a:p>
            <a:r>
              <a:rPr lang="en-US" sz="2000" dirty="0" smtClean="0">
                <a:solidFill>
                  <a:srgbClr val="FF0000"/>
                </a:solidFill>
              </a:rPr>
              <a:t>Output</a:t>
            </a:r>
          </a:p>
          <a:p>
            <a:pPr lvl="1"/>
            <a:r>
              <a:rPr lang="en-US" sz="2000" dirty="0"/>
              <a:t>Ad-Valorem Equivalents of </a:t>
            </a:r>
            <a:r>
              <a:rPr lang="en-US" sz="2000" dirty="0" smtClean="0"/>
              <a:t>NTMs</a:t>
            </a:r>
          </a:p>
          <a:p>
            <a:pPr lvl="1"/>
            <a:r>
              <a:rPr lang="en-US" sz="2000" dirty="0" smtClean="0"/>
              <a:t>Feed into policy modeling </a:t>
            </a:r>
          </a:p>
          <a:p>
            <a:pPr lvl="1"/>
            <a:r>
              <a:rPr lang="en-US" sz="2000" dirty="0" smtClean="0"/>
              <a:t>Direct policy actions and recommendations</a:t>
            </a:r>
            <a:endParaRPr lang="en-US" sz="2000"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Research projects related to NTMs (1)</a:t>
            </a:r>
            <a:endParaRPr lang="en-US" dirty="0"/>
          </a:p>
        </p:txBody>
      </p:sp>
    </p:spTree>
    <p:extLst>
      <p:ext uri="{BB962C8B-B14F-4D97-AF65-F5344CB8AC3E}">
        <p14:creationId xmlns:p14="http://schemas.microsoft.com/office/powerpoint/2010/main" val="2833755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28800"/>
            <a:ext cx="7902000" cy="4637112"/>
          </a:xfrm>
        </p:spPr>
        <p:txBody>
          <a:bodyPr/>
          <a:lstStyle/>
          <a:p>
            <a:pPr marL="0" indent="0">
              <a:buNone/>
            </a:pPr>
            <a:r>
              <a:rPr lang="en-US" dirty="0" smtClean="0"/>
              <a:t>Better understand </a:t>
            </a:r>
            <a:r>
              <a:rPr lang="en-US" dirty="0" smtClean="0">
                <a:solidFill>
                  <a:srgbClr val="FF0000"/>
                </a:solidFill>
              </a:rPr>
              <a:t>distortionary</a:t>
            </a:r>
            <a:r>
              <a:rPr lang="en-US" dirty="0" smtClean="0"/>
              <a:t> effects of NTMs</a:t>
            </a:r>
            <a:endParaRPr lang="en-US" dirty="0"/>
          </a:p>
          <a:p>
            <a:endParaRPr lang="en-US" sz="1000" dirty="0"/>
          </a:p>
          <a:p>
            <a:r>
              <a:rPr lang="en-US" sz="2000" dirty="0">
                <a:solidFill>
                  <a:srgbClr val="FF0000"/>
                </a:solidFill>
              </a:rPr>
              <a:t>Question</a:t>
            </a:r>
          </a:p>
          <a:p>
            <a:pPr lvl="1"/>
            <a:r>
              <a:rPr lang="en-US" sz="2000" b="1" dirty="0"/>
              <a:t>How </a:t>
            </a:r>
            <a:r>
              <a:rPr lang="en-US" sz="2000" b="1" dirty="0" smtClean="0"/>
              <a:t>different are </a:t>
            </a:r>
            <a:r>
              <a:rPr lang="en-US" sz="2000" b="1" dirty="0"/>
              <a:t>NTMs </a:t>
            </a:r>
            <a:r>
              <a:rPr lang="en-US" sz="2000" b="1" dirty="0" smtClean="0"/>
              <a:t>related costs across countries and firms? </a:t>
            </a:r>
          </a:p>
          <a:p>
            <a:r>
              <a:rPr lang="en-US" sz="2000" dirty="0" smtClean="0">
                <a:solidFill>
                  <a:srgbClr val="FF0000"/>
                </a:solidFill>
              </a:rPr>
              <a:t>Why is important</a:t>
            </a:r>
            <a:endParaRPr lang="en-US" sz="2000" dirty="0">
              <a:solidFill>
                <a:srgbClr val="FF0000"/>
              </a:solidFill>
            </a:endParaRPr>
          </a:p>
          <a:p>
            <a:pPr lvl="1"/>
            <a:r>
              <a:rPr lang="en-US" sz="2000" dirty="0" smtClean="0"/>
              <a:t>Distortionary impacts go against more vulnerable countries. </a:t>
            </a:r>
          </a:p>
          <a:p>
            <a:pPr lvl="1"/>
            <a:r>
              <a:rPr lang="en-US" sz="2000" dirty="0" smtClean="0"/>
              <a:t>Useful for addressing NTMs in PTAs</a:t>
            </a:r>
          </a:p>
          <a:p>
            <a:r>
              <a:rPr lang="en-US" sz="2000" dirty="0" smtClean="0">
                <a:solidFill>
                  <a:srgbClr val="FF0000"/>
                </a:solidFill>
              </a:rPr>
              <a:t>Output</a:t>
            </a:r>
            <a:endParaRPr lang="en-US" sz="2000" dirty="0">
              <a:solidFill>
                <a:srgbClr val="FF0000"/>
              </a:solidFill>
            </a:endParaRPr>
          </a:p>
          <a:p>
            <a:pPr lvl="1"/>
            <a:r>
              <a:rPr lang="en-US" sz="2000" dirty="0" smtClean="0"/>
              <a:t>Better understand trade diversion effects</a:t>
            </a:r>
          </a:p>
          <a:p>
            <a:pPr lvl="1"/>
            <a:r>
              <a:rPr lang="en-US" sz="2000" dirty="0" smtClean="0"/>
              <a:t>Impact of NTMs for PTAs and non-members countries</a:t>
            </a:r>
          </a:p>
          <a:p>
            <a:pPr lvl="1"/>
            <a:r>
              <a:rPr lang="en-US" sz="2000" dirty="0" smtClean="0"/>
              <a:t>Feed into policy dialogue and better direct TF </a:t>
            </a:r>
            <a:r>
              <a:rPr lang="en-US" sz="2000" dirty="0" err="1" smtClean="0"/>
              <a:t>AfT</a:t>
            </a:r>
            <a:r>
              <a:rPr lang="en-US" sz="2000" dirty="0" smtClean="0"/>
              <a:t>.</a:t>
            </a:r>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a:t>Research projects related to NTMs </a:t>
            </a:r>
            <a:r>
              <a:rPr lang="en-US" dirty="0" smtClean="0"/>
              <a:t>(2)</a:t>
            </a:r>
            <a:endParaRPr lang="en-US" dirty="0"/>
          </a:p>
        </p:txBody>
      </p:sp>
    </p:spTree>
    <p:extLst>
      <p:ext uri="{BB962C8B-B14F-4D97-AF65-F5344CB8AC3E}">
        <p14:creationId xmlns:p14="http://schemas.microsoft.com/office/powerpoint/2010/main" val="2029545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NTMs and </a:t>
            </a:r>
            <a:r>
              <a:rPr lang="en-US" sz="2000" dirty="0" smtClean="0">
                <a:solidFill>
                  <a:srgbClr val="FF0000"/>
                </a:solidFill>
              </a:rPr>
              <a:t>Market Access </a:t>
            </a:r>
            <a:r>
              <a:rPr lang="en-US" sz="2000" dirty="0" smtClean="0"/>
              <a:t>to developed countries</a:t>
            </a:r>
          </a:p>
          <a:p>
            <a:pPr marL="0" indent="0">
              <a:buNone/>
            </a:pPr>
            <a:endParaRPr lang="en-US" sz="2000" dirty="0" smtClean="0">
              <a:solidFill>
                <a:srgbClr val="FF0000"/>
              </a:solidFill>
            </a:endParaRPr>
          </a:p>
          <a:p>
            <a:r>
              <a:rPr lang="en-US" sz="2000" dirty="0" smtClean="0">
                <a:solidFill>
                  <a:srgbClr val="FF0000"/>
                </a:solidFill>
              </a:rPr>
              <a:t>Question</a:t>
            </a:r>
          </a:p>
          <a:p>
            <a:pPr lvl="1"/>
            <a:r>
              <a:rPr lang="en-US" sz="2000" b="1" dirty="0" smtClean="0"/>
              <a:t>How NTMs affects LIC exports to developed countries?</a:t>
            </a:r>
          </a:p>
          <a:p>
            <a:pPr lvl="1"/>
            <a:endParaRPr lang="en-US" sz="2000" b="1" dirty="0" smtClean="0"/>
          </a:p>
          <a:p>
            <a:r>
              <a:rPr lang="en-US" sz="2000" dirty="0" smtClean="0">
                <a:solidFill>
                  <a:srgbClr val="FF0000"/>
                </a:solidFill>
              </a:rPr>
              <a:t>Why</a:t>
            </a:r>
            <a:endParaRPr lang="en-US" sz="2000" dirty="0">
              <a:solidFill>
                <a:srgbClr val="FF0000"/>
              </a:solidFill>
            </a:endParaRPr>
          </a:p>
          <a:p>
            <a:pPr lvl="1"/>
            <a:r>
              <a:rPr lang="en-US" sz="2000" dirty="0" smtClean="0"/>
              <a:t>Developed countries markets are most important for LIC.</a:t>
            </a:r>
          </a:p>
          <a:p>
            <a:pPr lvl="1"/>
            <a:r>
              <a:rPr lang="en-US" sz="2000" dirty="0" smtClean="0"/>
              <a:t>NTMs and value addition</a:t>
            </a:r>
          </a:p>
          <a:p>
            <a:pPr lvl="1"/>
            <a:endParaRPr lang="en-US" sz="2000" dirty="0" smtClean="0"/>
          </a:p>
          <a:p>
            <a:r>
              <a:rPr lang="en-US" sz="2000" dirty="0" smtClean="0">
                <a:solidFill>
                  <a:srgbClr val="FF0000"/>
                </a:solidFill>
              </a:rPr>
              <a:t>Output</a:t>
            </a:r>
          </a:p>
          <a:p>
            <a:pPr lvl="1"/>
            <a:r>
              <a:rPr lang="en-US" sz="2000" dirty="0" smtClean="0"/>
              <a:t>Identify sectors where NTMs are most restrictive</a:t>
            </a:r>
          </a:p>
          <a:p>
            <a:pPr lvl="1"/>
            <a:r>
              <a:rPr lang="en-US" sz="2000" dirty="0" smtClean="0"/>
              <a:t>Direct policy, N-S negotiations and </a:t>
            </a:r>
            <a:r>
              <a:rPr lang="en-US" sz="2000" dirty="0" err="1" smtClean="0"/>
              <a:t>AfT</a:t>
            </a:r>
            <a:r>
              <a:rPr lang="en-US" sz="2000" dirty="0" smtClean="0"/>
              <a:t>.</a:t>
            </a:r>
          </a:p>
          <a:p>
            <a:pPr lvl="1"/>
            <a:endParaRPr lang="en-US" sz="1800"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a:t>Research projects related to NTMs </a:t>
            </a:r>
            <a:r>
              <a:rPr lang="en-US" dirty="0" smtClean="0"/>
              <a:t>(3)</a:t>
            </a:r>
            <a:endParaRPr lang="en-US" dirty="0"/>
          </a:p>
        </p:txBody>
      </p:sp>
    </p:spTree>
    <p:extLst>
      <p:ext uri="{BB962C8B-B14F-4D97-AF65-F5344CB8AC3E}">
        <p14:creationId xmlns:p14="http://schemas.microsoft.com/office/powerpoint/2010/main" val="932428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80000"/>
              </a:lnSpc>
              <a:buNone/>
            </a:pPr>
            <a:r>
              <a:rPr lang="en-US" sz="2000" dirty="0" smtClean="0"/>
              <a:t>How to deal with NTMs in the </a:t>
            </a:r>
            <a:r>
              <a:rPr lang="en-US" sz="2000" dirty="0" smtClean="0">
                <a:solidFill>
                  <a:srgbClr val="FF0000"/>
                </a:solidFill>
              </a:rPr>
              <a:t>MULTILATERAL </a:t>
            </a:r>
            <a:r>
              <a:rPr lang="en-US" sz="2000" dirty="0" smtClean="0"/>
              <a:t>system</a:t>
            </a:r>
          </a:p>
          <a:p>
            <a:pPr marL="0" indent="0">
              <a:lnSpc>
                <a:spcPct val="80000"/>
              </a:lnSpc>
              <a:buNone/>
            </a:pPr>
            <a:r>
              <a:rPr lang="en-US" sz="2000" dirty="0" smtClean="0"/>
              <a:t>TRADE ISSUES</a:t>
            </a:r>
          </a:p>
          <a:p>
            <a:pPr marL="0" indent="0">
              <a:lnSpc>
                <a:spcPct val="80000"/>
              </a:lnSpc>
              <a:buNone/>
            </a:pPr>
            <a:endParaRPr lang="en-US" sz="2000" dirty="0" smtClean="0">
              <a:solidFill>
                <a:srgbClr val="FF0000"/>
              </a:solidFill>
            </a:endParaRPr>
          </a:p>
          <a:p>
            <a:pPr>
              <a:lnSpc>
                <a:spcPct val="80000"/>
              </a:lnSpc>
            </a:pPr>
            <a:r>
              <a:rPr lang="en-US" sz="2000" dirty="0" smtClean="0"/>
              <a:t>Measures </a:t>
            </a:r>
            <a:r>
              <a:rPr lang="en-US" sz="2000" dirty="0"/>
              <a:t>with a evident </a:t>
            </a:r>
            <a:r>
              <a:rPr lang="en-US" sz="2000" dirty="0">
                <a:solidFill>
                  <a:srgbClr val="FF0000"/>
                </a:solidFill>
              </a:rPr>
              <a:t>protectionist</a:t>
            </a:r>
            <a:r>
              <a:rPr lang="en-US" sz="2000" dirty="0"/>
              <a:t> intent </a:t>
            </a:r>
          </a:p>
          <a:p>
            <a:pPr lvl="1">
              <a:lnSpc>
                <a:spcPct val="80000"/>
              </a:lnSpc>
            </a:pPr>
            <a:r>
              <a:rPr lang="en-US" sz="2000" dirty="0"/>
              <a:t>Removal of protectionist measures in the appropriate </a:t>
            </a:r>
            <a:r>
              <a:rPr lang="en-US" sz="2000" dirty="0" err="1"/>
              <a:t>fora</a:t>
            </a:r>
            <a:endParaRPr lang="en-US" sz="2000" dirty="0"/>
          </a:p>
          <a:p>
            <a:pPr>
              <a:lnSpc>
                <a:spcPct val="80000"/>
              </a:lnSpc>
            </a:pPr>
            <a:r>
              <a:rPr lang="en-US" sz="2000" dirty="0">
                <a:solidFill>
                  <a:srgbClr val="FF0000"/>
                </a:solidFill>
              </a:rPr>
              <a:t>Non protectionist </a:t>
            </a:r>
            <a:r>
              <a:rPr lang="en-US" sz="2000" dirty="0"/>
              <a:t>measures: </a:t>
            </a:r>
          </a:p>
          <a:p>
            <a:pPr lvl="1">
              <a:lnSpc>
                <a:spcPct val="80000"/>
              </a:lnSpc>
            </a:pPr>
            <a:r>
              <a:rPr lang="en-US" sz="2000" dirty="0"/>
              <a:t>Harmonization of standards, custom procedures, mutual recognition principle (Negotiations in PTA, RTA, WTO)</a:t>
            </a:r>
          </a:p>
          <a:p>
            <a:pPr>
              <a:lnSpc>
                <a:spcPct val="80000"/>
              </a:lnSpc>
            </a:pPr>
            <a:r>
              <a:rPr lang="en-US" sz="2000" dirty="0"/>
              <a:t>Other measures </a:t>
            </a:r>
            <a:r>
              <a:rPr lang="en-US" sz="2000" dirty="0">
                <a:solidFill>
                  <a:srgbClr val="FF0000"/>
                </a:solidFill>
              </a:rPr>
              <a:t>not negotiable </a:t>
            </a:r>
            <a:r>
              <a:rPr lang="en-US" sz="2000" dirty="0"/>
              <a:t>within PTA.</a:t>
            </a:r>
          </a:p>
          <a:p>
            <a:pPr lvl="1">
              <a:lnSpc>
                <a:spcPct val="80000"/>
              </a:lnSpc>
            </a:pPr>
            <a:r>
              <a:rPr lang="en-US" sz="2000" dirty="0"/>
              <a:t>Technical Assistance in production and export processes</a:t>
            </a:r>
          </a:p>
          <a:p>
            <a:pPr lvl="1">
              <a:lnSpc>
                <a:spcPct val="80000"/>
              </a:lnSpc>
            </a:pPr>
            <a:endParaRPr lang="en-US" sz="2000" dirty="0"/>
          </a:p>
          <a:p>
            <a:pPr>
              <a:lnSpc>
                <a:spcPct val="80000"/>
              </a:lnSpc>
              <a:buFontTx/>
              <a:buNone/>
            </a:pPr>
            <a:r>
              <a:rPr lang="en-US" sz="2000" dirty="0">
                <a:solidFill>
                  <a:srgbClr val="FF0000"/>
                </a:solidFill>
              </a:rPr>
              <a:t>Costs</a:t>
            </a:r>
            <a:r>
              <a:rPr lang="en-US" sz="2000" dirty="0"/>
              <a:t> associated </a:t>
            </a:r>
            <a:r>
              <a:rPr lang="en-US" sz="2000" dirty="0" smtClean="0"/>
              <a:t>with NTMs </a:t>
            </a:r>
            <a:r>
              <a:rPr lang="en-US" sz="2000" dirty="0"/>
              <a:t>could be covered by:</a:t>
            </a:r>
          </a:p>
          <a:p>
            <a:pPr lvl="1">
              <a:lnSpc>
                <a:spcPct val="80000"/>
              </a:lnSpc>
            </a:pPr>
            <a:r>
              <a:rPr lang="en-US" sz="2000" dirty="0"/>
              <a:t>Aid for Trade, Technical assistance (development assist.)</a:t>
            </a:r>
          </a:p>
          <a:p>
            <a:pPr lvl="1">
              <a:lnSpc>
                <a:spcPct val="80000"/>
              </a:lnSpc>
            </a:pPr>
            <a:r>
              <a:rPr lang="en-US" sz="2000" dirty="0"/>
              <a:t>Partnership agreements (mutual interest within PTA)</a:t>
            </a:r>
          </a:p>
          <a:p>
            <a:pPr lvl="1">
              <a:lnSpc>
                <a:spcPct val="80000"/>
              </a:lnSpc>
            </a:pPr>
            <a:r>
              <a:rPr lang="en-US" sz="2000" dirty="0"/>
              <a:t>Global chains investments (profit driven)</a:t>
            </a:r>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Policy Output (1)</a:t>
            </a:r>
            <a:endParaRPr lang="en-US" dirty="0"/>
          </a:p>
        </p:txBody>
      </p:sp>
    </p:spTree>
    <p:extLst>
      <p:ext uri="{BB962C8B-B14F-4D97-AF65-F5344CB8AC3E}">
        <p14:creationId xmlns:p14="http://schemas.microsoft.com/office/powerpoint/2010/main" val="448337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Tx/>
              <a:buNone/>
              <a:defRPr/>
            </a:pPr>
            <a:r>
              <a:rPr lang="en-US" dirty="0" smtClean="0">
                <a:solidFill>
                  <a:srgbClr val="FF0000"/>
                </a:solidFill>
              </a:rPr>
              <a:t>Domestic Reforms </a:t>
            </a:r>
            <a:r>
              <a:rPr lang="en-US" dirty="0" smtClean="0"/>
              <a:t>and NTMs</a:t>
            </a:r>
          </a:p>
          <a:p>
            <a:pPr marL="0" indent="0">
              <a:buFontTx/>
              <a:buNone/>
              <a:defRPr/>
            </a:pPr>
            <a:r>
              <a:rPr lang="en-US" sz="2000" dirty="0" smtClean="0"/>
              <a:t>NON-TRADE ISSUES</a:t>
            </a:r>
          </a:p>
          <a:p>
            <a:pPr marL="0" indent="0">
              <a:buFontTx/>
              <a:buNone/>
              <a:defRPr/>
            </a:pPr>
            <a:endParaRPr lang="en-US" sz="2000" b="1" dirty="0" smtClean="0">
              <a:solidFill>
                <a:srgbClr val="FF0000"/>
              </a:solidFill>
            </a:endParaRPr>
          </a:p>
          <a:p>
            <a:pPr marL="0" indent="0">
              <a:buFontTx/>
              <a:buNone/>
              <a:defRPr/>
            </a:pPr>
            <a:r>
              <a:rPr lang="en-US" sz="2000" b="1" dirty="0" smtClean="0">
                <a:solidFill>
                  <a:srgbClr val="FF0000"/>
                </a:solidFill>
              </a:rPr>
              <a:t>Principle </a:t>
            </a:r>
            <a:r>
              <a:rPr lang="en-US" sz="2000" b="1" dirty="0">
                <a:solidFill>
                  <a:srgbClr val="FF0000"/>
                </a:solidFill>
              </a:rPr>
              <a:t>of efficient regulations</a:t>
            </a:r>
            <a:r>
              <a:rPr lang="en-US" sz="2000" dirty="0">
                <a:solidFill>
                  <a:srgbClr val="FF0000"/>
                </a:solidFill>
              </a:rPr>
              <a:t>: </a:t>
            </a:r>
            <a:r>
              <a:rPr lang="en-US" sz="2000" dirty="0"/>
              <a:t>policy effort is critical to ensure that NTMs serve their intended legitimate purposes.</a:t>
            </a:r>
          </a:p>
          <a:p>
            <a:pPr>
              <a:defRPr/>
            </a:pPr>
            <a:r>
              <a:rPr lang="en-US" sz="2000" dirty="0"/>
              <a:t>Efficient regulations are essential for addressing domestic concerns while not decreasing </a:t>
            </a:r>
            <a:r>
              <a:rPr lang="en-US" sz="2000" dirty="0">
                <a:solidFill>
                  <a:srgbClr val="FF0000"/>
                </a:solidFill>
              </a:rPr>
              <a:t>competitiveness</a:t>
            </a:r>
          </a:p>
          <a:p>
            <a:pPr>
              <a:defRPr/>
            </a:pPr>
            <a:r>
              <a:rPr lang="en-US" sz="2000" dirty="0"/>
              <a:t>NTMs can have large </a:t>
            </a:r>
            <a:r>
              <a:rPr lang="en-US" sz="2000" dirty="0">
                <a:solidFill>
                  <a:srgbClr val="FF0000"/>
                </a:solidFill>
              </a:rPr>
              <a:t>spillovers</a:t>
            </a:r>
            <a:r>
              <a:rPr lang="en-US" sz="2000" dirty="0"/>
              <a:t> </a:t>
            </a:r>
            <a:r>
              <a:rPr lang="en-US" sz="2000" dirty="0" smtClean="0"/>
              <a:t>on economic efficiencies and </a:t>
            </a:r>
            <a:r>
              <a:rPr lang="en-US" sz="2000" dirty="0"/>
              <a:t>therefore should be precisely targeted to the market failures they are trying to correct</a:t>
            </a:r>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Policy output (2)</a:t>
            </a:r>
            <a:endParaRPr lang="en-US" dirty="0"/>
          </a:p>
        </p:txBody>
      </p:sp>
    </p:spTree>
    <p:extLst>
      <p:ext uri="{BB962C8B-B14F-4D97-AF65-F5344CB8AC3E}">
        <p14:creationId xmlns:p14="http://schemas.microsoft.com/office/powerpoint/2010/main" val="2168618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de-DE" sz="2800" b="1" dirty="0">
                <a:solidFill>
                  <a:srgbClr val="4F91CD"/>
                </a:solidFill>
                <a:latin typeface="Eurostile LT Std Bold" pitchFamily="34" charset="0"/>
              </a:rPr>
              <a:t>   </a:t>
            </a:r>
            <a:br>
              <a:rPr lang="en-US" altLang="de-DE" sz="2800" b="1" dirty="0">
                <a:solidFill>
                  <a:srgbClr val="4F91CD"/>
                </a:solidFill>
                <a:latin typeface="Eurostile LT Std Bold" pitchFamily="34" charset="0"/>
              </a:rPr>
            </a:br>
            <a:r>
              <a:rPr lang="en-GB" sz="2800" b="1" dirty="0">
                <a:solidFill>
                  <a:srgbClr val="4F91CD"/>
                </a:solidFill>
                <a:latin typeface="Eurostile LT Std Bold" pitchFamily="34" charset="0"/>
                <a:ea typeface="+mj-ea"/>
                <a:cs typeface="+mj-cs"/>
              </a:rPr>
              <a:t>UNCTAD Programme on Non-tariff Measures in World Trade</a:t>
            </a:r>
          </a:p>
          <a:p>
            <a:pPr algn="ctr"/>
            <a:endParaRPr lang="en-US" altLang="de-DE" sz="2800" b="1" dirty="0">
              <a:solidFill>
                <a:srgbClr val="000000"/>
              </a:solidFill>
              <a:latin typeface="Eurostile LT Std Bold" pitchFamily="34" charset="0"/>
            </a:endParaRPr>
          </a:p>
        </p:txBody>
      </p:sp>
      <p:sp>
        <p:nvSpPr>
          <p:cNvPr id="9220" name="Rectangle 3"/>
          <p:cNvSpPr txBox="1">
            <a:spLocks noChangeArrowheads="1"/>
          </p:cNvSpPr>
          <p:nvPr/>
        </p:nvSpPr>
        <p:spPr bwMode="auto">
          <a:xfrm>
            <a:off x="457200" y="1571625"/>
            <a:ext cx="85072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spcBef>
                <a:spcPct val="20000"/>
              </a:spcBef>
              <a:buClr>
                <a:srgbClr val="CDB87E"/>
              </a:buClr>
            </a:pPr>
            <a:r>
              <a:rPr lang="en-GB" sz="2400" dirty="0">
                <a:solidFill>
                  <a:schemeClr val="bg1">
                    <a:lumMod val="50000"/>
                  </a:schemeClr>
                </a:solidFill>
              </a:rPr>
              <a:t>Non-tariff measures and their effects on trade and development</a:t>
            </a:r>
            <a:endParaRPr lang="en-US" altLang="de-DE" sz="2400" dirty="0" smtClean="0">
              <a:solidFill>
                <a:schemeClr val="bg1">
                  <a:lumMod val="50000"/>
                </a:schemeClr>
              </a:solidFill>
              <a:latin typeface="HelveticaNeueLT Std Med" pitchFamily="34" charset="0"/>
            </a:endParaRPr>
          </a:p>
          <a:p>
            <a:pPr>
              <a:spcBef>
                <a:spcPct val="20000"/>
              </a:spcBef>
              <a:buClr>
                <a:srgbClr val="CDB87E"/>
              </a:buClr>
              <a:buFontTx/>
              <a:buAutoNum type="arabicPeriod"/>
            </a:pPr>
            <a:r>
              <a:rPr lang="en-US" altLang="de-DE" sz="2000" dirty="0" smtClean="0">
                <a:solidFill>
                  <a:schemeClr val="bg1">
                    <a:lumMod val="50000"/>
                  </a:schemeClr>
                </a:solidFill>
                <a:latin typeface="HelveticaNeueLT Std Med" pitchFamily="34" charset="0"/>
              </a:rPr>
              <a:t>  Definition of </a:t>
            </a:r>
            <a:r>
              <a:rPr lang="en-US" altLang="de-DE" sz="2000" dirty="0">
                <a:solidFill>
                  <a:schemeClr val="bg1">
                    <a:lumMod val="50000"/>
                  </a:schemeClr>
                </a:solidFill>
                <a:latin typeface="HelveticaNeueLT Std Med" pitchFamily="34" charset="0"/>
              </a:rPr>
              <a:t>Non-Tariff Measures (NTMs)</a:t>
            </a:r>
          </a:p>
          <a:p>
            <a:pPr>
              <a:spcBef>
                <a:spcPct val="20000"/>
              </a:spcBef>
              <a:buClr>
                <a:srgbClr val="CDB87E"/>
              </a:buClr>
              <a:buFontTx/>
              <a:buAutoNum type="arabicPeriod"/>
            </a:pPr>
            <a:r>
              <a:rPr lang="en-US" altLang="de-DE" sz="2000" dirty="0" smtClean="0">
                <a:solidFill>
                  <a:schemeClr val="bg1">
                    <a:lumMod val="50000"/>
                  </a:schemeClr>
                </a:solidFill>
                <a:latin typeface="HelveticaNeueLT Std Med" pitchFamily="34" charset="0"/>
              </a:rPr>
              <a:t>  Economic Effects and Importance of NTMs</a:t>
            </a:r>
          </a:p>
          <a:p>
            <a:pPr>
              <a:spcBef>
                <a:spcPct val="20000"/>
              </a:spcBef>
              <a:buClr>
                <a:srgbClr val="CDB87E"/>
              </a:buClr>
              <a:buFontTx/>
              <a:buAutoNum type="arabicPeriod"/>
            </a:pPr>
            <a:endParaRPr lang="fr-CH" altLang="de-DE" sz="2000" dirty="0">
              <a:solidFill>
                <a:schemeClr val="bg1">
                  <a:lumMod val="50000"/>
                </a:schemeClr>
              </a:solidFill>
              <a:latin typeface="HelveticaNeueLT Std Med" pitchFamily="34" charset="0"/>
            </a:endParaRPr>
          </a:p>
          <a:p>
            <a:pPr marL="0" indent="0">
              <a:spcBef>
                <a:spcPct val="20000"/>
              </a:spcBef>
              <a:buClr>
                <a:srgbClr val="CDB87E"/>
              </a:buClr>
            </a:pPr>
            <a:r>
              <a:rPr lang="en-GB" sz="2400" dirty="0">
                <a:solidFill>
                  <a:schemeClr val="bg1">
                    <a:lumMod val="50000"/>
                  </a:schemeClr>
                </a:solidFill>
              </a:rPr>
              <a:t>UNCTAD programme on non-tariff measures and policy implications</a:t>
            </a:r>
            <a:endParaRPr lang="en-US" altLang="de-DE" sz="2400" dirty="0">
              <a:solidFill>
                <a:schemeClr val="bg1">
                  <a:lumMod val="50000"/>
                </a:schemeClr>
              </a:solidFill>
              <a:latin typeface="HelveticaNeueLT Std Med" pitchFamily="34" charset="0"/>
            </a:endParaRPr>
          </a:p>
          <a:p>
            <a:pPr marL="457200" indent="-457200">
              <a:spcBef>
                <a:spcPct val="20000"/>
              </a:spcBef>
              <a:buClr>
                <a:srgbClr val="CDB87E"/>
              </a:buClr>
              <a:buFont typeface="+mj-lt"/>
              <a:buAutoNum type="arabicPeriod" startAt="3"/>
            </a:pPr>
            <a:r>
              <a:rPr lang="en-US" altLang="de-DE" sz="2000" dirty="0" smtClean="0">
                <a:solidFill>
                  <a:schemeClr val="bg1">
                    <a:lumMod val="50000"/>
                  </a:schemeClr>
                </a:solidFill>
                <a:latin typeface="HelveticaNeueLT Std Med" pitchFamily="34" charset="0"/>
              </a:rPr>
              <a:t>NTM data and transparency</a:t>
            </a:r>
          </a:p>
          <a:p>
            <a:pPr marL="457200" indent="-457200">
              <a:spcBef>
                <a:spcPct val="20000"/>
              </a:spcBef>
              <a:buClr>
                <a:srgbClr val="CDB87E"/>
              </a:buClr>
              <a:buFont typeface="+mj-lt"/>
              <a:buAutoNum type="arabicPeriod" startAt="3"/>
            </a:pPr>
            <a:r>
              <a:rPr lang="en-US" altLang="de-DE" sz="2000" dirty="0" smtClean="0">
                <a:solidFill>
                  <a:schemeClr val="bg1">
                    <a:lumMod val="50000"/>
                  </a:schemeClr>
                </a:solidFill>
                <a:latin typeface="HelveticaNeueLT Std Med" pitchFamily="34" charset="0"/>
              </a:rPr>
              <a:t>Analysis </a:t>
            </a:r>
            <a:r>
              <a:rPr lang="en-US" altLang="de-DE" sz="2000" dirty="0">
                <a:solidFill>
                  <a:schemeClr val="bg1">
                    <a:lumMod val="50000"/>
                  </a:schemeClr>
                </a:solidFill>
                <a:latin typeface="HelveticaNeueLT Std Med" pitchFamily="34" charset="0"/>
              </a:rPr>
              <a:t>for Regionalism </a:t>
            </a:r>
            <a:r>
              <a:rPr lang="en-US" altLang="de-DE" sz="2000" dirty="0" smtClean="0">
                <a:solidFill>
                  <a:schemeClr val="bg1">
                    <a:lumMod val="50000"/>
                  </a:schemeClr>
                </a:solidFill>
                <a:latin typeface="HelveticaNeueLT Std Med" pitchFamily="34" charset="0"/>
              </a:rPr>
              <a:t>and Technical Cooperation</a:t>
            </a:r>
            <a:endParaRPr lang="en-US" altLang="de-DE" sz="2000" dirty="0">
              <a:solidFill>
                <a:schemeClr val="bg1">
                  <a:lumMod val="50000"/>
                </a:schemeClr>
              </a:solidFill>
              <a:latin typeface="HelveticaNeueLT Std Med" pitchFamily="34" charset="0"/>
            </a:endParaRPr>
          </a:p>
          <a:p>
            <a:pPr>
              <a:spcBef>
                <a:spcPct val="20000"/>
              </a:spcBef>
              <a:buClr>
                <a:srgbClr val="CDB87E"/>
              </a:buClr>
              <a:buFontTx/>
              <a:buAutoNum type="arabicPeriod" startAt="3"/>
            </a:pPr>
            <a:r>
              <a:rPr lang="en-US" altLang="de-DE" sz="2000" dirty="0" smtClean="0">
                <a:solidFill>
                  <a:schemeClr val="bg1">
                    <a:lumMod val="50000"/>
                  </a:schemeClr>
                </a:solidFill>
                <a:latin typeface="HelveticaNeueLT Std Med" pitchFamily="34" charset="0"/>
              </a:rPr>
              <a:t>  Research on NTMs and Trade Policy</a:t>
            </a:r>
          </a:p>
          <a:p>
            <a:pPr>
              <a:spcBef>
                <a:spcPct val="20000"/>
              </a:spcBef>
              <a:buClr>
                <a:srgbClr val="CDB87E"/>
              </a:buClr>
              <a:buFontTx/>
              <a:buAutoNum type="arabicPeriod" startAt="3"/>
            </a:pPr>
            <a:r>
              <a:rPr lang="en-US" altLang="de-DE" sz="2000" dirty="0" smtClean="0">
                <a:latin typeface="HelveticaNeueLT Std Med" pitchFamily="34" charset="0"/>
              </a:rPr>
              <a:t>  </a:t>
            </a:r>
            <a:r>
              <a:rPr lang="en-US" altLang="de-DE" sz="2000" b="1" dirty="0" smtClean="0">
                <a:latin typeface="HelveticaNeueLT Std Med" pitchFamily="34" charset="0"/>
              </a:rPr>
              <a:t>Conclusions</a:t>
            </a:r>
            <a:endParaRPr lang="en-US" altLang="de-DE" sz="2000" b="1" dirty="0">
              <a:latin typeface="HelveticaNeueLT Std Med" pitchFamily="34" charset="0"/>
            </a:endParaRPr>
          </a:p>
          <a:p>
            <a:pPr>
              <a:spcBef>
                <a:spcPct val="20000"/>
              </a:spcBef>
              <a:buClr>
                <a:srgbClr val="CDB87E"/>
              </a:buClr>
            </a:pPr>
            <a:endParaRPr lang="en-US" altLang="de-DE" sz="2400" dirty="0">
              <a:latin typeface="HelveticaNeueLT Std Med" pitchFamily="34" charset="0"/>
            </a:endParaRPr>
          </a:p>
        </p:txBody>
      </p:sp>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Right Arrow 2"/>
          <p:cNvSpPr/>
          <p:nvPr/>
        </p:nvSpPr>
        <p:spPr>
          <a:xfrm>
            <a:off x="107504" y="537321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58916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67544" y="260648"/>
            <a:ext cx="8229600" cy="1143000"/>
          </a:xfrm>
        </p:spPr>
        <p:txBody>
          <a:bodyPr/>
          <a:lstStyle/>
          <a:p>
            <a:pPr>
              <a:defRPr/>
            </a:pPr>
            <a:r>
              <a:rPr lang="en-US" altLang="de-DE" sz="2400" smtClean="0">
                <a:latin typeface="Eurostile LT Std Bold" pitchFamily="34" charset="0"/>
              </a:rPr>
              <a:t>What are NTMs?</a:t>
            </a:r>
            <a:endParaRPr lang="en-US" altLang="de-DE" sz="2400" dirty="0">
              <a:latin typeface="Eurostile LT Std Bold" pitchFamily="34" charset="0"/>
            </a:endParaRPr>
          </a:p>
        </p:txBody>
      </p:sp>
      <p:sp>
        <p:nvSpPr>
          <p:cNvPr id="10243" name="Rectangle 3"/>
          <p:cNvSpPr>
            <a:spLocks noGrp="1" noChangeArrowheads="1"/>
          </p:cNvSpPr>
          <p:nvPr>
            <p:ph type="body" idx="4294967295"/>
          </p:nvPr>
        </p:nvSpPr>
        <p:spPr>
          <a:xfrm>
            <a:off x="467544" y="2132856"/>
            <a:ext cx="8229600" cy="3916363"/>
          </a:xfrm>
        </p:spPr>
        <p:txBody>
          <a:bodyPr/>
          <a:lstStyle/>
          <a:p>
            <a:pPr>
              <a:lnSpc>
                <a:spcPct val="90000"/>
              </a:lnSpc>
            </a:pPr>
            <a:r>
              <a:rPr lang="en-US" altLang="de-DE" dirty="0" smtClean="0">
                <a:latin typeface="HelveticaNeueLT Std Med" pitchFamily="34" charset="0"/>
              </a:rPr>
              <a:t>Non-tariff measures (NTMs) are </a:t>
            </a:r>
          </a:p>
          <a:p>
            <a:pPr>
              <a:lnSpc>
                <a:spcPct val="90000"/>
              </a:lnSpc>
              <a:buFontTx/>
              <a:buNone/>
            </a:pPr>
            <a:r>
              <a:rPr lang="en-US" altLang="de-DE" b="1" dirty="0" smtClean="0">
                <a:latin typeface="HelveticaNeueLT Std Med" pitchFamily="34" charset="0"/>
              </a:rPr>
              <a:t>	</a:t>
            </a:r>
            <a:r>
              <a:rPr lang="en-US" altLang="de-DE" dirty="0" smtClean="0">
                <a:latin typeface="HelveticaNeueLT Std Med" pitchFamily="34" charset="0"/>
              </a:rPr>
              <a:t>policy measures, other than ordinary customs tariffs, that can potentially have an economic effect on international trade in goods, changing quantities traded, or prices or both</a:t>
            </a:r>
          </a:p>
          <a:p>
            <a:pPr>
              <a:lnSpc>
                <a:spcPct val="90000"/>
              </a:lnSpc>
            </a:pPr>
            <a:endParaRPr lang="en-US" altLang="de-DE" sz="2600" dirty="0" smtClean="0">
              <a:latin typeface="HelveticaNeueLT Std Med" pitchFamily="34" charset="0"/>
            </a:endParaRPr>
          </a:p>
          <a:p>
            <a:pPr>
              <a:lnSpc>
                <a:spcPct val="90000"/>
              </a:lnSpc>
            </a:pPr>
            <a:r>
              <a:rPr lang="fr-CH" altLang="de-DE" dirty="0" err="1" smtClean="0">
                <a:latin typeface="HelveticaNeueLT Std Med" pitchFamily="34" charset="0"/>
              </a:rPr>
              <a:t>NTMs</a:t>
            </a:r>
            <a:r>
              <a:rPr lang="fr-CH" altLang="de-DE" dirty="0" smtClean="0">
                <a:latin typeface="HelveticaNeueLT Std Med" pitchFamily="34" charset="0"/>
              </a:rPr>
              <a:t> </a:t>
            </a:r>
            <a:r>
              <a:rPr lang="fr-CH" altLang="de-DE" dirty="0" err="1" smtClean="0">
                <a:latin typeface="HelveticaNeueLT Std Med" pitchFamily="34" charset="0"/>
              </a:rPr>
              <a:t>can</a:t>
            </a:r>
            <a:r>
              <a:rPr lang="fr-CH" altLang="de-DE" dirty="0" smtClean="0">
                <a:latin typeface="HelveticaNeueLT Std Med" pitchFamily="34" charset="0"/>
              </a:rPr>
              <a:t> </a:t>
            </a:r>
            <a:r>
              <a:rPr lang="fr-CH" altLang="de-DE" dirty="0" err="1" smtClean="0">
                <a:latin typeface="HelveticaNeueLT Std Med" pitchFamily="34" charset="0"/>
              </a:rPr>
              <a:t>increase</a:t>
            </a:r>
            <a:r>
              <a:rPr lang="fr-CH" altLang="de-DE" dirty="0" smtClean="0">
                <a:latin typeface="HelveticaNeueLT Std Med" pitchFamily="34" charset="0"/>
              </a:rPr>
              <a:t> or </a:t>
            </a:r>
            <a:r>
              <a:rPr lang="fr-CH" altLang="de-DE" dirty="0" err="1" smtClean="0">
                <a:latin typeface="HelveticaNeueLT Std Med" pitchFamily="34" charset="0"/>
              </a:rPr>
              <a:t>decrease</a:t>
            </a:r>
            <a:r>
              <a:rPr lang="fr-CH" altLang="de-DE" dirty="0" smtClean="0">
                <a:latin typeface="HelveticaNeueLT Std Med" pitchFamily="34" charset="0"/>
              </a:rPr>
              <a:t> </a:t>
            </a:r>
            <a:r>
              <a:rPr lang="fr-CH" altLang="de-DE" dirty="0" err="1" smtClean="0">
                <a:latin typeface="HelveticaNeueLT Std Med" pitchFamily="34" charset="0"/>
              </a:rPr>
              <a:t>trade</a:t>
            </a:r>
            <a:endParaRPr lang="fr-CH" altLang="de-DE" dirty="0" smtClean="0">
              <a:latin typeface="HelveticaNeueLT Std Med" pitchFamily="34" charset="0"/>
            </a:endParaRPr>
          </a:p>
          <a:p>
            <a:pPr>
              <a:lnSpc>
                <a:spcPct val="90000"/>
              </a:lnSpc>
            </a:pPr>
            <a:endParaRPr lang="en-US" altLang="de-DE" dirty="0" smtClean="0">
              <a:latin typeface="HelveticaNeueLT Std Med" pitchFamily="34" charset="0"/>
            </a:endParaRPr>
          </a:p>
          <a:p>
            <a:pPr>
              <a:lnSpc>
                <a:spcPct val="90000"/>
              </a:lnSpc>
            </a:pPr>
            <a:r>
              <a:rPr lang="en-US" altLang="de-DE" dirty="0" smtClean="0">
                <a:latin typeface="HelveticaNeueLT Std Med" pitchFamily="34" charset="0"/>
              </a:rPr>
              <a:t>No judgment </a:t>
            </a:r>
            <a:r>
              <a:rPr lang="en-GB" altLang="zh-CN" dirty="0" smtClean="0">
                <a:latin typeface="HelveticaNeueLT Std Med" pitchFamily="34" charset="0"/>
                <a:ea typeface="SimSun" pitchFamily="2" charset="-122"/>
              </a:rPr>
              <a:t>over legitimacy or lawfulness</a:t>
            </a:r>
          </a:p>
          <a:p>
            <a:pPr>
              <a:lnSpc>
                <a:spcPct val="90000"/>
              </a:lnSpc>
            </a:pPr>
            <a:endParaRPr lang="en-GB" altLang="zh-CN" dirty="0" smtClean="0">
              <a:latin typeface="HelveticaNeueLT Std Med" pitchFamily="34" charset="0"/>
              <a:ea typeface="SimSun" pitchFamily="2" charset="-122"/>
            </a:endParaRPr>
          </a:p>
          <a:p>
            <a:pPr>
              <a:lnSpc>
                <a:spcPct val="90000"/>
              </a:lnSpc>
            </a:pPr>
            <a:endParaRPr lang="en-GB" altLang="zh-CN" dirty="0" smtClean="0">
              <a:latin typeface="HelveticaNeueLT Std Med" pitchFamily="34" charset="0"/>
              <a:ea typeface="SimSun" pitchFamily="2" charset="-122"/>
            </a:endParaRPr>
          </a:p>
          <a:p>
            <a:pPr>
              <a:lnSpc>
                <a:spcPct val="90000"/>
              </a:lnSpc>
            </a:pPr>
            <a:endParaRPr lang="en-US" altLang="de-DE" dirty="0" smtClean="0">
              <a:latin typeface="HelveticaNeueLT Std Med" pitchFamily="34" charset="0"/>
            </a:endParaRPr>
          </a:p>
        </p:txBody>
      </p:sp>
    </p:spTree>
    <p:extLst>
      <p:ext uri="{BB962C8B-B14F-4D97-AF65-F5344CB8AC3E}">
        <p14:creationId xmlns:p14="http://schemas.microsoft.com/office/powerpoint/2010/main" val="4250710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solidFill>
                <a:srgbClr val="FF0000"/>
              </a:solidFill>
            </a:endParaRPr>
          </a:p>
          <a:p>
            <a:r>
              <a:rPr lang="en-US" dirty="0" smtClean="0">
                <a:solidFill>
                  <a:srgbClr val="FF0000"/>
                </a:solidFill>
              </a:rPr>
              <a:t>Large </a:t>
            </a:r>
            <a:r>
              <a:rPr lang="en-US" dirty="0" smtClean="0"/>
              <a:t>and uneven</a:t>
            </a:r>
            <a:r>
              <a:rPr lang="en-US" dirty="0" smtClean="0">
                <a:solidFill>
                  <a:srgbClr val="FF0000"/>
                </a:solidFill>
              </a:rPr>
              <a:t> costs </a:t>
            </a:r>
            <a:r>
              <a:rPr lang="en-US" dirty="0" smtClean="0"/>
              <a:t>of trading </a:t>
            </a:r>
          </a:p>
          <a:p>
            <a:pPr lvl="1"/>
            <a:r>
              <a:rPr lang="en-US" dirty="0" smtClean="0"/>
              <a:t>Domestic and multilateral policy actions to reduce costs</a:t>
            </a:r>
          </a:p>
          <a:p>
            <a:pPr lvl="1"/>
            <a:r>
              <a:rPr lang="en-US" dirty="0" smtClean="0"/>
              <a:t>NTMs can be particularly damaging for LIC participation in international trade</a:t>
            </a:r>
          </a:p>
          <a:p>
            <a:endParaRPr lang="en-US" dirty="0" smtClean="0">
              <a:solidFill>
                <a:srgbClr val="FF0000"/>
              </a:solidFill>
            </a:endParaRPr>
          </a:p>
          <a:p>
            <a:r>
              <a:rPr lang="en-US" dirty="0" smtClean="0"/>
              <a:t>Most NTMs </a:t>
            </a:r>
            <a:r>
              <a:rPr lang="en-US" dirty="0" smtClean="0">
                <a:solidFill>
                  <a:srgbClr val="FF0000"/>
                </a:solidFill>
              </a:rPr>
              <a:t>cannot </a:t>
            </a:r>
            <a:r>
              <a:rPr lang="en-US" dirty="0" smtClean="0">
                <a:solidFill>
                  <a:srgbClr val="FF0000"/>
                </a:solidFill>
              </a:rPr>
              <a:t>easily be </a:t>
            </a:r>
            <a:r>
              <a:rPr lang="en-US" dirty="0" smtClean="0">
                <a:solidFill>
                  <a:srgbClr val="FF0000"/>
                </a:solidFill>
              </a:rPr>
              <a:t>eliminated</a:t>
            </a:r>
            <a:endParaRPr lang="en-US" dirty="0" smtClean="0"/>
          </a:p>
          <a:p>
            <a:pPr lvl="1"/>
            <a:r>
              <a:rPr lang="en-US" dirty="0" smtClean="0"/>
              <a:t>Most NTMs have important objectives </a:t>
            </a:r>
          </a:p>
          <a:p>
            <a:pPr lvl="1"/>
            <a:r>
              <a:rPr lang="en-US" dirty="0" smtClean="0"/>
              <a:t>Often d</a:t>
            </a:r>
            <a:r>
              <a:rPr lang="en-US" dirty="0" smtClean="0"/>
              <a:t>ifficult </a:t>
            </a:r>
            <a:r>
              <a:rPr lang="en-US" dirty="0" smtClean="0"/>
              <a:t>to </a:t>
            </a:r>
            <a:r>
              <a:rPr lang="en-US" dirty="0" smtClean="0"/>
              <a:t>single out NTBs from NTMs</a:t>
            </a:r>
          </a:p>
          <a:p>
            <a:pPr lvl="1"/>
            <a:r>
              <a:rPr lang="fr-CH" dirty="0" err="1" smtClean="0"/>
              <a:t>NTMs</a:t>
            </a:r>
            <a:r>
              <a:rPr lang="fr-CH" dirty="0" smtClean="0"/>
              <a:t> </a:t>
            </a:r>
            <a:r>
              <a:rPr lang="fr-CH" dirty="0" err="1" smtClean="0"/>
              <a:t>can</a:t>
            </a:r>
            <a:r>
              <a:rPr lang="fr-CH" dirty="0" smtClean="0"/>
              <a:t> </a:t>
            </a:r>
            <a:r>
              <a:rPr lang="fr-CH" dirty="0" err="1" smtClean="0"/>
              <a:t>create</a:t>
            </a:r>
            <a:r>
              <a:rPr lang="fr-CH" dirty="0" smtClean="0"/>
              <a:t> </a:t>
            </a:r>
            <a:r>
              <a:rPr lang="fr-CH" dirty="0" err="1" smtClean="0"/>
              <a:t>rents</a:t>
            </a:r>
            <a:endParaRPr lang="en-US" dirty="0"/>
          </a:p>
          <a:p>
            <a:pPr lvl="1"/>
            <a:endParaRPr lang="en-US" dirty="0" smtClean="0"/>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Reasons to Address NTMs</a:t>
            </a:r>
            <a:endParaRPr lang="en-US" dirty="0"/>
          </a:p>
        </p:txBody>
      </p:sp>
    </p:spTree>
    <p:extLst>
      <p:ext uri="{BB962C8B-B14F-4D97-AF65-F5344CB8AC3E}">
        <p14:creationId xmlns:p14="http://schemas.microsoft.com/office/powerpoint/2010/main" val="537513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The use of NTMs is </a:t>
            </a:r>
            <a:r>
              <a:rPr lang="en-US" sz="2000" dirty="0" smtClean="0">
                <a:solidFill>
                  <a:srgbClr val="FF0000"/>
                </a:solidFill>
              </a:rPr>
              <a:t>increasing </a:t>
            </a:r>
          </a:p>
          <a:p>
            <a:pPr marL="0" indent="0">
              <a:buNone/>
            </a:pPr>
            <a:endParaRPr lang="en-US" sz="2000" dirty="0">
              <a:solidFill>
                <a:srgbClr val="FF0000"/>
              </a:solidFill>
            </a:endParaRPr>
          </a:p>
          <a:p>
            <a:pPr marL="0" indent="0">
              <a:buNone/>
            </a:pPr>
            <a:r>
              <a:rPr lang="en-US" sz="2000" dirty="0" smtClean="0">
                <a:solidFill>
                  <a:srgbClr val="FF0000"/>
                </a:solidFill>
              </a:rPr>
              <a:t>Consumers </a:t>
            </a:r>
            <a:r>
              <a:rPr lang="en-US" sz="2000" dirty="0">
                <a:solidFill>
                  <a:srgbClr val="FF0000"/>
                </a:solidFill>
              </a:rPr>
              <a:t>Demand </a:t>
            </a:r>
            <a:r>
              <a:rPr lang="en-US" sz="2000" dirty="0"/>
              <a:t>for quality is rising everywhere</a:t>
            </a:r>
          </a:p>
          <a:p>
            <a:r>
              <a:rPr lang="en-US" sz="2000" dirty="0">
                <a:solidFill>
                  <a:srgbClr val="FF0000"/>
                </a:solidFill>
              </a:rPr>
              <a:t> </a:t>
            </a:r>
            <a:r>
              <a:rPr lang="en-US" sz="2000" dirty="0"/>
              <a:t>Developing countries use of standards is increasing</a:t>
            </a:r>
          </a:p>
          <a:p>
            <a:pPr marL="0" indent="0">
              <a:buNone/>
            </a:pPr>
            <a:endParaRPr lang="en-US" sz="2000" dirty="0" smtClean="0">
              <a:solidFill>
                <a:srgbClr val="FF0000"/>
              </a:solidFill>
            </a:endParaRPr>
          </a:p>
          <a:p>
            <a:pPr marL="0" indent="0">
              <a:buNone/>
            </a:pPr>
            <a:r>
              <a:rPr lang="en-US" sz="2000" dirty="0" smtClean="0">
                <a:solidFill>
                  <a:srgbClr val="FF0000"/>
                </a:solidFill>
              </a:rPr>
              <a:t>Global Value Chains </a:t>
            </a:r>
            <a:r>
              <a:rPr lang="en-US" sz="2000" dirty="0" smtClean="0"/>
              <a:t>need standards</a:t>
            </a:r>
          </a:p>
          <a:p>
            <a:r>
              <a:rPr lang="en-US" sz="2000" dirty="0" smtClean="0"/>
              <a:t>The </a:t>
            </a:r>
            <a:r>
              <a:rPr lang="en-US" sz="2000" dirty="0"/>
              <a:t>rising number of quality and </a:t>
            </a:r>
            <a:r>
              <a:rPr lang="en-US" sz="2000" dirty="0" smtClean="0"/>
              <a:t>product </a:t>
            </a:r>
            <a:r>
              <a:rPr lang="en-US" sz="2000" dirty="0"/>
              <a:t>standards is </a:t>
            </a:r>
            <a:r>
              <a:rPr lang="en-US" sz="2000" dirty="0" smtClean="0"/>
              <a:t>also driven </a:t>
            </a:r>
            <a:r>
              <a:rPr lang="en-US" sz="2000" dirty="0"/>
              <a:t>by concerns about </a:t>
            </a:r>
            <a:r>
              <a:rPr lang="en-US" sz="2000" dirty="0" smtClean="0">
                <a:solidFill>
                  <a:srgbClr val="FF0000"/>
                </a:solidFill>
              </a:rPr>
              <a:t>information</a:t>
            </a:r>
            <a:r>
              <a:rPr lang="en-US" sz="2000" dirty="0">
                <a:solidFill>
                  <a:srgbClr val="FF0000"/>
                </a:solidFill>
              </a:rPr>
              <a:t>, coordination and </a:t>
            </a:r>
            <a:r>
              <a:rPr lang="en-US" sz="2000" dirty="0" smtClean="0">
                <a:solidFill>
                  <a:srgbClr val="FF0000"/>
                </a:solidFill>
              </a:rPr>
              <a:t>traceability</a:t>
            </a:r>
            <a:endParaRPr lang="en-US" sz="2000" dirty="0" smtClean="0"/>
          </a:p>
          <a:p>
            <a:r>
              <a:rPr lang="en-US" sz="2000" dirty="0" smtClean="0">
                <a:solidFill>
                  <a:srgbClr val="FF0000"/>
                </a:solidFill>
              </a:rPr>
              <a:t>Private standards </a:t>
            </a:r>
            <a:r>
              <a:rPr lang="en-US" sz="2000" dirty="0" smtClean="0"/>
              <a:t>and national standards</a:t>
            </a:r>
          </a:p>
          <a:p>
            <a:endParaRPr lang="en-US" sz="2000" dirty="0">
              <a:solidFill>
                <a:srgbClr val="FF0000"/>
              </a:solidFill>
            </a:endParaRPr>
          </a:p>
          <a:p>
            <a:pPr marL="0" indent="0">
              <a:buNone/>
            </a:pPr>
            <a:r>
              <a:rPr lang="en-US" sz="2000" dirty="0" smtClean="0"/>
              <a:t>NTMs can be used for effective but hidden </a:t>
            </a:r>
            <a:r>
              <a:rPr lang="en-US" sz="2000" dirty="0" smtClean="0">
                <a:solidFill>
                  <a:srgbClr val="FF0000"/>
                </a:solidFill>
              </a:rPr>
              <a:t>protectionism</a:t>
            </a:r>
          </a:p>
          <a:p>
            <a:r>
              <a:rPr lang="en-US" sz="2000" dirty="0" smtClean="0">
                <a:solidFill>
                  <a:srgbClr val="FF0000"/>
                </a:solidFill>
              </a:rPr>
              <a:t>Countries: </a:t>
            </a:r>
            <a:r>
              <a:rPr lang="en-US" sz="2000" dirty="0"/>
              <a:t>U</a:t>
            </a:r>
            <a:r>
              <a:rPr lang="en-US" sz="2000" dirty="0" smtClean="0"/>
              <a:t>se of NTMs </a:t>
            </a:r>
            <a:r>
              <a:rPr lang="en-US" sz="2000" dirty="0" smtClean="0">
                <a:solidFill>
                  <a:srgbClr val="FF0000"/>
                </a:solidFill>
              </a:rPr>
              <a:t>spikes</a:t>
            </a:r>
            <a:r>
              <a:rPr lang="en-US" sz="2000" dirty="0" smtClean="0"/>
              <a:t> in countries in crisis</a:t>
            </a:r>
          </a:p>
          <a:p>
            <a:r>
              <a:rPr lang="en-US" sz="2000" dirty="0" smtClean="0">
                <a:solidFill>
                  <a:srgbClr val="FF0000"/>
                </a:solidFill>
              </a:rPr>
              <a:t>Firms: </a:t>
            </a:r>
            <a:r>
              <a:rPr lang="en-US" sz="2000" dirty="0" smtClean="0"/>
              <a:t>GVCs </a:t>
            </a:r>
            <a:r>
              <a:rPr lang="en-US" sz="2000" dirty="0"/>
              <a:t>use standards to </a:t>
            </a:r>
            <a:r>
              <a:rPr lang="en-US" sz="2000" dirty="0" smtClean="0"/>
              <a:t>obtain </a:t>
            </a:r>
            <a:r>
              <a:rPr lang="en-US" sz="2000" dirty="0" smtClean="0">
                <a:solidFill>
                  <a:srgbClr val="FF0000"/>
                </a:solidFill>
              </a:rPr>
              <a:t>market power</a:t>
            </a:r>
          </a:p>
          <a:p>
            <a:endParaRPr lang="en-US" sz="1400" dirty="0" smtClean="0">
              <a:solidFill>
                <a:srgbClr val="FF0000"/>
              </a:solidFill>
            </a:endParaRPr>
          </a:p>
          <a:p>
            <a:pPr marL="0" indent="0">
              <a:buNone/>
            </a:pPr>
            <a:endParaRPr lang="en-US" dirty="0">
              <a:solidFill>
                <a:srgbClr val="FF0000"/>
              </a:solidFill>
            </a:endParaRPr>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More reasons</a:t>
            </a:r>
            <a:endParaRPr lang="en-US" dirty="0"/>
          </a:p>
        </p:txBody>
      </p:sp>
    </p:spTree>
    <p:extLst>
      <p:ext uri="{BB962C8B-B14F-4D97-AF65-F5344CB8AC3E}">
        <p14:creationId xmlns:p14="http://schemas.microsoft.com/office/powerpoint/2010/main" val="1992801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Close </a:t>
            </a:r>
            <a:r>
              <a:rPr lang="en-US" b="1" dirty="0">
                <a:solidFill>
                  <a:srgbClr val="FF0000"/>
                </a:solidFill>
              </a:rPr>
              <a:t>T</a:t>
            </a:r>
            <a:r>
              <a:rPr lang="en-US" b="1" dirty="0" smtClean="0">
                <a:solidFill>
                  <a:srgbClr val="FF0000"/>
                </a:solidFill>
              </a:rPr>
              <a:t>ransparency</a:t>
            </a:r>
            <a:r>
              <a:rPr lang="en-US" dirty="0" smtClean="0"/>
              <a:t> gap: UNCTAD lead organization on global NTM mapping</a:t>
            </a:r>
            <a:br>
              <a:rPr lang="en-US" dirty="0" smtClean="0"/>
            </a:br>
            <a:endParaRPr lang="en-US" sz="1000" dirty="0" smtClean="0"/>
          </a:p>
          <a:p>
            <a:r>
              <a:rPr lang="en-US" dirty="0" smtClean="0"/>
              <a:t>Raise </a:t>
            </a:r>
            <a:r>
              <a:rPr lang="en-US" b="1" dirty="0" smtClean="0">
                <a:solidFill>
                  <a:srgbClr val="FF0000"/>
                </a:solidFill>
              </a:rPr>
              <a:t>Awareness</a:t>
            </a:r>
            <a:r>
              <a:rPr lang="en-US" dirty="0" smtClean="0">
                <a:solidFill>
                  <a:srgbClr val="FF0000"/>
                </a:solidFill>
              </a:rPr>
              <a:t> </a:t>
            </a:r>
            <a:r>
              <a:rPr lang="en-US" dirty="0"/>
              <a:t>– </a:t>
            </a:r>
            <a:r>
              <a:rPr lang="en-US" dirty="0" smtClean="0"/>
              <a:t>NTMs implications for development strategies</a:t>
            </a:r>
            <a:r>
              <a:rPr lang="en-US" dirty="0"/>
              <a:t> </a:t>
            </a:r>
            <a:r>
              <a:rPr lang="en-US" dirty="0" smtClean="0"/>
              <a:t>(e.g. export led growth)</a:t>
            </a:r>
          </a:p>
          <a:p>
            <a:endParaRPr lang="en-US" sz="1000" dirty="0" smtClean="0"/>
          </a:p>
          <a:p>
            <a:r>
              <a:rPr lang="en-US" dirty="0" smtClean="0"/>
              <a:t>Provide </a:t>
            </a:r>
            <a:r>
              <a:rPr lang="en-US" b="1" dirty="0" smtClean="0">
                <a:solidFill>
                  <a:srgbClr val="FF0000"/>
                </a:solidFill>
              </a:rPr>
              <a:t>Training</a:t>
            </a:r>
            <a:r>
              <a:rPr lang="en-US" dirty="0" smtClean="0"/>
              <a:t> – Identify and assess NTMs </a:t>
            </a:r>
          </a:p>
          <a:p>
            <a:endParaRPr lang="en-US" sz="1000" dirty="0"/>
          </a:p>
          <a:p>
            <a:r>
              <a:rPr lang="en-US" dirty="0" smtClean="0"/>
              <a:t>Inform countries </a:t>
            </a:r>
            <a:r>
              <a:rPr lang="en-US" b="1" dirty="0" smtClean="0">
                <a:solidFill>
                  <a:srgbClr val="FF0000"/>
                </a:solidFill>
              </a:rPr>
              <a:t>Trade</a:t>
            </a:r>
            <a:r>
              <a:rPr lang="en-US" b="1" dirty="0" smtClean="0"/>
              <a:t> </a:t>
            </a:r>
            <a:r>
              <a:rPr lang="en-US" b="1" dirty="0" smtClean="0">
                <a:solidFill>
                  <a:srgbClr val="FF0000"/>
                </a:solidFill>
              </a:rPr>
              <a:t>Strategies </a:t>
            </a:r>
            <a:r>
              <a:rPr lang="en-US" dirty="0" smtClean="0"/>
              <a:t>and support </a:t>
            </a:r>
            <a:r>
              <a:rPr lang="en-US" b="1" dirty="0" smtClean="0">
                <a:solidFill>
                  <a:srgbClr val="FF0000"/>
                </a:solidFill>
              </a:rPr>
              <a:t>Trade Negotiations</a:t>
            </a:r>
            <a:r>
              <a:rPr lang="en-US" b="1" dirty="0" smtClean="0"/>
              <a:t> </a:t>
            </a:r>
            <a:r>
              <a:rPr lang="en-US" dirty="0" smtClean="0"/>
              <a:t>– NTMs fit in the overall trade policy framework (multilateral, regional; harmonization, mutual recognition)</a:t>
            </a:r>
          </a:p>
          <a:p>
            <a:endParaRPr lang="en-US" sz="1000" dirty="0" smtClean="0"/>
          </a:p>
          <a:p>
            <a:r>
              <a:rPr lang="en-US" dirty="0" smtClean="0"/>
              <a:t>Address </a:t>
            </a:r>
            <a:r>
              <a:rPr lang="en-US" b="1" dirty="0" smtClean="0">
                <a:solidFill>
                  <a:srgbClr val="FF0000"/>
                </a:solidFill>
              </a:rPr>
              <a:t>Domestic</a:t>
            </a:r>
            <a:r>
              <a:rPr lang="en-US" dirty="0" smtClean="0">
                <a:solidFill>
                  <a:srgbClr val="FF0000"/>
                </a:solidFill>
              </a:rPr>
              <a:t> </a:t>
            </a:r>
            <a:r>
              <a:rPr lang="en-US" dirty="0" smtClean="0"/>
              <a:t>Reforms</a:t>
            </a:r>
            <a:r>
              <a:rPr lang="en-US" dirty="0" smtClean="0">
                <a:solidFill>
                  <a:srgbClr val="FF0000"/>
                </a:solidFill>
              </a:rPr>
              <a:t> </a:t>
            </a:r>
            <a:r>
              <a:rPr lang="en-US" dirty="0" smtClean="0"/>
              <a:t>– Create an efficient regulatory framework</a:t>
            </a:r>
          </a:p>
          <a:p>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Why UNCTAD work on NTM is important?</a:t>
            </a:r>
            <a:endParaRPr lang="en-US" dirty="0"/>
          </a:p>
        </p:txBody>
      </p:sp>
    </p:spTree>
    <p:extLst>
      <p:ext uri="{BB962C8B-B14F-4D97-AF65-F5344CB8AC3E}">
        <p14:creationId xmlns:p14="http://schemas.microsoft.com/office/powerpoint/2010/main" val="3400861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7475" y="5373216"/>
            <a:ext cx="2752677" cy="369332"/>
          </a:xfrm>
          <a:prstGeom prst="rect">
            <a:avLst/>
          </a:prstGeom>
          <a:noFill/>
        </p:spPr>
        <p:txBody>
          <a:bodyPr wrap="none" rtlCol="0">
            <a:spAutoFit/>
          </a:bodyPr>
          <a:lstStyle/>
          <a:p>
            <a:r>
              <a:rPr lang="fr-CH" dirty="0" smtClean="0"/>
              <a:t>Contact: tab@unctad.org</a:t>
            </a:r>
            <a:endParaRPr lang="de-CH" dirty="0"/>
          </a:p>
        </p:txBody>
      </p:sp>
    </p:spTree>
    <p:extLst>
      <p:ext uri="{BB962C8B-B14F-4D97-AF65-F5344CB8AC3E}">
        <p14:creationId xmlns:p14="http://schemas.microsoft.com/office/powerpoint/2010/main" val="428986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484313"/>
            <a:ext cx="4454525" cy="5229225"/>
          </a:xfrm>
        </p:spPr>
        <p:txBody>
          <a:bodyPr/>
          <a:lstStyle/>
          <a:p>
            <a:pPr marL="0" indent="0" eaLnBrk="1" hangingPunct="1">
              <a:buFontTx/>
              <a:buNone/>
            </a:pPr>
            <a:r>
              <a:rPr lang="en-US" altLang="de-DE" sz="2000" b="1" dirty="0" smtClean="0">
                <a:latin typeface="HelveticaNeueLT Std Med" pitchFamily="34" charset="0"/>
              </a:rPr>
              <a:t>These are official NTMs …</a:t>
            </a:r>
          </a:p>
          <a:p>
            <a:pPr eaLnBrk="1" hangingPunct="1"/>
            <a:r>
              <a:rPr lang="en-US" altLang="de-DE" sz="2000" dirty="0">
                <a:latin typeface="HelveticaNeueLT Std Med" pitchFamily="34" charset="0"/>
              </a:rPr>
              <a:t>Minimum import price</a:t>
            </a:r>
          </a:p>
          <a:p>
            <a:pPr eaLnBrk="1" hangingPunct="1"/>
            <a:r>
              <a:rPr lang="en-US" altLang="de-DE" sz="2000" dirty="0" smtClean="0">
                <a:latin typeface="HelveticaNeueLT Std Med" pitchFamily="34" charset="0"/>
              </a:rPr>
              <a:t>Import prohibitions</a:t>
            </a:r>
          </a:p>
          <a:p>
            <a:pPr eaLnBrk="1" hangingPunct="1"/>
            <a:r>
              <a:rPr lang="en-US" altLang="de-DE" sz="2000" dirty="0" smtClean="0">
                <a:latin typeface="HelveticaNeueLT Std Med" pitchFamily="34" charset="0"/>
              </a:rPr>
              <a:t>Product-specific quotas</a:t>
            </a:r>
          </a:p>
          <a:p>
            <a:pPr eaLnBrk="1" hangingPunct="1"/>
            <a:r>
              <a:rPr lang="en-US" altLang="de-DE" sz="2000" dirty="0" smtClean="0">
                <a:latin typeface="HelveticaNeueLT Std Med" pitchFamily="34" charset="0"/>
              </a:rPr>
              <a:t>Sanitary and </a:t>
            </a:r>
            <a:r>
              <a:rPr lang="en-US" altLang="de-DE" sz="2000" dirty="0" err="1" smtClean="0">
                <a:latin typeface="HelveticaNeueLT Std Med" pitchFamily="34" charset="0"/>
              </a:rPr>
              <a:t>phytosanitary</a:t>
            </a:r>
            <a:r>
              <a:rPr lang="en-US" altLang="de-DE" sz="2000" dirty="0" smtClean="0">
                <a:latin typeface="HelveticaNeueLT Std Med" pitchFamily="34" charset="0"/>
              </a:rPr>
              <a:t> requirements</a:t>
            </a:r>
          </a:p>
          <a:p>
            <a:pPr eaLnBrk="1" hangingPunct="1"/>
            <a:r>
              <a:rPr lang="en-US" altLang="de-DE" sz="2000" dirty="0" smtClean="0">
                <a:latin typeface="HelveticaNeueLT Std Med" pitchFamily="34" charset="0"/>
              </a:rPr>
              <a:t>Quality </a:t>
            </a:r>
            <a:r>
              <a:rPr lang="en-US" altLang="de-DE" sz="2000" dirty="0">
                <a:latin typeface="HelveticaNeueLT Std Med" pitchFamily="34" charset="0"/>
              </a:rPr>
              <a:t>conditions</a:t>
            </a:r>
          </a:p>
          <a:p>
            <a:pPr eaLnBrk="1" hangingPunct="1"/>
            <a:r>
              <a:rPr lang="en-US" altLang="de-DE" sz="2000" dirty="0" smtClean="0">
                <a:latin typeface="HelveticaNeueLT Std Med" pitchFamily="34" charset="0"/>
              </a:rPr>
              <a:t>Import licenses</a:t>
            </a:r>
          </a:p>
          <a:p>
            <a:pPr eaLnBrk="1" hangingPunct="1"/>
            <a:r>
              <a:rPr lang="en-US" altLang="de-DE" sz="2000" dirty="0">
                <a:latin typeface="HelveticaNeueLT Std Med" pitchFamily="34" charset="0"/>
              </a:rPr>
              <a:t>Foreign exchange market controls </a:t>
            </a:r>
          </a:p>
          <a:p>
            <a:pPr eaLnBrk="1" hangingPunct="1"/>
            <a:r>
              <a:rPr lang="en-US" altLang="de-DE" sz="2000" dirty="0" smtClean="0">
                <a:latin typeface="HelveticaNeueLT Std Med" pitchFamily="34" charset="0"/>
              </a:rPr>
              <a:t>Voluntary Export Restraints</a:t>
            </a:r>
          </a:p>
          <a:p>
            <a:pPr eaLnBrk="1" hangingPunct="1"/>
            <a:r>
              <a:rPr lang="en-US" altLang="de-DE" sz="2000" dirty="0" smtClean="0">
                <a:latin typeface="HelveticaNeueLT Std Med" pitchFamily="34" charset="0"/>
              </a:rPr>
              <a:t>Export subsidies</a:t>
            </a:r>
          </a:p>
          <a:p>
            <a:pPr eaLnBrk="1" hangingPunct="1"/>
            <a:r>
              <a:rPr lang="en-US" altLang="de-DE" sz="2000" dirty="0" smtClean="0">
                <a:latin typeface="HelveticaNeueLT Std Med" pitchFamily="34" charset="0"/>
              </a:rPr>
              <a:t>Export restrictions</a:t>
            </a:r>
          </a:p>
        </p:txBody>
      </p:sp>
      <p:sp>
        <p:nvSpPr>
          <p:cNvPr id="12291" name="Title 1"/>
          <p:cNvSpPr>
            <a:spLocks noGrp="1"/>
          </p:cNvSpPr>
          <p:nvPr>
            <p:ph type="title"/>
          </p:nvPr>
        </p:nvSpPr>
        <p:spPr/>
        <p:txBody>
          <a:bodyPr/>
          <a:lstStyle/>
          <a:p>
            <a:pPr>
              <a:defRPr/>
            </a:pPr>
            <a:r>
              <a:rPr lang="en-US" altLang="de-DE" sz="2400" dirty="0">
                <a:latin typeface="Eurostile LT Std Bold" pitchFamily="34" charset="0"/>
              </a:rPr>
              <a:t>Examples of NTMs</a:t>
            </a:r>
          </a:p>
        </p:txBody>
      </p:sp>
      <p:sp>
        <p:nvSpPr>
          <p:cNvPr id="5" name="Rectangle 3"/>
          <p:cNvSpPr txBox="1">
            <a:spLocks noChangeArrowheads="1"/>
          </p:cNvSpPr>
          <p:nvPr/>
        </p:nvSpPr>
        <p:spPr bwMode="auto">
          <a:xfrm>
            <a:off x="4911725" y="1512888"/>
            <a:ext cx="35480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en-US" altLang="de-DE" sz="2000" b="1" kern="0" dirty="0" smtClean="0">
                <a:latin typeface="HelveticaNeueLT Std Med" pitchFamily="34" charset="0"/>
              </a:rPr>
              <a:t>… and these are not</a:t>
            </a:r>
          </a:p>
          <a:p>
            <a:pPr eaLnBrk="1" hangingPunct="1">
              <a:defRPr/>
            </a:pPr>
            <a:r>
              <a:rPr lang="en-US" altLang="de-DE" sz="2000" kern="0" dirty="0" smtClean="0">
                <a:latin typeface="HelveticaNeueLT Std Med" pitchFamily="34" charset="0"/>
              </a:rPr>
              <a:t>Procedural obstacles </a:t>
            </a:r>
          </a:p>
          <a:p>
            <a:pPr eaLnBrk="1" hangingPunct="1">
              <a:defRPr/>
            </a:pPr>
            <a:r>
              <a:rPr lang="en-US" altLang="de-DE" sz="2000" kern="0" dirty="0" smtClean="0">
                <a:latin typeface="HelveticaNeueLT Std Med" pitchFamily="34" charset="0"/>
              </a:rPr>
              <a:t>Private standards</a:t>
            </a:r>
          </a:p>
          <a:p>
            <a:pPr eaLnBrk="1" hangingPunct="1">
              <a:defRPr/>
            </a:pPr>
            <a:r>
              <a:rPr lang="en-US" altLang="de-DE" sz="2000" kern="0" dirty="0" smtClean="0">
                <a:latin typeface="HelveticaNeueLT Std Med" pitchFamily="34" charset="0"/>
              </a:rPr>
              <a:t>Production standards</a:t>
            </a:r>
          </a:p>
          <a:p>
            <a:pPr eaLnBrk="1" hangingPunct="1">
              <a:defRPr/>
            </a:pPr>
            <a:r>
              <a:rPr lang="en-US" altLang="de-DE" sz="2000" kern="0" dirty="0" smtClean="0">
                <a:latin typeface="HelveticaNeueLT Std Med" pitchFamily="34" charset="0"/>
              </a:rPr>
              <a:t>Inadequate infrastructure</a:t>
            </a:r>
            <a:endParaRPr lang="en-US" altLang="de-DE" sz="2000" kern="0" dirty="0">
              <a:latin typeface="HelveticaNeueLT Std Med" pitchFamily="34" charset="0"/>
            </a:endParaRPr>
          </a:p>
        </p:txBody>
      </p:sp>
    </p:spTree>
    <p:extLst>
      <p:ext uri="{BB962C8B-B14F-4D97-AF65-F5344CB8AC3E}">
        <p14:creationId xmlns:p14="http://schemas.microsoft.com/office/powerpoint/2010/main" val="2199901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defRPr/>
            </a:pPr>
            <a:r>
              <a:rPr lang="en-US" altLang="ja-JP" sz="2400" dirty="0">
                <a:latin typeface="Eurostile LT Std Bold" pitchFamily="34" charset="0"/>
              </a:rPr>
              <a:t>When NTMs become </a:t>
            </a:r>
            <a:r>
              <a:rPr lang="en-US" altLang="ja-JP" sz="2400" dirty="0" smtClean="0">
                <a:latin typeface="Eurostile LT Std Bold" pitchFamily="34" charset="0"/>
              </a:rPr>
              <a:t>NTBs...</a:t>
            </a:r>
            <a:endParaRPr lang="en-US" altLang="ja-JP" sz="2400" dirty="0">
              <a:latin typeface="Eurostile LT Std Bold" pitchFamily="34" charset="0"/>
            </a:endParaRPr>
          </a:p>
        </p:txBody>
      </p:sp>
      <p:sp>
        <p:nvSpPr>
          <p:cNvPr id="11268" name="Rectangle 3"/>
          <p:cNvSpPr>
            <a:spLocks noGrp="1" noChangeArrowheads="1"/>
          </p:cNvSpPr>
          <p:nvPr>
            <p:ph type="body" idx="1"/>
          </p:nvPr>
        </p:nvSpPr>
        <p:spPr/>
        <p:txBody>
          <a:bodyPr/>
          <a:lstStyle/>
          <a:p>
            <a:pPr eaLnBrk="1" hangingPunct="1"/>
            <a:r>
              <a:rPr lang="en-US" altLang="de-DE" smtClean="0">
                <a:latin typeface="HelveticaNeueLT Std Med" pitchFamily="34" charset="0"/>
              </a:rPr>
              <a:t>NTM ≠ NTB</a:t>
            </a:r>
          </a:p>
          <a:p>
            <a:pPr eaLnBrk="1" hangingPunct="1"/>
            <a:endParaRPr lang="fr-CH" altLang="de-DE" smtClean="0">
              <a:latin typeface="HelveticaNeueLT Std Med" pitchFamily="34" charset="0"/>
            </a:endParaRPr>
          </a:p>
          <a:p>
            <a:pPr eaLnBrk="1" hangingPunct="1"/>
            <a:endParaRPr lang="fr-CH" altLang="de-DE" smtClean="0">
              <a:latin typeface="HelveticaNeueLT Std Med" pitchFamily="34" charset="0"/>
            </a:endParaRPr>
          </a:p>
          <a:p>
            <a:pPr marL="342900" lvl="1" indent="-342900" eaLnBrk="1" hangingPunct="1">
              <a:buFontTx/>
              <a:buChar char="•"/>
            </a:pPr>
            <a:endParaRPr lang="en-US" altLang="de-DE" sz="2400" smtClean="0">
              <a:latin typeface="HelveticaNeueLT Std Med" pitchFamily="34" charset="0"/>
            </a:endParaRPr>
          </a:p>
          <a:p>
            <a:pPr marL="342900" lvl="1" indent="-342900" eaLnBrk="1" hangingPunct="1">
              <a:buFontTx/>
              <a:buChar char="•"/>
            </a:pPr>
            <a:r>
              <a:rPr lang="en-US" altLang="de-DE" sz="2400" smtClean="0">
                <a:latin typeface="HelveticaNeueLT Std Med" pitchFamily="34" charset="0"/>
              </a:rPr>
              <a:t>Difficult to distinguish NTBs from NTMs</a:t>
            </a:r>
          </a:p>
          <a:p>
            <a:pPr eaLnBrk="1" hangingPunct="1"/>
            <a:endParaRPr lang="en-GB" altLang="de-DE" smtClean="0">
              <a:latin typeface="HelveticaNeueLT Std Med" pitchFamily="34" charset="0"/>
            </a:endParaRPr>
          </a:p>
          <a:p>
            <a:pPr eaLnBrk="1" hangingPunct="1"/>
            <a:r>
              <a:rPr lang="en-US" altLang="de-DE" smtClean="0">
                <a:latin typeface="HelveticaNeueLT Std Med" pitchFamily="34" charset="0"/>
              </a:rPr>
              <a:t>Non-tariff barriers are</a:t>
            </a:r>
            <a:br>
              <a:rPr lang="en-US" altLang="de-DE" smtClean="0">
                <a:latin typeface="HelveticaNeueLT Std Med" pitchFamily="34" charset="0"/>
              </a:rPr>
            </a:br>
            <a:r>
              <a:rPr lang="en-US" altLang="de-DE" smtClean="0">
                <a:latin typeface="HelveticaNeueLT Std Med" pitchFamily="34" charset="0"/>
              </a:rPr>
              <a:t>policy measures that surely affect quantity traded and prices and have proven discriminatory effects against foreign firms</a:t>
            </a:r>
          </a:p>
          <a:p>
            <a:pPr eaLnBrk="1" hangingPunct="1"/>
            <a:endParaRPr lang="en-US" altLang="ja-JP" sz="2800" smtClean="0">
              <a:latin typeface="HelveticaNeueLT Std Med" pitchFamily="34" charset="0"/>
              <a:ea typeface="MS PGothic" pitchFamily="34" charset="-128"/>
            </a:endParaRPr>
          </a:p>
          <a:p>
            <a:pPr eaLnBrk="1" hangingPunct="1"/>
            <a:endParaRPr lang="en-US" altLang="ja-JP" sz="2800" smtClean="0">
              <a:latin typeface="HelveticaNeueLT Std Med" pitchFamily="34" charset="0"/>
              <a:ea typeface="MS PGothic" pitchFamily="34" charset="-128"/>
            </a:endParaRPr>
          </a:p>
        </p:txBody>
      </p:sp>
      <p:sp>
        <p:nvSpPr>
          <p:cNvPr id="11269" name="Cloud"/>
          <p:cNvSpPr>
            <a:spLocks noChangeAspect="1" noEditPoints="1" noChangeArrowheads="1"/>
          </p:cNvSpPr>
          <p:nvPr/>
        </p:nvSpPr>
        <p:spPr bwMode="auto">
          <a:xfrm>
            <a:off x="4427538" y="1484313"/>
            <a:ext cx="1800225" cy="12795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51 h 21600"/>
              <a:gd name="T14" fmla="*/ 17093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r>
              <a:rPr lang="es-ES" altLang="de-DE"/>
              <a:t>NTM</a:t>
            </a:r>
          </a:p>
        </p:txBody>
      </p:sp>
      <p:sp>
        <p:nvSpPr>
          <p:cNvPr id="11270" name="Cloud"/>
          <p:cNvSpPr>
            <a:spLocks noChangeAspect="1" noEditPoints="1" noChangeArrowheads="1"/>
          </p:cNvSpPr>
          <p:nvPr/>
        </p:nvSpPr>
        <p:spPr bwMode="auto">
          <a:xfrm>
            <a:off x="4859338" y="2049463"/>
            <a:ext cx="1008062" cy="5127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51 h 21600"/>
              <a:gd name="T14" fmla="*/ 17093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chemeClr val="bg1"/>
            </a:outerShdw>
          </a:effectLst>
        </p:spPr>
        <p:txBody>
          <a:bodyPr/>
          <a:lstStyle/>
          <a:p>
            <a:r>
              <a:rPr lang="es-ES" altLang="de-DE"/>
              <a:t>NTB</a:t>
            </a:r>
          </a:p>
        </p:txBody>
      </p:sp>
    </p:spTree>
    <p:extLst>
      <p:ext uri="{BB962C8B-B14F-4D97-AF65-F5344CB8AC3E}">
        <p14:creationId xmlns:p14="http://schemas.microsoft.com/office/powerpoint/2010/main" val="127728678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484313"/>
            <a:ext cx="4454525" cy="5229225"/>
          </a:xfrm>
        </p:spPr>
        <p:txBody>
          <a:bodyPr/>
          <a:lstStyle/>
          <a:p>
            <a:pPr marL="0" indent="0" eaLnBrk="1" hangingPunct="1">
              <a:buFontTx/>
              <a:buNone/>
            </a:pPr>
            <a:r>
              <a:rPr lang="en-US" altLang="de-DE" sz="2000" b="1" dirty="0" smtClean="0">
                <a:latin typeface="HelveticaNeueLT Std Med" pitchFamily="34" charset="0"/>
              </a:rPr>
              <a:t>These are </a:t>
            </a:r>
            <a:r>
              <a:rPr lang="en-US" altLang="de-DE" sz="2000" b="1" smtClean="0">
                <a:latin typeface="HelveticaNeueLT Std Med" pitchFamily="34" charset="0"/>
              </a:rPr>
              <a:t>NTMs …</a:t>
            </a:r>
          </a:p>
          <a:p>
            <a:pPr marL="0" indent="0" eaLnBrk="1" hangingPunct="1">
              <a:buFontTx/>
              <a:buNone/>
            </a:pPr>
            <a:endParaRPr lang="en-US" altLang="de-DE" sz="2000" b="1" dirty="0" smtClean="0">
              <a:latin typeface="HelveticaNeueLT Std Med" pitchFamily="34" charset="0"/>
            </a:endParaRPr>
          </a:p>
          <a:p>
            <a:pPr eaLnBrk="1" hangingPunct="1"/>
            <a:r>
              <a:rPr lang="en-US" altLang="de-DE" sz="2000" smtClean="0">
                <a:latin typeface="HelveticaNeueLT Std Med" pitchFamily="34" charset="0"/>
              </a:rPr>
              <a:t>Sanitary </a:t>
            </a:r>
            <a:r>
              <a:rPr lang="en-US" altLang="de-DE" sz="2000" dirty="0" smtClean="0">
                <a:latin typeface="HelveticaNeueLT Std Med" pitchFamily="34" charset="0"/>
              </a:rPr>
              <a:t>and </a:t>
            </a:r>
            <a:r>
              <a:rPr lang="en-US" altLang="de-DE" sz="2000" err="1" smtClean="0">
                <a:latin typeface="HelveticaNeueLT Std Med" pitchFamily="34" charset="0"/>
              </a:rPr>
              <a:t>phytosanitary</a:t>
            </a:r>
            <a:r>
              <a:rPr lang="en-US" altLang="de-DE" sz="2000" smtClean="0">
                <a:latin typeface="HelveticaNeueLT Std Med" pitchFamily="34" charset="0"/>
              </a:rPr>
              <a:t> requirements based on scientific evidence</a:t>
            </a:r>
            <a:endParaRPr lang="en-US" altLang="de-DE" sz="2000" dirty="0" smtClean="0">
              <a:latin typeface="HelveticaNeueLT Std Med" pitchFamily="34" charset="0"/>
            </a:endParaRPr>
          </a:p>
          <a:p>
            <a:pPr eaLnBrk="1" hangingPunct="1"/>
            <a:r>
              <a:rPr lang="en-US" altLang="de-DE" sz="2000" dirty="0" smtClean="0">
                <a:latin typeface="HelveticaNeueLT Std Med" pitchFamily="34" charset="0"/>
              </a:rPr>
              <a:t>Documentation: Certificate of origin, </a:t>
            </a:r>
            <a:r>
              <a:rPr lang="en-US" altLang="de-DE" sz="2000" dirty="0" err="1" smtClean="0">
                <a:latin typeface="HelveticaNeueLT Std Med" pitchFamily="34" charset="0"/>
              </a:rPr>
              <a:t>etc</a:t>
            </a:r>
            <a:r>
              <a:rPr lang="en-US" altLang="de-DE" sz="2000" dirty="0" smtClean="0">
                <a:latin typeface="HelveticaNeueLT Std Med" pitchFamily="34" charset="0"/>
              </a:rPr>
              <a:t> </a:t>
            </a:r>
          </a:p>
          <a:p>
            <a:pPr eaLnBrk="1" hangingPunct="1"/>
            <a:r>
              <a:rPr lang="en-US" altLang="de-DE" sz="2000" smtClean="0">
                <a:latin typeface="HelveticaNeueLT Std Med" pitchFamily="34" charset="0"/>
              </a:rPr>
              <a:t>Licenses used to verify compliance with safety rules</a:t>
            </a:r>
          </a:p>
          <a:p>
            <a:pPr eaLnBrk="1" hangingPunct="1"/>
            <a:r>
              <a:rPr lang="en-US" altLang="de-DE" sz="2000" smtClean="0">
                <a:latin typeface="HelveticaNeueLT Std Med" pitchFamily="34" charset="0"/>
              </a:rPr>
              <a:t>Regulation of the fireproof properties of electric wire insulation material</a:t>
            </a:r>
            <a:endParaRPr lang="en-US" altLang="de-DE" sz="2000" dirty="0" smtClean="0">
              <a:latin typeface="HelveticaNeueLT Std Med" pitchFamily="34" charset="0"/>
            </a:endParaRPr>
          </a:p>
        </p:txBody>
      </p:sp>
      <p:sp>
        <p:nvSpPr>
          <p:cNvPr id="12291" name="Title 1"/>
          <p:cNvSpPr>
            <a:spLocks noGrp="1"/>
          </p:cNvSpPr>
          <p:nvPr>
            <p:ph type="title"/>
          </p:nvPr>
        </p:nvSpPr>
        <p:spPr/>
        <p:txBody>
          <a:bodyPr/>
          <a:lstStyle/>
          <a:p>
            <a:pPr>
              <a:defRPr/>
            </a:pPr>
            <a:r>
              <a:rPr lang="en-US" altLang="de-DE" sz="2400" dirty="0">
                <a:latin typeface="Eurostile LT Std Bold" pitchFamily="34" charset="0"/>
              </a:rPr>
              <a:t>NTMs vs. NTBs</a:t>
            </a:r>
          </a:p>
        </p:txBody>
      </p:sp>
      <p:sp>
        <p:nvSpPr>
          <p:cNvPr id="5" name="Rectangle 3"/>
          <p:cNvSpPr txBox="1">
            <a:spLocks noChangeArrowheads="1"/>
          </p:cNvSpPr>
          <p:nvPr/>
        </p:nvSpPr>
        <p:spPr bwMode="auto">
          <a:xfrm>
            <a:off x="4911725" y="1512888"/>
            <a:ext cx="35480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en-US" altLang="de-DE" sz="2000" b="1" kern="0" dirty="0" smtClean="0">
                <a:latin typeface="HelveticaNeueLT Std Med" pitchFamily="34" charset="0"/>
              </a:rPr>
              <a:t>… and these </a:t>
            </a:r>
            <a:r>
              <a:rPr lang="en-US" altLang="de-DE" sz="2000" b="1" kern="0" smtClean="0">
                <a:latin typeface="HelveticaNeueLT Std Med" pitchFamily="34" charset="0"/>
              </a:rPr>
              <a:t>are NTBs</a:t>
            </a:r>
            <a:endParaRPr lang="en-US" altLang="de-DE" sz="2000" b="1" kern="0" dirty="0" smtClean="0">
              <a:latin typeface="HelveticaNeueLT Std Med" pitchFamily="34" charset="0"/>
            </a:endParaRPr>
          </a:p>
          <a:p>
            <a:pPr eaLnBrk="1" hangingPunct="1">
              <a:defRPr/>
            </a:pPr>
            <a:r>
              <a:rPr lang="en-US" altLang="de-DE" sz="2000" kern="0" smtClean="0">
                <a:latin typeface="HelveticaNeueLT Std Med" pitchFamily="34" charset="0"/>
              </a:rPr>
              <a:t>Excessively stringent regulations</a:t>
            </a:r>
          </a:p>
          <a:p>
            <a:pPr eaLnBrk="1" hangingPunct="1">
              <a:defRPr/>
            </a:pPr>
            <a:r>
              <a:rPr lang="en-US" altLang="de-DE" sz="2000" kern="0" smtClean="0">
                <a:latin typeface="HelveticaNeueLT Std Med" pitchFamily="34" charset="0"/>
              </a:rPr>
              <a:t>SPS measures without a scientific basis</a:t>
            </a:r>
          </a:p>
          <a:p>
            <a:pPr eaLnBrk="1" hangingPunct="1">
              <a:defRPr/>
            </a:pPr>
            <a:r>
              <a:rPr lang="en-US" altLang="de-DE" sz="2000" kern="0" smtClean="0">
                <a:latin typeface="HelveticaNeueLT Std Med" pitchFamily="34" charset="0"/>
              </a:rPr>
              <a:t>Licenses used to restrict imports</a:t>
            </a:r>
          </a:p>
          <a:p>
            <a:pPr eaLnBrk="1" hangingPunct="1">
              <a:defRPr/>
            </a:pPr>
            <a:r>
              <a:rPr lang="en-US" altLang="de-DE" sz="2000" kern="0" smtClean="0">
                <a:latin typeface="HelveticaNeueLT Std Med" pitchFamily="34" charset="0"/>
              </a:rPr>
              <a:t>Quotas</a:t>
            </a:r>
          </a:p>
          <a:p>
            <a:pPr eaLnBrk="1" hangingPunct="1">
              <a:defRPr/>
            </a:pPr>
            <a:r>
              <a:rPr lang="en-US" altLang="de-DE" sz="2000" kern="0" smtClean="0">
                <a:latin typeface="HelveticaNeueLT Std Med" pitchFamily="34" charset="0"/>
              </a:rPr>
              <a:t>Prohibitions for purposes other than protecting the environment or health</a:t>
            </a:r>
          </a:p>
          <a:p>
            <a:pPr eaLnBrk="1" hangingPunct="1">
              <a:defRPr/>
            </a:pPr>
            <a:r>
              <a:rPr lang="en-US" altLang="de-DE" sz="2000" kern="0" smtClean="0">
                <a:latin typeface="HelveticaNeueLT Std Med" pitchFamily="34" charset="0"/>
              </a:rPr>
              <a:t>Forcing importers to use a State-owned transit company</a:t>
            </a:r>
          </a:p>
          <a:p>
            <a:pPr eaLnBrk="1" hangingPunct="1">
              <a:defRPr/>
            </a:pPr>
            <a:endParaRPr lang="en-US" altLang="de-DE" sz="2000" kern="0" dirty="0">
              <a:latin typeface="HelveticaNeueLT Std Med" pitchFamily="34" charset="0"/>
            </a:endParaRPr>
          </a:p>
        </p:txBody>
      </p:sp>
    </p:spTree>
    <p:extLst>
      <p:ext uri="{BB962C8B-B14F-4D97-AF65-F5344CB8AC3E}">
        <p14:creationId xmlns:p14="http://schemas.microsoft.com/office/powerpoint/2010/main" val="1465187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611188" y="1600200"/>
            <a:ext cx="7902575" cy="4637088"/>
          </a:xfrm>
        </p:spPr>
        <p:txBody>
          <a:bodyPr/>
          <a:lstStyle/>
          <a:p>
            <a:r>
              <a:rPr lang="fr-CH" dirty="0" err="1" smtClean="0">
                <a:latin typeface="HelveticaNeueLT Std Med" pitchFamily="34" charset="0"/>
              </a:rPr>
              <a:t>Working</a:t>
            </a:r>
            <a:r>
              <a:rPr lang="fr-CH" dirty="0" smtClean="0">
                <a:latin typeface="HelveticaNeueLT Std Med" pitchFamily="34" charset="0"/>
              </a:rPr>
              <a:t> </a:t>
            </a:r>
            <a:r>
              <a:rPr lang="fr-CH" dirty="0" err="1" smtClean="0">
                <a:latin typeface="HelveticaNeueLT Std Med" pitchFamily="34" charset="0"/>
              </a:rPr>
              <a:t>along</a:t>
            </a:r>
            <a:r>
              <a:rPr lang="fr-CH" dirty="0" smtClean="0">
                <a:latin typeface="HelveticaNeueLT Std Med" pitchFamily="34" charset="0"/>
              </a:rPr>
              <a:t> the </a:t>
            </a:r>
            <a:r>
              <a:rPr lang="fr-CH" dirty="0" err="1" smtClean="0">
                <a:latin typeface="HelveticaNeueLT Std Med" pitchFamily="34" charset="0"/>
              </a:rPr>
              <a:t>entire</a:t>
            </a:r>
            <a:r>
              <a:rPr lang="fr-CH" dirty="0" smtClean="0">
                <a:latin typeface="HelveticaNeueLT Std Med" pitchFamily="34" charset="0"/>
              </a:rPr>
              <a:t> value </a:t>
            </a:r>
            <a:r>
              <a:rPr lang="fr-CH" dirty="0" err="1" smtClean="0">
                <a:latin typeface="HelveticaNeueLT Std Med" pitchFamily="34" charset="0"/>
              </a:rPr>
              <a:t>chain</a:t>
            </a:r>
            <a:endParaRPr lang="en-US" dirty="0" smtClean="0">
              <a:latin typeface="HelveticaNeueLT Std Med" pitchFamily="34" charset="0"/>
            </a:endParaRPr>
          </a:p>
        </p:txBody>
      </p:sp>
      <p:sp>
        <p:nvSpPr>
          <p:cNvPr id="6148" name="Title 4"/>
          <p:cNvSpPr>
            <a:spLocks noGrp="1"/>
          </p:cNvSpPr>
          <p:nvPr>
            <p:ph type="title"/>
          </p:nvPr>
        </p:nvSpPr>
        <p:spPr>
          <a:xfrm>
            <a:off x="611188" y="836613"/>
            <a:ext cx="7902575" cy="647700"/>
          </a:xfrm>
        </p:spPr>
        <p:txBody>
          <a:bodyPr/>
          <a:lstStyle/>
          <a:p>
            <a:r>
              <a:rPr lang="fr-CH" dirty="0" smtClean="0">
                <a:latin typeface="Eurostile LT Std Bold" pitchFamily="34" charset="0"/>
              </a:rPr>
              <a:t>UNCTAD Non-</a:t>
            </a:r>
            <a:r>
              <a:rPr lang="fr-CH" dirty="0" err="1" smtClean="0">
                <a:latin typeface="Eurostile LT Std Bold" pitchFamily="34" charset="0"/>
              </a:rPr>
              <a:t>Tariff</a:t>
            </a:r>
            <a:r>
              <a:rPr lang="fr-CH" dirty="0" smtClean="0">
                <a:latin typeface="Eurostile LT Std Bold" pitchFamily="34" charset="0"/>
              </a:rPr>
              <a:t> </a:t>
            </a:r>
            <a:r>
              <a:rPr lang="fr-CH" dirty="0" err="1" smtClean="0">
                <a:latin typeface="Eurostile LT Std Bold" pitchFamily="34" charset="0"/>
              </a:rPr>
              <a:t>Measure</a:t>
            </a:r>
            <a:r>
              <a:rPr lang="fr-CH" dirty="0" smtClean="0">
                <a:latin typeface="Eurostile LT Std Bold" pitchFamily="34" charset="0"/>
              </a:rPr>
              <a:t> Programme</a:t>
            </a:r>
            <a:endParaRPr lang="en-US" dirty="0" smtClean="0">
              <a:latin typeface="Eurostile LT Std Bold" pitchFamily="34" charset="0"/>
            </a:endParaRPr>
          </a:p>
        </p:txBody>
      </p:sp>
      <p:sp>
        <p:nvSpPr>
          <p:cNvPr id="6" name="Pentagon 5"/>
          <p:cNvSpPr/>
          <p:nvPr/>
        </p:nvSpPr>
        <p:spPr>
          <a:xfrm>
            <a:off x="467544" y="2455863"/>
            <a:ext cx="1511300" cy="3060700"/>
          </a:xfrm>
          <a:prstGeom prst="homePlate">
            <a:avLst>
              <a:gd name="adj" fmla="val 23312"/>
            </a:avLst>
          </a:prstGeom>
          <a:solidFill>
            <a:srgbClr val="E3BC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altLang="de-DE" sz="1600" b="1" dirty="0" smtClean="0">
                <a:solidFill>
                  <a:schemeClr val="tx1"/>
                </a:solidFill>
              </a:rPr>
              <a:t>Conception</a:t>
            </a:r>
            <a:r>
              <a:rPr lang="fr-CH" altLang="de-DE" sz="1600" dirty="0" smtClean="0">
                <a:solidFill>
                  <a:schemeClr val="tx1"/>
                </a:solidFill>
              </a:rPr>
              <a:t> </a:t>
            </a:r>
            <a:endParaRPr lang="fr-CH" altLang="de-DE" sz="1600" dirty="0">
              <a:solidFill>
                <a:schemeClr val="tx1"/>
              </a:solidFill>
            </a:endParaRPr>
          </a:p>
          <a:p>
            <a:pPr algn="ctr">
              <a:defRPr/>
            </a:pPr>
            <a:endParaRPr lang="fr-CH" altLang="de-DE" sz="1600" dirty="0">
              <a:solidFill>
                <a:schemeClr val="tx1"/>
              </a:solidFill>
            </a:endParaRPr>
          </a:p>
          <a:p>
            <a:pPr algn="ctr">
              <a:defRPr/>
            </a:pPr>
            <a:r>
              <a:rPr lang="fr-CH" altLang="de-DE" sz="1600" dirty="0" smtClean="0">
                <a:solidFill>
                  <a:schemeClr val="tx1"/>
                </a:solidFill>
              </a:rPr>
              <a:t>classification </a:t>
            </a:r>
            <a:r>
              <a:rPr lang="fr-CH" altLang="de-DE" sz="1600" dirty="0">
                <a:solidFill>
                  <a:schemeClr val="tx1"/>
                </a:solidFill>
              </a:rPr>
              <a:t>data </a:t>
            </a:r>
            <a:endParaRPr lang="fr-CH" altLang="de-DE" sz="1600" dirty="0" smtClean="0">
              <a:solidFill>
                <a:schemeClr val="tx1"/>
              </a:solidFill>
            </a:endParaRPr>
          </a:p>
          <a:p>
            <a:pPr algn="ctr">
              <a:defRPr/>
            </a:pPr>
            <a:endParaRPr lang="fr-CH" altLang="de-DE" sz="1600" dirty="0">
              <a:solidFill>
                <a:schemeClr val="tx1"/>
              </a:solidFill>
            </a:endParaRPr>
          </a:p>
          <a:p>
            <a:pPr algn="ctr">
              <a:defRPr/>
            </a:pPr>
            <a:r>
              <a:rPr lang="fr-CH" altLang="de-DE" sz="1600" dirty="0" err="1" smtClean="0">
                <a:solidFill>
                  <a:schemeClr val="tx1"/>
                </a:solidFill>
              </a:rPr>
              <a:t>selection</a:t>
            </a:r>
            <a:endParaRPr lang="de-CH" altLang="de-DE" sz="1600" dirty="0">
              <a:solidFill>
                <a:schemeClr val="tx1"/>
              </a:solidFill>
            </a:endParaRPr>
          </a:p>
          <a:p>
            <a:pPr algn="ctr">
              <a:defRPr/>
            </a:pPr>
            <a:endParaRPr lang="en-US" sz="1600" dirty="0"/>
          </a:p>
        </p:txBody>
      </p:sp>
      <p:sp>
        <p:nvSpPr>
          <p:cNvPr id="7" name="Chevron 6"/>
          <p:cNvSpPr/>
          <p:nvPr/>
        </p:nvSpPr>
        <p:spPr>
          <a:xfrm>
            <a:off x="1763713" y="2455863"/>
            <a:ext cx="1944687" cy="3060700"/>
          </a:xfrm>
          <a:prstGeom prst="chevron">
            <a:avLst>
              <a:gd name="adj" fmla="val 20213"/>
            </a:avLst>
          </a:prstGeom>
          <a:solidFill>
            <a:srgbClr val="E4D0B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CH" sz="1600" b="1" dirty="0">
                <a:solidFill>
                  <a:schemeClr val="tx1"/>
                </a:solidFill>
              </a:rPr>
              <a:t>Data collection</a:t>
            </a:r>
          </a:p>
          <a:p>
            <a:pPr>
              <a:defRPr/>
            </a:pPr>
            <a:r>
              <a:rPr lang="fr-CH" sz="1600" dirty="0">
                <a:solidFill>
                  <a:schemeClr val="tx1"/>
                </a:solidFill>
              </a:rPr>
              <a:t> </a:t>
            </a:r>
            <a:r>
              <a:rPr lang="fr-CH" sz="1600" dirty="0" err="1" smtClean="0">
                <a:solidFill>
                  <a:schemeClr val="tx1"/>
                </a:solidFill>
              </a:rPr>
              <a:t>classifying</a:t>
            </a:r>
            <a:r>
              <a:rPr lang="fr-CH" sz="1600" dirty="0" smtClean="0">
                <a:solidFill>
                  <a:schemeClr val="tx1"/>
                </a:solidFill>
              </a:rPr>
              <a:t> </a:t>
            </a:r>
            <a:r>
              <a:rPr lang="fr-CH" sz="1600" dirty="0" err="1" smtClean="0">
                <a:solidFill>
                  <a:schemeClr val="tx1"/>
                </a:solidFill>
              </a:rPr>
              <a:t>NTMs</a:t>
            </a:r>
            <a:r>
              <a:rPr lang="fr-CH" sz="1600" dirty="0" smtClean="0">
                <a:solidFill>
                  <a:schemeClr val="tx1"/>
                </a:solidFill>
              </a:rPr>
              <a:t> </a:t>
            </a:r>
          </a:p>
          <a:p>
            <a:pPr>
              <a:defRPr/>
            </a:pPr>
            <a:endParaRPr lang="fr-CH" sz="1600" dirty="0" smtClean="0">
              <a:solidFill>
                <a:schemeClr val="tx1"/>
              </a:solidFill>
            </a:endParaRPr>
          </a:p>
          <a:p>
            <a:pPr>
              <a:defRPr/>
            </a:pPr>
            <a:r>
              <a:rPr lang="fr-CH" sz="1600" dirty="0" err="1" smtClean="0">
                <a:solidFill>
                  <a:schemeClr val="tx1"/>
                </a:solidFill>
              </a:rPr>
              <a:t>quality</a:t>
            </a:r>
            <a:r>
              <a:rPr lang="fr-CH" sz="1600" dirty="0" smtClean="0">
                <a:solidFill>
                  <a:schemeClr val="tx1"/>
                </a:solidFill>
              </a:rPr>
              <a:t> control</a:t>
            </a:r>
            <a:endParaRPr lang="de-CH" sz="1600" dirty="0">
              <a:solidFill>
                <a:schemeClr val="tx1"/>
              </a:solidFill>
            </a:endParaRPr>
          </a:p>
          <a:p>
            <a:pPr algn="ctr">
              <a:defRPr/>
            </a:pPr>
            <a:endParaRPr lang="en-US" sz="1600" dirty="0">
              <a:solidFill>
                <a:schemeClr val="tx1"/>
              </a:solidFill>
            </a:endParaRPr>
          </a:p>
        </p:txBody>
      </p:sp>
      <p:sp>
        <p:nvSpPr>
          <p:cNvPr id="8" name="Chevron 7"/>
          <p:cNvSpPr/>
          <p:nvPr/>
        </p:nvSpPr>
        <p:spPr>
          <a:xfrm>
            <a:off x="3420417" y="2456532"/>
            <a:ext cx="1871663" cy="3060700"/>
          </a:xfrm>
          <a:prstGeom prst="chevron">
            <a:avLst>
              <a:gd name="adj" fmla="val 20213"/>
            </a:avLst>
          </a:prstGeom>
          <a:solidFill>
            <a:srgbClr val="E2E5B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ltLang="de-DE" sz="1600" dirty="0" smtClean="0">
              <a:solidFill>
                <a:schemeClr val="tx1"/>
              </a:solidFill>
            </a:endParaRPr>
          </a:p>
          <a:p>
            <a:pPr algn="ctr">
              <a:defRPr/>
            </a:pPr>
            <a:endParaRPr lang="fr-CH" altLang="de-DE" sz="1600" dirty="0">
              <a:solidFill>
                <a:schemeClr val="tx1"/>
              </a:solidFill>
            </a:endParaRPr>
          </a:p>
          <a:p>
            <a:pPr algn="ctr">
              <a:defRPr/>
            </a:pPr>
            <a:r>
              <a:rPr lang="fr-CH" altLang="de-DE" sz="1600" b="1" dirty="0" smtClean="0">
                <a:solidFill>
                  <a:schemeClr val="tx1"/>
                </a:solidFill>
              </a:rPr>
              <a:t>Data </a:t>
            </a:r>
          </a:p>
          <a:p>
            <a:pPr algn="ctr">
              <a:defRPr/>
            </a:pPr>
            <a:r>
              <a:rPr lang="fr-CH" altLang="de-DE" sz="1600" b="1" dirty="0" err="1" smtClean="0">
                <a:solidFill>
                  <a:schemeClr val="tx1"/>
                </a:solidFill>
              </a:rPr>
              <a:t>Dissemi-nation</a:t>
            </a:r>
            <a:endParaRPr lang="fr-CH" altLang="de-DE" sz="1600" b="1" dirty="0" smtClean="0">
              <a:solidFill>
                <a:schemeClr val="tx1"/>
              </a:solidFill>
            </a:endParaRPr>
          </a:p>
          <a:p>
            <a:pPr algn="ctr">
              <a:defRPr/>
            </a:pPr>
            <a:endParaRPr lang="fr-CH" altLang="de-DE" sz="1600" dirty="0">
              <a:solidFill>
                <a:schemeClr val="tx1"/>
              </a:solidFill>
            </a:endParaRPr>
          </a:p>
          <a:p>
            <a:pPr algn="ctr">
              <a:defRPr/>
            </a:pPr>
            <a:r>
              <a:rPr lang="fr-CH" altLang="de-DE" sz="1600" dirty="0" err="1" smtClean="0">
                <a:solidFill>
                  <a:schemeClr val="tx1"/>
                </a:solidFill>
              </a:rPr>
              <a:t>making</a:t>
            </a:r>
            <a:r>
              <a:rPr lang="fr-CH" altLang="de-DE" sz="1600" dirty="0" smtClean="0">
                <a:solidFill>
                  <a:schemeClr val="tx1"/>
                </a:solidFill>
              </a:rPr>
              <a:t> </a:t>
            </a:r>
            <a:r>
              <a:rPr lang="fr-CH" altLang="de-DE" sz="1600" dirty="0">
                <a:solidFill>
                  <a:schemeClr val="tx1"/>
                </a:solidFill>
              </a:rPr>
              <a:t>data </a:t>
            </a:r>
            <a:r>
              <a:rPr lang="fr-CH" altLang="de-DE" sz="1600" dirty="0" err="1">
                <a:solidFill>
                  <a:schemeClr val="tx1"/>
                </a:solidFill>
              </a:rPr>
              <a:t>freely</a:t>
            </a:r>
            <a:r>
              <a:rPr lang="fr-CH" altLang="de-DE" sz="1600" dirty="0">
                <a:solidFill>
                  <a:schemeClr val="tx1"/>
                </a:solidFill>
              </a:rPr>
              <a:t> </a:t>
            </a:r>
            <a:r>
              <a:rPr lang="fr-CH" altLang="de-DE" sz="1600" dirty="0" err="1" smtClean="0">
                <a:solidFill>
                  <a:schemeClr val="tx1"/>
                </a:solidFill>
              </a:rPr>
              <a:t>available</a:t>
            </a:r>
            <a:endParaRPr lang="de-CH" altLang="de-DE" dirty="0" smtClean="0">
              <a:solidFill>
                <a:schemeClr val="tx1"/>
              </a:solidFill>
            </a:endParaRPr>
          </a:p>
          <a:p>
            <a:pPr algn="ctr">
              <a:defRPr/>
            </a:pPr>
            <a:endParaRPr lang="en-US" dirty="0">
              <a:solidFill>
                <a:schemeClr val="tx1"/>
              </a:solidFill>
            </a:endParaRPr>
          </a:p>
        </p:txBody>
      </p:sp>
      <p:sp>
        <p:nvSpPr>
          <p:cNvPr id="9" name="Chevron 8"/>
          <p:cNvSpPr/>
          <p:nvPr/>
        </p:nvSpPr>
        <p:spPr>
          <a:xfrm>
            <a:off x="5026075" y="2456532"/>
            <a:ext cx="1922189" cy="3060700"/>
          </a:xfrm>
          <a:prstGeom prst="chevron">
            <a:avLst>
              <a:gd name="adj" fmla="val 20213"/>
            </a:avLst>
          </a:prstGeom>
          <a:solidFill>
            <a:srgbClr val="CEE3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altLang="de-DE" sz="1600" dirty="0" err="1">
                <a:solidFill>
                  <a:schemeClr val="tx1"/>
                </a:solidFill>
              </a:rPr>
              <a:t>Research</a:t>
            </a:r>
            <a:r>
              <a:rPr lang="fr-CH" altLang="de-DE" sz="1600" dirty="0">
                <a:solidFill>
                  <a:schemeClr val="tx1"/>
                </a:solidFill>
              </a:rPr>
              <a:t> and </a:t>
            </a:r>
            <a:r>
              <a:rPr lang="fr-CH" altLang="de-DE" sz="1600" dirty="0" err="1">
                <a:solidFill>
                  <a:schemeClr val="tx1"/>
                </a:solidFill>
              </a:rPr>
              <a:t>analysis</a:t>
            </a:r>
            <a:endParaRPr lang="de-CH" altLang="de-DE" sz="1600" dirty="0">
              <a:solidFill>
                <a:schemeClr val="tx1"/>
              </a:solidFill>
            </a:endParaRPr>
          </a:p>
          <a:p>
            <a:pPr algn="ctr">
              <a:defRPr/>
            </a:pPr>
            <a:endParaRPr lang="en-US" dirty="0">
              <a:solidFill>
                <a:schemeClr val="tx1"/>
              </a:solidFill>
            </a:endParaRPr>
          </a:p>
        </p:txBody>
      </p:sp>
      <p:sp>
        <p:nvSpPr>
          <p:cNvPr id="10" name="Chevron 9"/>
          <p:cNvSpPr/>
          <p:nvPr/>
        </p:nvSpPr>
        <p:spPr>
          <a:xfrm>
            <a:off x="6732240" y="2455863"/>
            <a:ext cx="1871663" cy="3060700"/>
          </a:xfrm>
          <a:prstGeom prst="chevron">
            <a:avLst>
              <a:gd name="adj" fmla="val 20213"/>
            </a:avLst>
          </a:prstGeom>
          <a:solidFill>
            <a:srgbClr val="BCE2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altLang="de-DE" sz="1600" dirty="0">
                <a:solidFill>
                  <a:schemeClr val="tx1"/>
                </a:solidFill>
              </a:rPr>
              <a:t>Support to Policy </a:t>
            </a:r>
            <a:r>
              <a:rPr lang="fr-CH" altLang="de-DE" sz="1600" dirty="0" err="1">
                <a:solidFill>
                  <a:schemeClr val="tx1"/>
                </a:solidFill>
              </a:rPr>
              <a:t>Makers</a:t>
            </a:r>
            <a:r>
              <a:rPr lang="fr-CH" altLang="de-DE" sz="1600" dirty="0">
                <a:solidFill>
                  <a:schemeClr val="tx1"/>
                </a:solidFill>
              </a:rPr>
              <a:t> and </a:t>
            </a:r>
            <a:r>
              <a:rPr lang="fr-CH" altLang="de-DE" sz="1600" dirty="0" err="1">
                <a:solidFill>
                  <a:schemeClr val="tx1"/>
                </a:solidFill>
              </a:rPr>
              <a:t>policy</a:t>
            </a:r>
            <a:r>
              <a:rPr lang="fr-CH" altLang="de-DE" sz="1600" dirty="0">
                <a:solidFill>
                  <a:schemeClr val="tx1"/>
                </a:solidFill>
              </a:rPr>
              <a:t> </a:t>
            </a:r>
            <a:r>
              <a:rPr lang="fr-CH" altLang="de-DE" sz="1600" dirty="0" err="1">
                <a:solidFill>
                  <a:schemeClr val="tx1"/>
                </a:solidFill>
              </a:rPr>
              <a:t>making</a:t>
            </a:r>
            <a:r>
              <a:rPr lang="fr-CH" altLang="de-DE" sz="1600" dirty="0">
                <a:solidFill>
                  <a:schemeClr val="tx1"/>
                </a:solidFill>
              </a:rPr>
              <a:t> </a:t>
            </a:r>
            <a:r>
              <a:rPr lang="fr-CH" altLang="de-DE" sz="1600" dirty="0" err="1" smtClean="0">
                <a:solidFill>
                  <a:schemeClr val="tx1"/>
                </a:solidFill>
              </a:rPr>
              <a:t>processes</a:t>
            </a:r>
            <a:endParaRPr lang="fr-CH" altLang="de-DE" sz="1600" dirty="0">
              <a:solidFill>
                <a:schemeClr val="tx1"/>
              </a:solidFill>
            </a:endParaRPr>
          </a:p>
          <a:p>
            <a:pPr algn="ctr">
              <a:defRPr/>
            </a:pPr>
            <a:endParaRPr lang="en-US" dirty="0">
              <a:solidFill>
                <a:schemeClr val="tx1"/>
              </a:solidFill>
            </a:endParaRPr>
          </a:p>
        </p:txBody>
      </p:sp>
      <p:sp>
        <p:nvSpPr>
          <p:cNvPr id="11" name="TextBox 19"/>
          <p:cNvSpPr txBox="1">
            <a:spLocks noChangeArrowheads="1"/>
          </p:cNvSpPr>
          <p:nvPr/>
        </p:nvSpPr>
        <p:spPr bwMode="auto">
          <a:xfrm>
            <a:off x="2195513" y="5949950"/>
            <a:ext cx="416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H" dirty="0" smtClean="0"/>
              <a:t>Guides </a:t>
            </a:r>
            <a:r>
              <a:rPr lang="fr-CH" dirty="0"/>
              <a:t>the concept and data collection</a:t>
            </a:r>
            <a:endParaRPr lang="en-US" dirty="0"/>
          </a:p>
        </p:txBody>
      </p:sp>
      <p:cxnSp>
        <p:nvCxnSpPr>
          <p:cNvPr id="12" name="Straight Arrow Connector 11"/>
          <p:cNvCxnSpPr/>
          <p:nvPr/>
        </p:nvCxnSpPr>
        <p:spPr>
          <a:xfrm flipV="1">
            <a:off x="1042988" y="5516563"/>
            <a:ext cx="0"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55875" y="5516563"/>
            <a:ext cx="0"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2988" y="5949950"/>
            <a:ext cx="6481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940425" y="5516563"/>
            <a:ext cx="0"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7523163" y="5500688"/>
            <a:ext cx="0"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de-DE" sz="2800" b="1" dirty="0">
                <a:solidFill>
                  <a:srgbClr val="4F91CD"/>
                </a:solidFill>
                <a:latin typeface="Eurostile LT Std Bold" pitchFamily="34" charset="0"/>
              </a:rPr>
              <a:t>   </a:t>
            </a:r>
            <a:br>
              <a:rPr lang="en-US" altLang="de-DE" sz="2800" b="1" dirty="0">
                <a:solidFill>
                  <a:srgbClr val="4F91CD"/>
                </a:solidFill>
                <a:latin typeface="Eurostile LT Std Bold" pitchFamily="34" charset="0"/>
              </a:rPr>
            </a:br>
            <a:r>
              <a:rPr lang="en-GB" sz="2800" b="1" dirty="0">
                <a:solidFill>
                  <a:srgbClr val="4F91CD"/>
                </a:solidFill>
                <a:latin typeface="Eurostile LT Std Bold" pitchFamily="34" charset="0"/>
                <a:ea typeface="+mj-ea"/>
                <a:cs typeface="+mj-cs"/>
              </a:rPr>
              <a:t>UNCTAD Programme on Non-tariff Measures in World Trade</a:t>
            </a:r>
          </a:p>
          <a:p>
            <a:pPr algn="ctr"/>
            <a:endParaRPr lang="en-US" altLang="de-DE" sz="2800" b="1" dirty="0">
              <a:solidFill>
                <a:srgbClr val="000000"/>
              </a:solidFill>
              <a:latin typeface="Eurostile LT Std Bold" pitchFamily="34" charset="0"/>
            </a:endParaRPr>
          </a:p>
        </p:txBody>
      </p:sp>
      <p:sp>
        <p:nvSpPr>
          <p:cNvPr id="9220" name="Rectangle 3"/>
          <p:cNvSpPr txBox="1">
            <a:spLocks noChangeArrowheads="1"/>
          </p:cNvSpPr>
          <p:nvPr/>
        </p:nvSpPr>
        <p:spPr bwMode="auto">
          <a:xfrm>
            <a:off x="457200" y="1571625"/>
            <a:ext cx="85072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spcBef>
                <a:spcPct val="20000"/>
              </a:spcBef>
              <a:buClr>
                <a:srgbClr val="CDB87E"/>
              </a:buClr>
            </a:pPr>
            <a:r>
              <a:rPr lang="en-GB" sz="2400" dirty="0"/>
              <a:t>Non-tariff measures and their effects on trade and development</a:t>
            </a:r>
            <a:endParaRPr lang="en-US" altLang="de-DE" sz="2400" dirty="0" smtClean="0">
              <a:solidFill>
                <a:srgbClr val="FF0000"/>
              </a:solidFill>
              <a:latin typeface="HelveticaNeueLT Std Med" pitchFamily="34" charset="0"/>
            </a:endParaRPr>
          </a:p>
          <a:p>
            <a:pPr>
              <a:spcBef>
                <a:spcPct val="20000"/>
              </a:spcBef>
              <a:buClr>
                <a:srgbClr val="CDB87E"/>
              </a:buClr>
              <a:buFontTx/>
              <a:buAutoNum type="arabicPeriod"/>
            </a:pPr>
            <a:r>
              <a:rPr lang="en-US" altLang="de-DE" sz="2000" dirty="0" smtClean="0">
                <a:latin typeface="HelveticaNeueLT Std Med" pitchFamily="34" charset="0"/>
              </a:rPr>
              <a:t>  Definition of </a:t>
            </a:r>
            <a:r>
              <a:rPr lang="en-US" altLang="de-DE" sz="2000" dirty="0">
                <a:latin typeface="HelveticaNeueLT Std Med" pitchFamily="34" charset="0"/>
              </a:rPr>
              <a:t>Non-Tariff Measures (NTMs)</a:t>
            </a:r>
          </a:p>
          <a:p>
            <a:pPr>
              <a:spcBef>
                <a:spcPct val="20000"/>
              </a:spcBef>
              <a:buClr>
                <a:srgbClr val="CDB87E"/>
              </a:buClr>
              <a:buFontTx/>
              <a:buAutoNum type="arabicPeriod"/>
            </a:pPr>
            <a:r>
              <a:rPr lang="en-US" altLang="de-DE" sz="2000" dirty="0" smtClean="0">
                <a:latin typeface="HelveticaNeueLT Std Med" pitchFamily="34" charset="0"/>
              </a:rPr>
              <a:t>  Economic Effects and Importance of NTMs</a:t>
            </a:r>
          </a:p>
          <a:p>
            <a:pPr>
              <a:spcBef>
                <a:spcPct val="20000"/>
              </a:spcBef>
              <a:buClr>
                <a:srgbClr val="CDB87E"/>
              </a:buClr>
              <a:buFontTx/>
              <a:buAutoNum type="arabicPeriod"/>
            </a:pPr>
            <a:endParaRPr lang="fr-CH" altLang="de-DE" sz="2000" dirty="0">
              <a:latin typeface="HelveticaNeueLT Std Med" pitchFamily="34" charset="0"/>
            </a:endParaRPr>
          </a:p>
          <a:p>
            <a:pPr marL="0" indent="0">
              <a:spcBef>
                <a:spcPct val="20000"/>
              </a:spcBef>
              <a:buClr>
                <a:srgbClr val="CDB87E"/>
              </a:buClr>
            </a:pPr>
            <a:r>
              <a:rPr lang="en-GB" sz="2400" dirty="0"/>
              <a:t>UNCTAD programme on non-tariff measures and policy implications</a:t>
            </a:r>
            <a:endParaRPr lang="en-US" altLang="de-DE" sz="2400" dirty="0">
              <a:latin typeface="HelveticaNeueLT Std Med" pitchFamily="34" charset="0"/>
            </a:endParaRP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NTM data and transparency</a:t>
            </a:r>
          </a:p>
          <a:p>
            <a:pPr marL="457200" indent="-457200">
              <a:spcBef>
                <a:spcPct val="20000"/>
              </a:spcBef>
              <a:buClr>
                <a:srgbClr val="CDB87E"/>
              </a:buClr>
              <a:buFont typeface="+mj-lt"/>
              <a:buAutoNum type="arabicPeriod" startAt="3"/>
            </a:pPr>
            <a:r>
              <a:rPr lang="en-US" altLang="de-DE" sz="2000" dirty="0" smtClean="0">
                <a:latin typeface="HelveticaNeueLT Std Med" pitchFamily="34" charset="0"/>
              </a:rPr>
              <a:t>Analysis </a:t>
            </a:r>
            <a:r>
              <a:rPr lang="en-US" altLang="de-DE" sz="2000" dirty="0">
                <a:latin typeface="HelveticaNeueLT Std Med" pitchFamily="34" charset="0"/>
              </a:rPr>
              <a:t>for Regionalism </a:t>
            </a:r>
            <a:r>
              <a:rPr lang="en-US" altLang="de-DE" sz="2000" dirty="0" smtClean="0">
                <a:latin typeface="HelveticaNeueLT Std Med" pitchFamily="34" charset="0"/>
              </a:rPr>
              <a:t>and Technical Cooperation</a:t>
            </a:r>
            <a:endParaRPr lang="en-US" altLang="de-DE" sz="2000" dirty="0">
              <a:latin typeface="HelveticaNeueLT Std Med" pitchFamily="34" charset="0"/>
            </a:endParaRPr>
          </a:p>
          <a:p>
            <a:pPr>
              <a:spcBef>
                <a:spcPct val="20000"/>
              </a:spcBef>
              <a:buClr>
                <a:srgbClr val="CDB87E"/>
              </a:buClr>
              <a:buFontTx/>
              <a:buAutoNum type="arabicPeriod" startAt="3"/>
            </a:pPr>
            <a:r>
              <a:rPr lang="en-US" altLang="de-DE" sz="2000" dirty="0" smtClean="0">
                <a:latin typeface="HelveticaNeueLT Std Med" pitchFamily="34" charset="0"/>
              </a:rPr>
              <a:t>  Research on NTMs and Trade Policy</a:t>
            </a:r>
          </a:p>
          <a:p>
            <a:pPr>
              <a:spcBef>
                <a:spcPct val="20000"/>
              </a:spcBef>
              <a:buClr>
                <a:srgbClr val="CDB87E"/>
              </a:buClr>
              <a:buFontTx/>
              <a:buAutoNum type="arabicPeriod" startAt="3"/>
            </a:pPr>
            <a:r>
              <a:rPr lang="en-US" altLang="de-DE" sz="2000" dirty="0" smtClean="0">
                <a:latin typeface="HelveticaNeueLT Std Med" pitchFamily="34" charset="0"/>
              </a:rPr>
              <a:t>  Conclusions</a:t>
            </a:r>
            <a:endParaRPr lang="en-US" altLang="de-DE" sz="2000" dirty="0">
              <a:latin typeface="HelveticaNeueLT Std Med" pitchFamily="34" charset="0"/>
            </a:endParaRPr>
          </a:p>
          <a:p>
            <a:pPr>
              <a:spcBef>
                <a:spcPct val="20000"/>
              </a:spcBef>
              <a:buClr>
                <a:srgbClr val="CDB87E"/>
              </a:buClr>
            </a:pPr>
            <a:endParaRPr lang="en-US" altLang="de-DE" sz="2400" dirty="0">
              <a:latin typeface="HelveticaNeueLT Std Med" pitchFamily="34" charset="0"/>
            </a:endParaRPr>
          </a:p>
        </p:txBody>
      </p:sp>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3" name="Right Arrow 2"/>
          <p:cNvSpPr/>
          <p:nvPr/>
        </p:nvSpPr>
        <p:spPr>
          <a:xfrm>
            <a:off x="107504" y="278092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27417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DC_May201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TDC_May2014</Template>
  <TotalTime>20</TotalTime>
  <Words>3587</Words>
  <Application>Microsoft Office PowerPoint</Application>
  <PresentationFormat>On-screen Show (4:3)</PresentationFormat>
  <Paragraphs>751</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TDC_May2014</vt:lpstr>
      <vt:lpstr>PowerPoint Presentation</vt:lpstr>
      <vt:lpstr>PowerPoint Presentation</vt:lpstr>
      <vt:lpstr>Non-Tariff Measures are Most Important Trade Policy Instruments Today</vt:lpstr>
      <vt:lpstr>What are NTMs?</vt:lpstr>
      <vt:lpstr>Examples of NTMs</vt:lpstr>
      <vt:lpstr>When NTMs become NTBs...</vt:lpstr>
      <vt:lpstr>NTMs vs. NTBs</vt:lpstr>
      <vt:lpstr>UNCTAD Non-Tariff Measure Programme</vt:lpstr>
      <vt:lpstr>PowerPoint Presentation</vt:lpstr>
      <vt:lpstr>The impact of NTMs on trade</vt:lpstr>
      <vt:lpstr>Reasons why NTMs are imposed</vt:lpstr>
      <vt:lpstr>Reasons why NTMs are imposed</vt:lpstr>
      <vt:lpstr>Effects of NTMs: Benefits and Costs </vt:lpstr>
      <vt:lpstr>Costs and Benefits of Standards</vt:lpstr>
      <vt:lpstr>Costs and Benefits of Subsidies</vt:lpstr>
      <vt:lpstr>Costs and Benefits of Quotas</vt:lpstr>
      <vt:lpstr>How large are Trade effects?</vt:lpstr>
      <vt:lpstr>Why are the Trade effects so large?</vt:lpstr>
      <vt:lpstr>NTMs is particularly problematic for LIC</vt:lpstr>
      <vt:lpstr>PowerPoint Presentation</vt:lpstr>
      <vt:lpstr>UNCTAD Non-Tariff Measure Programme</vt:lpstr>
      <vt:lpstr>PowerPoint Presentation</vt:lpstr>
      <vt:lpstr>A common language: UNCTAD-MAST NTM Classification: </vt:lpstr>
      <vt:lpstr>UNCTAD-MAST NTM Classification Tree structure – Example </vt:lpstr>
      <vt:lpstr>Official NTM data collection</vt:lpstr>
      <vt:lpstr>Transparency: comprehensiveness, comparability and accessibility</vt:lpstr>
      <vt:lpstr>Data Availability (More countries in the pipeline)  Objective: Cover NTMs for 90 per cent of World Imports by 2015</vt:lpstr>
      <vt:lpstr>How to access data </vt:lpstr>
      <vt:lpstr>NTM online training for data collectors</vt:lpstr>
      <vt:lpstr>Feeding data into technical cooperation: Support for “deep” regional integration</vt:lpstr>
      <vt:lpstr>Support for “deep” regional integration:  1. Welfare impact of NTMs on poor households</vt:lpstr>
      <vt:lpstr>Support for “deep” regional integration: 2. Assessing regulatory differences</vt:lpstr>
      <vt:lpstr>PowerPoint Presentation</vt:lpstr>
      <vt:lpstr>Research projects related to NTMs (1)</vt:lpstr>
      <vt:lpstr>Research projects related to NTMs (2)</vt:lpstr>
      <vt:lpstr>Research projects related to NTMs (3)</vt:lpstr>
      <vt:lpstr>Policy Output (1)</vt:lpstr>
      <vt:lpstr>Policy output (2)</vt:lpstr>
      <vt:lpstr>PowerPoint Presentation</vt:lpstr>
      <vt:lpstr>Reasons to Address NTMs</vt:lpstr>
      <vt:lpstr>More reasons</vt:lpstr>
      <vt:lpstr>Why UNCTAD work on NTM is important?</vt:lpstr>
      <vt:lpstr>PowerPoint Presentation</vt:lpstr>
    </vt:vector>
  </TitlesOfParts>
  <Company>UNCTAD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Unctad User</dc:creator>
  <cp:lastModifiedBy>Unctad User</cp:lastModifiedBy>
  <cp:revision>51</cp:revision>
  <cp:lastPrinted>2014-05-21T07:14:33Z</cp:lastPrinted>
  <dcterms:created xsi:type="dcterms:W3CDTF">2014-05-01T14:11:51Z</dcterms:created>
  <dcterms:modified xsi:type="dcterms:W3CDTF">2014-05-21T07:20:41Z</dcterms:modified>
</cp:coreProperties>
</file>