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4"/>
    <p:sldMasterId id="2147483676" r:id="rId5"/>
    <p:sldMasterId id="2147483688" r:id="rId6"/>
    <p:sldMasterId id="2147483700" r:id="rId7"/>
  </p:sldMasterIdLst>
  <p:notesMasterIdLst>
    <p:notesMasterId r:id="rId30"/>
  </p:notesMasterIdLst>
  <p:handoutMasterIdLst>
    <p:handoutMasterId r:id="rId31"/>
  </p:handoutMasterIdLst>
  <p:sldIdLst>
    <p:sldId id="264" r:id="rId8"/>
    <p:sldId id="302" r:id="rId9"/>
    <p:sldId id="259" r:id="rId10"/>
    <p:sldId id="366" r:id="rId11"/>
    <p:sldId id="367" r:id="rId12"/>
    <p:sldId id="373" r:id="rId13"/>
    <p:sldId id="368" r:id="rId14"/>
    <p:sldId id="369" r:id="rId15"/>
    <p:sldId id="370" r:id="rId16"/>
    <p:sldId id="346" r:id="rId17"/>
    <p:sldId id="371" r:id="rId18"/>
    <p:sldId id="372" r:id="rId19"/>
    <p:sldId id="263" r:id="rId20"/>
    <p:sldId id="374" r:id="rId21"/>
    <p:sldId id="364" r:id="rId22"/>
    <p:sldId id="356" r:id="rId23"/>
    <p:sldId id="358" r:id="rId24"/>
    <p:sldId id="359" r:id="rId25"/>
    <p:sldId id="360" r:id="rId26"/>
    <p:sldId id="365" r:id="rId27"/>
    <p:sldId id="362" r:id="rId28"/>
    <p:sldId id="357" r:id="rId29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638A"/>
    <a:srgbClr val="0000FF"/>
    <a:srgbClr val="3333FF"/>
    <a:srgbClr val="33CCFF"/>
    <a:srgbClr val="33CC33"/>
    <a:srgbClr val="12BE12"/>
    <a:srgbClr val="FF6600"/>
    <a:srgbClr val="008EC0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9818" autoAdjust="0"/>
  </p:normalViewPr>
  <p:slideViewPr>
    <p:cSldViewPr snapToGrid="0">
      <p:cViewPr varScale="1">
        <p:scale>
          <a:sx n="59" d="100"/>
          <a:sy n="59" d="100"/>
        </p:scale>
        <p:origin x="17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unctadstat!$K$4</c:f>
              <c:strCache>
                <c:ptCount val="1"/>
                <c:pt idx="0">
                  <c:v>EAC</c:v>
                </c:pt>
              </c:strCache>
            </c:strRef>
          </c:tx>
          <c:spPr>
            <a:solidFill>
              <a:srgbClr val="333399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unctadstat!$L$2:$Q$3</c:f>
              <c:multiLvlStrCache>
                <c:ptCount val="6"/>
                <c:lvl>
                  <c:pt idx="0">
                    <c:v>1997-99</c:v>
                  </c:pt>
                  <c:pt idx="1">
                    <c:v>2014-16</c:v>
                  </c:pt>
                  <c:pt idx="2">
                    <c:v>1997-99</c:v>
                  </c:pt>
                  <c:pt idx="3">
                    <c:v>2014-16</c:v>
                  </c:pt>
                  <c:pt idx="4">
                    <c:v>1997-99</c:v>
                  </c:pt>
                  <c:pt idx="5">
                    <c:v>2014-16</c:v>
                  </c:pt>
                </c:lvl>
                <c:lvl>
                  <c:pt idx="0">
                    <c:v>Agriculture</c:v>
                  </c:pt>
                  <c:pt idx="2">
                    <c:v>Industry</c:v>
                  </c:pt>
                  <c:pt idx="4">
                    <c:v>Services</c:v>
                  </c:pt>
                </c:lvl>
              </c:multiLvlStrCache>
            </c:multiLvlStrRef>
          </c:cat>
          <c:val>
            <c:numRef>
              <c:f>unctadstat!$L$4:$Q$4</c:f>
              <c:numCache>
                <c:formatCode>0.0</c:formatCode>
                <c:ptCount val="6"/>
                <c:pt idx="0">
                  <c:v>31.512737692300004</c:v>
                </c:pt>
                <c:pt idx="1">
                  <c:v>28.811797194800004</c:v>
                </c:pt>
                <c:pt idx="2">
                  <c:v>19.090012231066666</c:v>
                </c:pt>
                <c:pt idx="3">
                  <c:v>23.484416472166668</c:v>
                </c:pt>
                <c:pt idx="4">
                  <c:v>49.397250076599995</c:v>
                </c:pt>
                <c:pt idx="5">
                  <c:v>47.70378633313333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3-49EE-8B81-792C60646FD8}"/>
            </c:ext>
          </c:extLst>
        </c:ser>
        <c:ser>
          <c:idx val="1"/>
          <c:order val="1"/>
          <c:tx>
            <c:strRef>
              <c:f>unctadstat!$K$5</c:f>
              <c:strCache>
                <c:ptCount val="1"/>
                <c:pt idx="0">
                  <c:v>Mercosur </c:v>
                </c:pt>
              </c:strCache>
            </c:strRef>
          </c:tx>
          <c:spPr>
            <a:solidFill>
              <a:srgbClr val="333399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8518518518518517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A0-4383-BD51-783BFBB43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unctadstat!$L$2:$Q$3</c:f>
              <c:multiLvlStrCache>
                <c:ptCount val="6"/>
                <c:lvl>
                  <c:pt idx="0">
                    <c:v>1997-99</c:v>
                  </c:pt>
                  <c:pt idx="1">
                    <c:v>2014-16</c:v>
                  </c:pt>
                  <c:pt idx="2">
                    <c:v>1997-99</c:v>
                  </c:pt>
                  <c:pt idx="3">
                    <c:v>2014-16</c:v>
                  </c:pt>
                  <c:pt idx="4">
                    <c:v>1997-99</c:v>
                  </c:pt>
                  <c:pt idx="5">
                    <c:v>2014-16</c:v>
                  </c:pt>
                </c:lvl>
                <c:lvl>
                  <c:pt idx="0">
                    <c:v>Agriculture</c:v>
                  </c:pt>
                  <c:pt idx="2">
                    <c:v>Industry</c:v>
                  </c:pt>
                  <c:pt idx="4">
                    <c:v>Services</c:v>
                  </c:pt>
                </c:lvl>
              </c:multiLvlStrCache>
            </c:multiLvlStrRef>
          </c:cat>
          <c:val>
            <c:numRef>
              <c:f>unctadstat!$L$5:$Q$5</c:f>
              <c:numCache>
                <c:formatCode>0.0</c:formatCode>
                <c:ptCount val="6"/>
                <c:pt idx="0">
                  <c:v>5.2065297343666668</c:v>
                </c:pt>
                <c:pt idx="1">
                  <c:v>5.6833340620000001</c:v>
                </c:pt>
                <c:pt idx="2">
                  <c:v>26.505346855966668</c:v>
                </c:pt>
                <c:pt idx="3">
                  <c:v>26.101721395666669</c:v>
                </c:pt>
                <c:pt idx="4">
                  <c:v>68.288123409766669</c:v>
                </c:pt>
                <c:pt idx="5">
                  <c:v>68.214944542333342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D3-49EE-8B81-792C60646FD8}"/>
            </c:ext>
          </c:extLst>
        </c:ser>
        <c:ser>
          <c:idx val="2"/>
          <c:order val="2"/>
          <c:tx>
            <c:strRef>
              <c:f>unctadstat!$K$6</c:f>
              <c:strCache>
                <c:ptCount val="1"/>
                <c:pt idx="0">
                  <c:v>Sub-Saharan Africa</c:v>
                </c:pt>
              </c:strCache>
            </c:strRef>
          </c:tx>
          <c:spPr>
            <a:solidFill>
              <a:srgbClr val="333399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0864197530864196E-3"/>
                  <c:y val="-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A0-4383-BD51-783BFBB43FBE}"/>
                </c:ext>
              </c:extLst>
            </c:dLbl>
            <c:dLbl>
              <c:idx val="3"/>
              <c:layout>
                <c:manualLayout>
                  <c:x val="-3.0864197530864196E-3"/>
                  <c:y val="-5.892668587878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A0-4383-BD51-783BFBB43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unctadstat!$L$2:$Q$3</c:f>
              <c:multiLvlStrCache>
                <c:ptCount val="6"/>
                <c:lvl>
                  <c:pt idx="0">
                    <c:v>1997-99</c:v>
                  </c:pt>
                  <c:pt idx="1">
                    <c:v>2014-16</c:v>
                  </c:pt>
                  <c:pt idx="2">
                    <c:v>1997-99</c:v>
                  </c:pt>
                  <c:pt idx="3">
                    <c:v>2014-16</c:v>
                  </c:pt>
                  <c:pt idx="4">
                    <c:v>1997-99</c:v>
                  </c:pt>
                  <c:pt idx="5">
                    <c:v>2014-16</c:v>
                  </c:pt>
                </c:lvl>
                <c:lvl>
                  <c:pt idx="0">
                    <c:v>Agriculture</c:v>
                  </c:pt>
                  <c:pt idx="2">
                    <c:v>Industry</c:v>
                  </c:pt>
                  <c:pt idx="4">
                    <c:v>Services</c:v>
                  </c:pt>
                </c:lvl>
              </c:multiLvlStrCache>
            </c:multiLvlStrRef>
          </c:cat>
          <c:val>
            <c:numRef>
              <c:f>unctadstat!$L$6:$Q$6</c:f>
              <c:numCache>
                <c:formatCode>0.0</c:formatCode>
                <c:ptCount val="6"/>
                <c:pt idx="0">
                  <c:v>19.268219830166668</c:v>
                </c:pt>
                <c:pt idx="1">
                  <c:v>17.956999336566664</c:v>
                </c:pt>
                <c:pt idx="2">
                  <c:v>26.652247126533336</c:v>
                </c:pt>
                <c:pt idx="3">
                  <c:v>26.974851276566667</c:v>
                </c:pt>
                <c:pt idx="4">
                  <c:v>54.090163386299999</c:v>
                </c:pt>
                <c:pt idx="5">
                  <c:v>55.068149386899997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D3-49EE-8B81-792C60646FD8}"/>
            </c:ext>
          </c:extLst>
        </c:ser>
        <c:ser>
          <c:idx val="3"/>
          <c:order val="3"/>
          <c:tx>
            <c:strRef>
              <c:f>unctadstat!$K$7</c:f>
              <c:strCache>
                <c:ptCount val="1"/>
                <c:pt idx="0">
                  <c:v>Latin America &amp; Caribbean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unctadstat!$L$2:$Q$3</c:f>
              <c:multiLvlStrCache>
                <c:ptCount val="6"/>
                <c:lvl>
                  <c:pt idx="0">
                    <c:v>1997-99</c:v>
                  </c:pt>
                  <c:pt idx="1">
                    <c:v>2014-16</c:v>
                  </c:pt>
                  <c:pt idx="2">
                    <c:v>1997-99</c:v>
                  </c:pt>
                  <c:pt idx="3">
                    <c:v>2014-16</c:v>
                  </c:pt>
                  <c:pt idx="4">
                    <c:v>1997-99</c:v>
                  </c:pt>
                  <c:pt idx="5">
                    <c:v>2014-16</c:v>
                  </c:pt>
                </c:lvl>
                <c:lvl>
                  <c:pt idx="0">
                    <c:v>Agriculture</c:v>
                  </c:pt>
                  <c:pt idx="2">
                    <c:v>Industry</c:v>
                  </c:pt>
                  <c:pt idx="4">
                    <c:v>Services</c:v>
                  </c:pt>
                </c:lvl>
              </c:multiLvlStrCache>
            </c:multiLvlStrRef>
          </c:cat>
          <c:val>
            <c:numRef>
              <c:f>unctadstat!$L$7:$Q$7</c:f>
              <c:numCache>
                <c:formatCode>0.0</c:formatCode>
                <c:ptCount val="6"/>
                <c:pt idx="0">
                  <c:v>5.8940730172666669</c:v>
                </c:pt>
                <c:pt idx="1">
                  <c:v>5.4204306307333328</c:v>
                </c:pt>
                <c:pt idx="2">
                  <c:v>29.405167581733334</c:v>
                </c:pt>
                <c:pt idx="3">
                  <c:v>28.6724094108</c:v>
                </c:pt>
                <c:pt idx="4">
                  <c:v>64.700759400999999</c:v>
                </c:pt>
                <c:pt idx="5">
                  <c:v>65.907159958466664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D3-49EE-8B81-792C60646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9418351"/>
        <c:axId val="1919418767"/>
      </c:barChart>
      <c:catAx>
        <c:axId val="191941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418767"/>
        <c:crosses val="autoZero"/>
        <c:auto val="1"/>
        <c:lblAlgn val="ctr"/>
        <c:lblOffset val="100"/>
        <c:noMultiLvlLbl val="0"/>
      </c:catAx>
      <c:valAx>
        <c:axId val="1919418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41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fig_net!$A$3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731334408019993E-17"/>
                  <c:y val="1.9379844961240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E8-49F7-A793-B5CB49368D1E}"/>
                </c:ext>
              </c:extLst>
            </c:dLbl>
            <c:dLbl>
              <c:idx val="1"/>
              <c:layout>
                <c:manualLayout>
                  <c:x val="0"/>
                  <c:y val="1.5503875968992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E8-49F7-A793-B5CB49368D1E}"/>
                </c:ext>
              </c:extLst>
            </c:dLbl>
            <c:dLbl>
              <c:idx val="3"/>
              <c:layout>
                <c:manualLayout>
                  <c:x val="0"/>
                  <c:y val="1.9379844961240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4E8-49F7-A793-B5CB49368D1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fig_net!$B$1:$M$2</c:f>
              <c:multiLvlStrCache>
                <c:ptCount val="12"/>
                <c:lvl>
                  <c:pt idx="0">
                    <c:v>EAC</c:v>
                  </c:pt>
                  <c:pt idx="1">
                    <c:v>Mercosur</c:v>
                  </c:pt>
                  <c:pt idx="2">
                    <c:v>Sub-Saharan Africa</c:v>
                  </c:pt>
                  <c:pt idx="3">
                    <c:v>Latin America</c:v>
                  </c:pt>
                  <c:pt idx="4">
                    <c:v>EAC</c:v>
                  </c:pt>
                  <c:pt idx="5">
                    <c:v>Mercosur</c:v>
                  </c:pt>
                  <c:pt idx="6">
                    <c:v>Sub-Saharan Africa</c:v>
                  </c:pt>
                  <c:pt idx="7">
                    <c:v>Latin America</c:v>
                  </c:pt>
                  <c:pt idx="8">
                    <c:v>EAC</c:v>
                  </c:pt>
                  <c:pt idx="9">
                    <c:v>Mercosur</c:v>
                  </c:pt>
                  <c:pt idx="10">
                    <c:v>Sub-Saharan Africa</c:v>
                  </c:pt>
                  <c:pt idx="11">
                    <c:v>Latin America</c:v>
                  </c:pt>
                </c:lvl>
                <c:lvl>
                  <c:pt idx="0">
                    <c:v>Primary enrolment (net)</c:v>
                  </c:pt>
                  <c:pt idx="4">
                    <c:v>Seconday enrolment (net)</c:v>
                  </c:pt>
                  <c:pt idx="8">
                    <c:v>Tertiary enrolment (gross)</c:v>
                  </c:pt>
                </c:lvl>
              </c:multiLvlStrCache>
            </c:multiLvlStrRef>
          </c:cat>
          <c:val>
            <c:numRef>
              <c:f>fig_net!$B$3:$M$3</c:f>
              <c:numCache>
                <c:formatCode>0.0</c:formatCode>
                <c:ptCount val="12"/>
                <c:pt idx="0">
                  <c:v>83.993276193448381</c:v>
                </c:pt>
                <c:pt idx="1">
                  <c:v>93.362342011735294</c:v>
                </c:pt>
                <c:pt idx="2">
                  <c:v>79.772989908854171</c:v>
                </c:pt>
                <c:pt idx="3">
                  <c:v>92.335998535156264</c:v>
                </c:pt>
                <c:pt idx="4">
                  <c:v>35.816064304176564</c:v>
                </c:pt>
                <c:pt idx="5">
                  <c:v>80.581837913823193</c:v>
                </c:pt>
                <c:pt idx="6">
                  <c:v>35.378373463948598</c:v>
                </c:pt>
                <c:pt idx="7">
                  <c:v>74.648038228352902</c:v>
                </c:pt>
                <c:pt idx="8">
                  <c:v>5.5227455755294734</c:v>
                </c:pt>
                <c:pt idx="9">
                  <c:v>45.520521027268835</c:v>
                </c:pt>
                <c:pt idx="10">
                  <c:v>10.16797</c:v>
                </c:pt>
                <c:pt idx="11">
                  <c:v>40.687403333333329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E8-49F7-A793-B5CB49368D1E}"/>
            </c:ext>
          </c:extLst>
        </c:ser>
        <c:ser>
          <c:idx val="1"/>
          <c:order val="1"/>
          <c:tx>
            <c:strRef>
              <c:f>fig_net!$A$4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-2.5462668816039986E-17"/>
                  <c:y val="-3.8759689922480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4E8-49F7-A793-B5CB49368D1E}"/>
                </c:ext>
              </c:extLst>
            </c:dLbl>
            <c:dLbl>
              <c:idx val="4"/>
              <c:layout>
                <c:manualLayout>
                  <c:x val="2.7777777777777267E-3"/>
                  <c:y val="1.937984496124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4E8-49F7-A793-B5CB49368D1E}"/>
                </c:ext>
              </c:extLst>
            </c:dLbl>
            <c:dLbl>
              <c:idx val="5"/>
              <c:layout>
                <c:manualLayout>
                  <c:x val="8.3333333333332309E-3"/>
                  <c:y val="-3.875968992248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4E8-49F7-A793-B5CB49368D1E}"/>
                </c:ext>
              </c:extLst>
            </c:dLbl>
            <c:dLbl>
              <c:idx val="6"/>
              <c:layout>
                <c:manualLayout>
                  <c:x val="0"/>
                  <c:y val="1.1627906976744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4E8-49F7-A793-B5CB49368D1E}"/>
                </c:ext>
              </c:extLst>
            </c:dLbl>
            <c:dLbl>
              <c:idx val="7"/>
              <c:layout>
                <c:manualLayout>
                  <c:x val="8.3333333333333332E-3"/>
                  <c:y val="-3.8759689922480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4E8-49F7-A793-B5CB49368D1E}"/>
                </c:ext>
              </c:extLst>
            </c:dLbl>
            <c:dLbl>
              <c:idx val="8"/>
              <c:layout>
                <c:manualLayout>
                  <c:x val="0"/>
                  <c:y val="1.1627906976744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4E8-49F7-A793-B5CB49368D1E}"/>
                </c:ext>
              </c:extLst>
            </c:dLbl>
            <c:dLbl>
              <c:idx val="10"/>
              <c:layout>
                <c:manualLayout>
                  <c:x val="2.777777777777676E-3"/>
                  <c:y val="1.1627906976744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4E8-49F7-A793-B5CB49368D1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fig_net!$B$1:$M$2</c:f>
              <c:multiLvlStrCache>
                <c:ptCount val="12"/>
                <c:lvl>
                  <c:pt idx="0">
                    <c:v>EAC</c:v>
                  </c:pt>
                  <c:pt idx="1">
                    <c:v>Mercosur</c:v>
                  </c:pt>
                  <c:pt idx="2">
                    <c:v>Sub-Saharan Africa</c:v>
                  </c:pt>
                  <c:pt idx="3">
                    <c:v>Latin America</c:v>
                  </c:pt>
                  <c:pt idx="4">
                    <c:v>EAC</c:v>
                  </c:pt>
                  <c:pt idx="5">
                    <c:v>Mercosur</c:v>
                  </c:pt>
                  <c:pt idx="6">
                    <c:v>Sub-Saharan Africa</c:v>
                  </c:pt>
                  <c:pt idx="7">
                    <c:v>Latin America</c:v>
                  </c:pt>
                  <c:pt idx="8">
                    <c:v>EAC</c:v>
                  </c:pt>
                  <c:pt idx="9">
                    <c:v>Mercosur</c:v>
                  </c:pt>
                  <c:pt idx="10">
                    <c:v>Sub-Saharan Africa</c:v>
                  </c:pt>
                  <c:pt idx="11">
                    <c:v>Latin America</c:v>
                  </c:pt>
                </c:lvl>
                <c:lvl>
                  <c:pt idx="0">
                    <c:v>Primary enrolment (net)</c:v>
                  </c:pt>
                  <c:pt idx="4">
                    <c:v>Seconday enrolment (net)</c:v>
                  </c:pt>
                  <c:pt idx="8">
                    <c:v>Tertiary enrolment (gross)</c:v>
                  </c:pt>
                </c:lvl>
              </c:multiLvlStrCache>
            </c:multiLvlStrRef>
          </c:cat>
          <c:val>
            <c:numRef>
              <c:f>fig_net!$B$4:$M$4</c:f>
              <c:numCache>
                <c:formatCode>0.0</c:formatCode>
                <c:ptCount val="12"/>
                <c:pt idx="0">
                  <c:v>86.158325394741212</c:v>
                </c:pt>
                <c:pt idx="1">
                  <c:v>93.894949947150835</c:v>
                </c:pt>
                <c:pt idx="2">
                  <c:v>74.739301045735672</c:v>
                </c:pt>
                <c:pt idx="3">
                  <c:v>93.02926890055339</c:v>
                </c:pt>
                <c:pt idx="4">
                  <c:v>33.884478675165468</c:v>
                </c:pt>
                <c:pt idx="5">
                  <c:v>84.54788098748439</c:v>
                </c:pt>
                <c:pt idx="6">
                  <c:v>31.156253178914401</c:v>
                </c:pt>
                <c:pt idx="7">
                  <c:v>78.247642517089872</c:v>
                </c:pt>
                <c:pt idx="8">
                  <c:v>3.4982352133530417</c:v>
                </c:pt>
                <c:pt idx="9">
                  <c:v>65.892608482493429</c:v>
                </c:pt>
                <c:pt idx="10">
                  <c:v>7.3715800000000007</c:v>
                </c:pt>
                <c:pt idx="11">
                  <c:v>53.484726666666667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4E8-49F7-A793-B5CB49368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66144"/>
        <c:axId val="104167680"/>
      </c:barChart>
      <c:catAx>
        <c:axId val="10416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167680"/>
        <c:crosses val="autoZero"/>
        <c:auto val="1"/>
        <c:lblAlgn val="ctr"/>
        <c:lblOffset val="100"/>
        <c:noMultiLvlLbl val="0"/>
      </c:catAx>
      <c:valAx>
        <c:axId val="10416768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accent5">
                  <a:lumMod val="20000"/>
                  <a:lumOff val="8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04166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2'!$A$18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2D2D8A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'figure 2'!$B$15:$Q$17</c:f>
              <c:multiLvlStrCache>
                <c:ptCount val="16"/>
                <c:lvl>
                  <c:pt idx="0">
                    <c:v>1997-99</c:v>
                  </c:pt>
                  <c:pt idx="1">
                    <c:v>2015-17</c:v>
                  </c:pt>
                  <c:pt idx="2">
                    <c:v>1997-99</c:v>
                  </c:pt>
                  <c:pt idx="3">
                    <c:v>2015-17</c:v>
                  </c:pt>
                  <c:pt idx="4">
                    <c:v>1997-99</c:v>
                  </c:pt>
                  <c:pt idx="5">
                    <c:v>2015-17</c:v>
                  </c:pt>
                  <c:pt idx="6">
                    <c:v>1997-99</c:v>
                  </c:pt>
                  <c:pt idx="7">
                    <c:v>2015-17</c:v>
                  </c:pt>
                  <c:pt idx="8">
                    <c:v>1997-99</c:v>
                  </c:pt>
                  <c:pt idx="9">
                    <c:v>2015-17</c:v>
                  </c:pt>
                  <c:pt idx="10">
                    <c:v>1997-99</c:v>
                  </c:pt>
                  <c:pt idx="11">
                    <c:v>2015-17</c:v>
                  </c:pt>
                  <c:pt idx="12">
                    <c:v>1997-99</c:v>
                  </c:pt>
                  <c:pt idx="13">
                    <c:v>2015-17</c:v>
                  </c:pt>
                  <c:pt idx="14">
                    <c:v>1997-99</c:v>
                  </c:pt>
                  <c:pt idx="15">
                    <c:v>2015-17</c:v>
                  </c:pt>
                </c:lvl>
                <c:lvl>
                  <c:pt idx="0">
                    <c:v>Female</c:v>
                  </c:pt>
                  <c:pt idx="2">
                    <c:v>Male</c:v>
                  </c:pt>
                  <c:pt idx="4">
                    <c:v>Female</c:v>
                  </c:pt>
                  <c:pt idx="6">
                    <c:v>Male</c:v>
                  </c:pt>
                  <c:pt idx="8">
                    <c:v>Female</c:v>
                  </c:pt>
                  <c:pt idx="10">
                    <c:v>Male</c:v>
                  </c:pt>
                  <c:pt idx="12">
                    <c:v>Female</c:v>
                  </c:pt>
                  <c:pt idx="14">
                    <c:v>Male</c:v>
                  </c:pt>
                </c:lvl>
                <c:lvl>
                  <c:pt idx="0">
                    <c:v>EAC</c:v>
                  </c:pt>
                  <c:pt idx="4">
                    <c:v>Mercosur</c:v>
                  </c:pt>
                  <c:pt idx="8">
                    <c:v>Sub-Saharan Africa</c:v>
                  </c:pt>
                  <c:pt idx="12">
                    <c:v>Latin America &amp; Caribbean</c:v>
                  </c:pt>
                </c:lvl>
              </c:multiLvlStrCache>
            </c:multiLvlStrRef>
          </c:cat>
          <c:val>
            <c:numRef>
              <c:f>'figure 2'!$B$18:$Q$18</c:f>
              <c:numCache>
                <c:formatCode>0.0</c:formatCode>
                <c:ptCount val="16"/>
                <c:pt idx="0">
                  <c:v>76.216833905255683</c:v>
                </c:pt>
                <c:pt idx="1">
                  <c:v>68.480816522094869</c:v>
                </c:pt>
                <c:pt idx="2">
                  <c:v>63.524388557458593</c:v>
                </c:pt>
                <c:pt idx="3">
                  <c:v>56.339478362718381</c:v>
                </c:pt>
                <c:pt idx="4">
                  <c:v>15.984215343458237</c:v>
                </c:pt>
                <c:pt idx="5">
                  <c:v>4.4397536613384903</c:v>
                </c:pt>
                <c:pt idx="6">
                  <c:v>22.508899605636234</c:v>
                </c:pt>
                <c:pt idx="7">
                  <c:v>12.233694608128564</c:v>
                </c:pt>
                <c:pt idx="8">
                  <c:v>69.033333333333346</c:v>
                </c:pt>
                <c:pt idx="9">
                  <c:v>57.29999999999999</c:v>
                </c:pt>
                <c:pt idx="10">
                  <c:v>64.766666666666666</c:v>
                </c:pt>
                <c:pt idx="11">
                  <c:v>57.733333333333327</c:v>
                </c:pt>
                <c:pt idx="12">
                  <c:v>14.633333333333333</c:v>
                </c:pt>
                <c:pt idx="13">
                  <c:v>7.4666666666666659</c:v>
                </c:pt>
                <c:pt idx="14">
                  <c:v>26.833333333333332</c:v>
                </c:pt>
                <c:pt idx="15">
                  <c:v>18.866666666666664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D-4A74-915C-1E18D9CB73D4}"/>
            </c:ext>
          </c:extLst>
        </c:ser>
        <c:ser>
          <c:idx val="1"/>
          <c:order val="1"/>
          <c:tx>
            <c:strRef>
              <c:f>'figure 2'!$A$19</c:f>
              <c:strCache>
                <c:ptCount val="1"/>
                <c:pt idx="0">
                  <c:v>Industry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'figure 2'!$B$15:$Q$17</c:f>
              <c:multiLvlStrCache>
                <c:ptCount val="16"/>
                <c:lvl>
                  <c:pt idx="0">
                    <c:v>1997-99</c:v>
                  </c:pt>
                  <c:pt idx="1">
                    <c:v>2015-17</c:v>
                  </c:pt>
                  <c:pt idx="2">
                    <c:v>1997-99</c:v>
                  </c:pt>
                  <c:pt idx="3">
                    <c:v>2015-17</c:v>
                  </c:pt>
                  <c:pt idx="4">
                    <c:v>1997-99</c:v>
                  </c:pt>
                  <c:pt idx="5">
                    <c:v>2015-17</c:v>
                  </c:pt>
                  <c:pt idx="6">
                    <c:v>1997-99</c:v>
                  </c:pt>
                  <c:pt idx="7">
                    <c:v>2015-17</c:v>
                  </c:pt>
                  <c:pt idx="8">
                    <c:v>1997-99</c:v>
                  </c:pt>
                  <c:pt idx="9">
                    <c:v>2015-17</c:v>
                  </c:pt>
                  <c:pt idx="10">
                    <c:v>1997-99</c:v>
                  </c:pt>
                  <c:pt idx="11">
                    <c:v>2015-17</c:v>
                  </c:pt>
                  <c:pt idx="12">
                    <c:v>1997-99</c:v>
                  </c:pt>
                  <c:pt idx="13">
                    <c:v>2015-17</c:v>
                  </c:pt>
                  <c:pt idx="14">
                    <c:v>1997-99</c:v>
                  </c:pt>
                  <c:pt idx="15">
                    <c:v>2015-17</c:v>
                  </c:pt>
                </c:lvl>
                <c:lvl>
                  <c:pt idx="0">
                    <c:v>Female</c:v>
                  </c:pt>
                  <c:pt idx="2">
                    <c:v>Male</c:v>
                  </c:pt>
                  <c:pt idx="4">
                    <c:v>Female</c:v>
                  </c:pt>
                  <c:pt idx="6">
                    <c:v>Male</c:v>
                  </c:pt>
                  <c:pt idx="8">
                    <c:v>Female</c:v>
                  </c:pt>
                  <c:pt idx="10">
                    <c:v>Male</c:v>
                  </c:pt>
                  <c:pt idx="12">
                    <c:v>Female</c:v>
                  </c:pt>
                  <c:pt idx="14">
                    <c:v>Male</c:v>
                  </c:pt>
                </c:lvl>
                <c:lvl>
                  <c:pt idx="0">
                    <c:v>EAC</c:v>
                  </c:pt>
                  <c:pt idx="4">
                    <c:v>Mercosur</c:v>
                  </c:pt>
                  <c:pt idx="8">
                    <c:v>Sub-Saharan Africa</c:v>
                  </c:pt>
                  <c:pt idx="12">
                    <c:v>Latin America &amp; Caribbean</c:v>
                  </c:pt>
                </c:lvl>
              </c:multiLvlStrCache>
            </c:multiLvlStrRef>
          </c:cat>
          <c:val>
            <c:numRef>
              <c:f>'figure 2'!$B$19:$Q$19</c:f>
              <c:numCache>
                <c:formatCode>0.0</c:formatCode>
                <c:ptCount val="16"/>
                <c:pt idx="0">
                  <c:v>4.3992637923796956</c:v>
                </c:pt>
                <c:pt idx="1">
                  <c:v>3.8553440206777538</c:v>
                </c:pt>
                <c:pt idx="2">
                  <c:v>10.220277611476078</c:v>
                </c:pt>
                <c:pt idx="3">
                  <c:v>12.286488995008545</c:v>
                </c:pt>
                <c:pt idx="4">
                  <c:v>9.7435119430119901</c:v>
                </c:pt>
                <c:pt idx="5">
                  <c:v>10.535744748795492</c:v>
                </c:pt>
                <c:pt idx="6">
                  <c:v>27.392283888693601</c:v>
                </c:pt>
                <c:pt idx="7">
                  <c:v>29.49329866490628</c:v>
                </c:pt>
                <c:pt idx="8">
                  <c:v>6.7</c:v>
                </c:pt>
                <c:pt idx="9">
                  <c:v>8.4333333333333318</c:v>
                </c:pt>
                <c:pt idx="10">
                  <c:v>10.800000000000002</c:v>
                </c:pt>
                <c:pt idx="11">
                  <c:v>13.300000000000002</c:v>
                </c:pt>
                <c:pt idx="12">
                  <c:v>13.166666666666666</c:v>
                </c:pt>
                <c:pt idx="13">
                  <c:v>12.166666666666666</c:v>
                </c:pt>
                <c:pt idx="14">
                  <c:v>25.633333333333336</c:v>
                </c:pt>
                <c:pt idx="15">
                  <c:v>27.733333333333334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8D-4A74-915C-1E18D9CB73D4}"/>
            </c:ext>
          </c:extLst>
        </c:ser>
        <c:ser>
          <c:idx val="2"/>
          <c:order val="2"/>
          <c:tx>
            <c:strRef>
              <c:f>'figure 2'!$A$20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'figure 2'!$B$15:$Q$17</c:f>
              <c:multiLvlStrCache>
                <c:ptCount val="16"/>
                <c:lvl>
                  <c:pt idx="0">
                    <c:v>1997-99</c:v>
                  </c:pt>
                  <c:pt idx="1">
                    <c:v>2015-17</c:v>
                  </c:pt>
                  <c:pt idx="2">
                    <c:v>1997-99</c:v>
                  </c:pt>
                  <c:pt idx="3">
                    <c:v>2015-17</c:v>
                  </c:pt>
                  <c:pt idx="4">
                    <c:v>1997-99</c:v>
                  </c:pt>
                  <c:pt idx="5">
                    <c:v>2015-17</c:v>
                  </c:pt>
                  <c:pt idx="6">
                    <c:v>1997-99</c:v>
                  </c:pt>
                  <c:pt idx="7">
                    <c:v>2015-17</c:v>
                  </c:pt>
                  <c:pt idx="8">
                    <c:v>1997-99</c:v>
                  </c:pt>
                  <c:pt idx="9">
                    <c:v>2015-17</c:v>
                  </c:pt>
                  <c:pt idx="10">
                    <c:v>1997-99</c:v>
                  </c:pt>
                  <c:pt idx="11">
                    <c:v>2015-17</c:v>
                  </c:pt>
                  <c:pt idx="12">
                    <c:v>1997-99</c:v>
                  </c:pt>
                  <c:pt idx="13">
                    <c:v>2015-17</c:v>
                  </c:pt>
                  <c:pt idx="14">
                    <c:v>1997-99</c:v>
                  </c:pt>
                  <c:pt idx="15">
                    <c:v>2015-17</c:v>
                  </c:pt>
                </c:lvl>
                <c:lvl>
                  <c:pt idx="0">
                    <c:v>Female</c:v>
                  </c:pt>
                  <c:pt idx="2">
                    <c:v>Male</c:v>
                  </c:pt>
                  <c:pt idx="4">
                    <c:v>Female</c:v>
                  </c:pt>
                  <c:pt idx="6">
                    <c:v>Male</c:v>
                  </c:pt>
                  <c:pt idx="8">
                    <c:v>Female</c:v>
                  </c:pt>
                  <c:pt idx="10">
                    <c:v>Male</c:v>
                  </c:pt>
                  <c:pt idx="12">
                    <c:v>Female</c:v>
                  </c:pt>
                  <c:pt idx="14">
                    <c:v>Male</c:v>
                  </c:pt>
                </c:lvl>
                <c:lvl>
                  <c:pt idx="0">
                    <c:v>EAC</c:v>
                  </c:pt>
                  <c:pt idx="4">
                    <c:v>Mercosur</c:v>
                  </c:pt>
                  <c:pt idx="8">
                    <c:v>Sub-Saharan Africa</c:v>
                  </c:pt>
                  <c:pt idx="12">
                    <c:v>Latin America &amp; Caribbean</c:v>
                  </c:pt>
                </c:lvl>
              </c:multiLvlStrCache>
            </c:multiLvlStrRef>
          </c:cat>
          <c:val>
            <c:numRef>
              <c:f>'figure 2'!$B$20:$Q$20</c:f>
              <c:numCache>
                <c:formatCode>0.0</c:formatCode>
                <c:ptCount val="16"/>
                <c:pt idx="0">
                  <c:v>19.39278967979094</c:v>
                </c:pt>
                <c:pt idx="1">
                  <c:v>27.671870253081035</c:v>
                </c:pt>
                <c:pt idx="2">
                  <c:v>26.278743170499883</c:v>
                </c:pt>
                <c:pt idx="3">
                  <c:v>31.350556202695515</c:v>
                </c:pt>
                <c:pt idx="4">
                  <c:v>74.30577190068513</c:v>
                </c:pt>
                <c:pt idx="5">
                  <c:v>85.085069387746401</c:v>
                </c:pt>
                <c:pt idx="6">
                  <c:v>50.076601675335525</c:v>
                </c:pt>
                <c:pt idx="7">
                  <c:v>58.273511833343889</c:v>
                </c:pt>
                <c:pt idx="8">
                  <c:v>24.299999999999997</c:v>
                </c:pt>
                <c:pt idx="9">
                  <c:v>34.266666666666673</c:v>
                </c:pt>
                <c:pt idx="10">
                  <c:v>24.399999999999995</c:v>
                </c:pt>
                <c:pt idx="11">
                  <c:v>29</c:v>
                </c:pt>
                <c:pt idx="12">
                  <c:v>72.2</c:v>
                </c:pt>
                <c:pt idx="13">
                  <c:v>80.36666666666666</c:v>
                </c:pt>
                <c:pt idx="14">
                  <c:v>47.5</c:v>
                </c:pt>
                <c:pt idx="15">
                  <c:v>53.433333333333337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8D-4A74-915C-1E18D9CB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190976"/>
        <c:axId val="88192512"/>
      </c:barChart>
      <c:catAx>
        <c:axId val="8819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192512"/>
        <c:crosses val="autoZero"/>
        <c:auto val="1"/>
        <c:lblAlgn val="ctr"/>
        <c:lblOffset val="100"/>
        <c:noMultiLvlLbl val="0"/>
      </c:catAx>
      <c:valAx>
        <c:axId val="88192512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81909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emp_statall!$A$4</c:f>
              <c:strCache>
                <c:ptCount val="1"/>
                <c:pt idx="0">
                  <c:v>Employees</c:v>
                </c:pt>
              </c:strCache>
            </c:strRef>
          </c:tx>
          <c:spPr>
            <a:solidFill>
              <a:srgbClr val="2D2D8A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emp_statall!$B$1:$I$3</c:f>
              <c:multiLvlStrCache>
                <c:ptCount val="8"/>
                <c:lvl>
                  <c:pt idx="0">
                    <c:v>2000s</c:v>
                  </c:pt>
                  <c:pt idx="1">
                    <c:v>2010s</c:v>
                  </c:pt>
                  <c:pt idx="2">
                    <c:v>2000s</c:v>
                  </c:pt>
                  <c:pt idx="3">
                    <c:v>2010s</c:v>
                  </c:pt>
                  <c:pt idx="4">
                    <c:v>2000s</c:v>
                  </c:pt>
                  <c:pt idx="5">
                    <c:v>2010s</c:v>
                  </c:pt>
                  <c:pt idx="6">
                    <c:v>2000s</c:v>
                  </c:pt>
                  <c:pt idx="7">
                    <c:v>2010s</c:v>
                  </c:pt>
                </c:lvl>
                <c:lvl>
                  <c:pt idx="0">
                    <c:v>Female</c:v>
                  </c:pt>
                  <c:pt idx="2">
                    <c:v>Male</c:v>
                  </c:pt>
                  <c:pt idx="4">
                    <c:v>Female</c:v>
                  </c:pt>
                  <c:pt idx="6">
                    <c:v>Male</c:v>
                  </c:pt>
                </c:lvl>
                <c:lvl>
                  <c:pt idx="0">
                    <c:v>Mercosur</c:v>
                  </c:pt>
                  <c:pt idx="4">
                    <c:v>EAC</c:v>
                  </c:pt>
                </c:lvl>
              </c:multiLvlStrCache>
            </c:multiLvlStrRef>
          </c:cat>
          <c:val>
            <c:numRef>
              <c:f>emp_statall!$B$4:$I$4</c:f>
              <c:numCache>
                <c:formatCode>0.0</c:formatCode>
                <c:ptCount val="8"/>
                <c:pt idx="0">
                  <c:v>66.415458860759486</c:v>
                </c:pt>
                <c:pt idx="1">
                  <c:v>72.186821672625726</c:v>
                </c:pt>
                <c:pt idx="2">
                  <c:v>61.711312176699053</c:v>
                </c:pt>
                <c:pt idx="3">
                  <c:v>64.906109868858394</c:v>
                </c:pt>
                <c:pt idx="4">
                  <c:v>8.7465225518861125</c:v>
                </c:pt>
                <c:pt idx="5">
                  <c:v>13.019241573033709</c:v>
                </c:pt>
                <c:pt idx="6">
                  <c:v>22.633461992552899</c:v>
                </c:pt>
                <c:pt idx="7">
                  <c:v>29.245832634110869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9-4A1F-9699-8391D38A7001}"/>
            </c:ext>
          </c:extLst>
        </c:ser>
        <c:ser>
          <c:idx val="1"/>
          <c:order val="1"/>
          <c:tx>
            <c:strRef>
              <c:f>emp_statall!$A$5</c:f>
              <c:strCache>
                <c:ptCount val="1"/>
                <c:pt idx="0">
                  <c:v>Employers</c:v>
                </c:pt>
              </c:strCache>
            </c:strRef>
          </c:tx>
          <c:spPr>
            <a:solidFill>
              <a:srgbClr val="2D2D8A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1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070-4927-9B02-5C19F7B2F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emp_statall!$B$1:$I$3</c:f>
              <c:multiLvlStrCache>
                <c:ptCount val="8"/>
                <c:lvl>
                  <c:pt idx="0">
                    <c:v>2000s</c:v>
                  </c:pt>
                  <c:pt idx="1">
                    <c:v>2010s</c:v>
                  </c:pt>
                  <c:pt idx="2">
                    <c:v>2000s</c:v>
                  </c:pt>
                  <c:pt idx="3">
                    <c:v>2010s</c:v>
                  </c:pt>
                  <c:pt idx="4">
                    <c:v>2000s</c:v>
                  </c:pt>
                  <c:pt idx="5">
                    <c:v>2010s</c:v>
                  </c:pt>
                  <c:pt idx="6">
                    <c:v>2000s</c:v>
                  </c:pt>
                  <c:pt idx="7">
                    <c:v>2010s</c:v>
                  </c:pt>
                </c:lvl>
                <c:lvl>
                  <c:pt idx="0">
                    <c:v>Female</c:v>
                  </c:pt>
                  <c:pt idx="2">
                    <c:v>Male</c:v>
                  </c:pt>
                  <c:pt idx="4">
                    <c:v>Female</c:v>
                  </c:pt>
                  <c:pt idx="6">
                    <c:v>Male</c:v>
                  </c:pt>
                </c:lvl>
                <c:lvl>
                  <c:pt idx="0">
                    <c:v>Mercosur</c:v>
                  </c:pt>
                  <c:pt idx="4">
                    <c:v>EAC</c:v>
                  </c:pt>
                </c:lvl>
              </c:multiLvlStrCache>
            </c:multiLvlStrRef>
          </c:cat>
          <c:val>
            <c:numRef>
              <c:f>emp_statall!$B$5:$I$5</c:f>
              <c:numCache>
                <c:formatCode>0.0</c:formatCode>
                <c:ptCount val="8"/>
                <c:pt idx="0">
                  <c:v>2.6595253164556962</c:v>
                </c:pt>
                <c:pt idx="1">
                  <c:v>2.4363086296993672</c:v>
                </c:pt>
                <c:pt idx="2">
                  <c:v>5.5092824285381869</c:v>
                </c:pt>
                <c:pt idx="3">
                  <c:v>4.8839986100199431</c:v>
                </c:pt>
                <c:pt idx="4">
                  <c:v>2.3805636773234911</c:v>
                </c:pt>
                <c:pt idx="5">
                  <c:v>2.6539176428400673</c:v>
                </c:pt>
                <c:pt idx="6">
                  <c:v>2.8124965943147764</c:v>
                </c:pt>
                <c:pt idx="7">
                  <c:v>3.831490182916597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9-4A1F-9699-8391D38A7001}"/>
            </c:ext>
          </c:extLst>
        </c:ser>
        <c:ser>
          <c:idx val="2"/>
          <c:order val="2"/>
          <c:tx>
            <c:strRef>
              <c:f>emp_statall!$A$6</c:f>
              <c:strCache>
                <c:ptCount val="1"/>
                <c:pt idx="0">
                  <c:v>Own-account workers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emp_statall!$B$1:$I$3</c:f>
              <c:multiLvlStrCache>
                <c:ptCount val="8"/>
                <c:lvl>
                  <c:pt idx="0">
                    <c:v>2000s</c:v>
                  </c:pt>
                  <c:pt idx="1">
                    <c:v>2010s</c:v>
                  </c:pt>
                  <c:pt idx="2">
                    <c:v>2000s</c:v>
                  </c:pt>
                  <c:pt idx="3">
                    <c:v>2010s</c:v>
                  </c:pt>
                  <c:pt idx="4">
                    <c:v>2000s</c:v>
                  </c:pt>
                  <c:pt idx="5">
                    <c:v>2010s</c:v>
                  </c:pt>
                  <c:pt idx="6">
                    <c:v>2000s</c:v>
                  </c:pt>
                  <c:pt idx="7">
                    <c:v>2010s</c:v>
                  </c:pt>
                </c:lvl>
                <c:lvl>
                  <c:pt idx="0">
                    <c:v>Female</c:v>
                  </c:pt>
                  <c:pt idx="2">
                    <c:v>Male</c:v>
                  </c:pt>
                  <c:pt idx="4">
                    <c:v>Female</c:v>
                  </c:pt>
                  <c:pt idx="6">
                    <c:v>Male</c:v>
                  </c:pt>
                </c:lvl>
                <c:lvl>
                  <c:pt idx="0">
                    <c:v>Mercosur</c:v>
                  </c:pt>
                  <c:pt idx="4">
                    <c:v>EAC</c:v>
                  </c:pt>
                </c:lvl>
              </c:multiLvlStrCache>
            </c:multiLvlStrRef>
          </c:cat>
          <c:val>
            <c:numRef>
              <c:f>emp_statall!$B$6:$I$6</c:f>
              <c:numCache>
                <c:formatCode>0.0</c:formatCode>
                <c:ptCount val="8"/>
                <c:pt idx="0">
                  <c:v>23.106334388185651</c:v>
                </c:pt>
                <c:pt idx="1">
                  <c:v>22.198523282628468</c:v>
                </c:pt>
                <c:pt idx="2">
                  <c:v>28.952649948987808</c:v>
                </c:pt>
                <c:pt idx="3">
                  <c:v>28.899286879796943</c:v>
                </c:pt>
                <c:pt idx="4">
                  <c:v>62.303800987393949</c:v>
                </c:pt>
                <c:pt idx="5">
                  <c:v>41.042723523786755</c:v>
                </c:pt>
                <c:pt idx="6">
                  <c:v>60.664403778040139</c:v>
                </c:pt>
                <c:pt idx="7">
                  <c:v>46.471457738994239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49-4A1F-9699-8391D38A7001}"/>
            </c:ext>
          </c:extLst>
        </c:ser>
        <c:ser>
          <c:idx val="3"/>
          <c:order val="3"/>
          <c:tx>
            <c:strRef>
              <c:f>emp_statall!$A$7</c:f>
              <c:strCache>
                <c:ptCount val="1"/>
                <c:pt idx="0">
                  <c:v>Contributing family workers</c:v>
                </c:pt>
              </c:strCache>
            </c:strRef>
          </c:tx>
          <c:spPr>
            <a:solidFill>
              <a:srgbClr val="333399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emp_statall!$B$1:$I$3</c:f>
              <c:multiLvlStrCache>
                <c:ptCount val="8"/>
                <c:lvl>
                  <c:pt idx="0">
                    <c:v>2000s</c:v>
                  </c:pt>
                  <c:pt idx="1">
                    <c:v>2010s</c:v>
                  </c:pt>
                  <c:pt idx="2">
                    <c:v>2000s</c:v>
                  </c:pt>
                  <c:pt idx="3">
                    <c:v>2010s</c:v>
                  </c:pt>
                  <c:pt idx="4">
                    <c:v>2000s</c:v>
                  </c:pt>
                  <c:pt idx="5">
                    <c:v>2010s</c:v>
                  </c:pt>
                  <c:pt idx="6">
                    <c:v>2000s</c:v>
                  </c:pt>
                  <c:pt idx="7">
                    <c:v>2010s</c:v>
                  </c:pt>
                </c:lvl>
                <c:lvl>
                  <c:pt idx="0">
                    <c:v>Female</c:v>
                  </c:pt>
                  <c:pt idx="2">
                    <c:v>Male</c:v>
                  </c:pt>
                  <c:pt idx="4">
                    <c:v>Female</c:v>
                  </c:pt>
                  <c:pt idx="6">
                    <c:v>Male</c:v>
                  </c:pt>
                </c:lvl>
                <c:lvl>
                  <c:pt idx="0">
                    <c:v>Mercosur</c:v>
                  </c:pt>
                  <c:pt idx="4">
                    <c:v>EAC</c:v>
                  </c:pt>
                </c:lvl>
              </c:multiLvlStrCache>
            </c:multiLvlStrRef>
          </c:cat>
          <c:val>
            <c:numRef>
              <c:f>emp_statall!$B$7:$I$7</c:f>
              <c:numCache>
                <c:formatCode>0.0</c:formatCode>
                <c:ptCount val="8"/>
                <c:pt idx="0">
                  <c:v>7.4068064345991553</c:v>
                </c:pt>
                <c:pt idx="1">
                  <c:v>2.8673493134745169</c:v>
                </c:pt>
                <c:pt idx="2">
                  <c:v>3.6579963843992203</c:v>
                </c:pt>
                <c:pt idx="3">
                  <c:v>1.2420136580649062</c:v>
                </c:pt>
                <c:pt idx="4">
                  <c:v>26.363480803336053</c:v>
                </c:pt>
                <c:pt idx="5">
                  <c:v>42.869367081042306</c:v>
                </c:pt>
                <c:pt idx="6">
                  <c:v>13.66133412042503</c:v>
                </c:pt>
                <c:pt idx="7">
                  <c:v>20.145413100632101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49-4A1F-9699-8391D38A7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4977295"/>
        <c:axId val="834967311"/>
      </c:barChart>
      <c:catAx>
        <c:axId val="83497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967311"/>
        <c:crosses val="autoZero"/>
        <c:auto val="1"/>
        <c:lblAlgn val="ctr"/>
        <c:lblOffset val="100"/>
        <c:noMultiLvlLbl val="0"/>
      </c:catAx>
      <c:valAx>
        <c:axId val="8349673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97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borrowing!$A$8</c:f>
              <c:strCache>
                <c:ptCount val="1"/>
                <c:pt idx="0">
                  <c:v>Borrowed to start, operate, or expand a farm or business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borrowing!$B$6:$E$7</c:f>
              <c:multiLvlStrCache>
                <c:ptCount val="4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</c:lvl>
                <c:lvl>
                  <c:pt idx="0">
                    <c:v>EAC</c:v>
                  </c:pt>
                  <c:pt idx="2">
                    <c:v>Mercosur</c:v>
                  </c:pt>
                </c:lvl>
              </c:multiLvlStrCache>
            </c:multiLvlStrRef>
          </c:cat>
          <c:val>
            <c:numRef>
              <c:f>borrowing!$B$8:$E$8</c:f>
              <c:numCache>
                <c:formatCode>0.0%</c:formatCode>
                <c:ptCount val="4"/>
                <c:pt idx="0">
                  <c:v>7.4310622167472293E-2</c:v>
                </c:pt>
                <c:pt idx="1">
                  <c:v>8.5624618852046877E-2</c:v>
                </c:pt>
                <c:pt idx="2">
                  <c:v>3.0766636823166434E-2</c:v>
                </c:pt>
                <c:pt idx="3">
                  <c:v>6.0731729476444549E-2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1-4787-B1E2-4281E9E6722E}"/>
            </c:ext>
          </c:extLst>
        </c:ser>
        <c:ser>
          <c:idx val="1"/>
          <c:order val="1"/>
          <c:tx>
            <c:strRef>
              <c:f>borrowing!$A$9</c:f>
              <c:strCache>
                <c:ptCount val="1"/>
                <c:pt idx="0">
                  <c:v>Borrowed from a financial institution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borrowing!$B$6:$E$7</c:f>
              <c:multiLvlStrCache>
                <c:ptCount val="4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</c:lvl>
                <c:lvl>
                  <c:pt idx="0">
                    <c:v>EAC</c:v>
                  </c:pt>
                  <c:pt idx="2">
                    <c:v>Mercosur</c:v>
                  </c:pt>
                </c:lvl>
              </c:multiLvlStrCache>
            </c:multiLvlStrRef>
          </c:cat>
          <c:val>
            <c:numRef>
              <c:f>borrowing!$B$9:$E$9</c:f>
              <c:numCache>
                <c:formatCode>0.0%</c:formatCode>
                <c:ptCount val="4"/>
                <c:pt idx="0">
                  <c:v>8.870897669265472E-2</c:v>
                </c:pt>
                <c:pt idx="1">
                  <c:v>0.12542487066843874</c:v>
                </c:pt>
                <c:pt idx="2">
                  <c:v>7.7547126415314471E-2</c:v>
                </c:pt>
                <c:pt idx="3">
                  <c:v>9.6609849364612463E-2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1-4787-B1E2-4281E9E6722E}"/>
            </c:ext>
          </c:extLst>
        </c:ser>
        <c:ser>
          <c:idx val="2"/>
          <c:order val="2"/>
          <c:tx>
            <c:strRef>
              <c:f>borrowing!$A$10</c:f>
              <c:strCache>
                <c:ptCount val="1"/>
                <c:pt idx="0">
                  <c:v>Borrowed from a financial institution or used a credit card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borrowing!$B$6:$E$7</c:f>
              <c:multiLvlStrCache>
                <c:ptCount val="4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</c:lvl>
                <c:lvl>
                  <c:pt idx="0">
                    <c:v>EAC</c:v>
                  </c:pt>
                  <c:pt idx="2">
                    <c:v>Mercosur</c:v>
                  </c:pt>
                </c:lvl>
              </c:multiLvlStrCache>
            </c:multiLvlStrRef>
          </c:cat>
          <c:val>
            <c:numRef>
              <c:f>borrowing!$B$10:$E$10</c:f>
              <c:numCache>
                <c:formatCode>0.0%</c:formatCode>
                <c:ptCount val="4"/>
                <c:pt idx="0">
                  <c:v>9.3633084107310985E-2</c:v>
                </c:pt>
                <c:pt idx="1">
                  <c:v>0.14051552957311972</c:v>
                </c:pt>
                <c:pt idx="2">
                  <c:v>0.23090392330184689</c:v>
                </c:pt>
                <c:pt idx="3">
                  <c:v>0.29039926709331282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E1-4787-B1E2-4281E9E6722E}"/>
            </c:ext>
          </c:extLst>
        </c:ser>
        <c:ser>
          <c:idx val="3"/>
          <c:order val="3"/>
          <c:tx>
            <c:strRef>
              <c:f>borrowing!$A$11</c:f>
              <c:strCache>
                <c:ptCount val="1"/>
                <c:pt idx="0">
                  <c:v>Borrowed from family or friends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borrowing!$B$6:$E$7</c:f>
              <c:multiLvlStrCache>
                <c:ptCount val="4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</c:lvl>
                <c:lvl>
                  <c:pt idx="0">
                    <c:v>EAC</c:v>
                  </c:pt>
                  <c:pt idx="2">
                    <c:v>Mercosur</c:v>
                  </c:pt>
                </c:lvl>
              </c:multiLvlStrCache>
            </c:multiLvlStrRef>
          </c:cat>
          <c:val>
            <c:numRef>
              <c:f>borrowing!$B$11:$E$11</c:f>
              <c:numCache>
                <c:formatCode>0.0%</c:formatCode>
                <c:ptCount val="4"/>
                <c:pt idx="0">
                  <c:v>0.3671047948859314</c:v>
                </c:pt>
                <c:pt idx="1">
                  <c:v>0.42353737726943386</c:v>
                </c:pt>
                <c:pt idx="2">
                  <c:v>0.12315641870889951</c:v>
                </c:pt>
                <c:pt idx="3">
                  <c:v>0.16246772868789502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E1-4787-B1E2-4281E9E67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6799615"/>
        <c:axId val="1356800863"/>
      </c:barChart>
      <c:catAx>
        <c:axId val="135679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800863"/>
        <c:crosses val="autoZero"/>
        <c:auto val="1"/>
        <c:lblAlgn val="ctr"/>
        <c:lblOffset val="100"/>
        <c:noMultiLvlLbl val="0"/>
      </c:catAx>
      <c:valAx>
        <c:axId val="1356800863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799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land2!$C$10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land2!$A$11:$B$18</c:f>
              <c:multiLvlStrCache>
                <c:ptCount val="8"/>
                <c:lvl>
                  <c:pt idx="0">
                    <c:v>Argentina </c:v>
                  </c:pt>
                  <c:pt idx="1">
                    <c:v>Brazil </c:v>
                  </c:pt>
                  <c:pt idx="2">
                    <c:v>Uruguay</c:v>
                  </c:pt>
                  <c:pt idx="3">
                    <c:v>Tanzania </c:v>
                  </c:pt>
                  <c:pt idx="4">
                    <c:v>Uganda</c:v>
                  </c:pt>
                  <c:pt idx="5">
                    <c:v>Paraguay</c:v>
                  </c:pt>
                  <c:pt idx="6">
                    <c:v>Tanzania </c:v>
                  </c:pt>
                  <c:pt idx="7">
                    <c:v>Uganda</c:v>
                  </c:pt>
                </c:lvl>
                <c:lvl>
                  <c:pt idx="0">
                    <c:v>Agricultural holder</c:v>
                  </c:pt>
                  <c:pt idx="5">
                    <c:v>Agricultural landowner</c:v>
                  </c:pt>
                </c:lvl>
              </c:multiLvlStrCache>
            </c:multiLvlStrRef>
          </c:cat>
          <c:val>
            <c:numRef>
              <c:f>land2!$C$11:$C$18</c:f>
              <c:numCache>
                <c:formatCode>0.0</c:formatCode>
                <c:ptCount val="8"/>
                <c:pt idx="0">
                  <c:v>16.2</c:v>
                </c:pt>
                <c:pt idx="1">
                  <c:v>12.7</c:v>
                </c:pt>
                <c:pt idx="2">
                  <c:v>19.7</c:v>
                </c:pt>
                <c:pt idx="3">
                  <c:v>19.7</c:v>
                </c:pt>
                <c:pt idx="4">
                  <c:v>16.3</c:v>
                </c:pt>
                <c:pt idx="5">
                  <c:v>27</c:v>
                </c:pt>
                <c:pt idx="6">
                  <c:v>45.2</c:v>
                </c:pt>
                <c:pt idx="7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A-41AC-B477-8AE9A880C479}"/>
            </c:ext>
          </c:extLst>
        </c:ser>
        <c:ser>
          <c:idx val="1"/>
          <c:order val="1"/>
          <c:tx>
            <c:strRef>
              <c:f>land2!$D$10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8.3333333333333332E-3"/>
                  <c:y val="-1.2269938650306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5A-41AC-B477-8AE9A880C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land2!$A$11:$B$18</c:f>
              <c:multiLvlStrCache>
                <c:ptCount val="8"/>
                <c:lvl>
                  <c:pt idx="0">
                    <c:v>Argentina </c:v>
                  </c:pt>
                  <c:pt idx="1">
                    <c:v>Brazil </c:v>
                  </c:pt>
                  <c:pt idx="2">
                    <c:v>Uruguay</c:v>
                  </c:pt>
                  <c:pt idx="3">
                    <c:v>Tanzania </c:v>
                  </c:pt>
                  <c:pt idx="4">
                    <c:v>Uganda</c:v>
                  </c:pt>
                  <c:pt idx="5">
                    <c:v>Paraguay</c:v>
                  </c:pt>
                  <c:pt idx="6">
                    <c:v>Tanzania </c:v>
                  </c:pt>
                  <c:pt idx="7">
                    <c:v>Uganda</c:v>
                  </c:pt>
                </c:lvl>
                <c:lvl>
                  <c:pt idx="0">
                    <c:v>Agricultural holder</c:v>
                  </c:pt>
                  <c:pt idx="5">
                    <c:v>Agricultural landowner</c:v>
                  </c:pt>
                </c:lvl>
              </c:multiLvlStrCache>
            </c:multiLvlStrRef>
          </c:cat>
          <c:val>
            <c:numRef>
              <c:f>land2!$D$11:$D$18</c:f>
              <c:numCache>
                <c:formatCode>0.0</c:formatCode>
                <c:ptCount val="8"/>
                <c:pt idx="0">
                  <c:v>83.8</c:v>
                </c:pt>
                <c:pt idx="1">
                  <c:v>87.3</c:v>
                </c:pt>
                <c:pt idx="2">
                  <c:v>63.5</c:v>
                </c:pt>
                <c:pt idx="3">
                  <c:v>80.300000000000011</c:v>
                </c:pt>
                <c:pt idx="4">
                  <c:v>83.7</c:v>
                </c:pt>
                <c:pt idx="5">
                  <c:v>69.900000000000006</c:v>
                </c:pt>
                <c:pt idx="6">
                  <c:v>54.79999999999999</c:v>
                </c:pt>
                <c:pt idx="7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5A-41AC-B477-8AE9A880C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752576"/>
        <c:axId val="96772128"/>
      </c:barChart>
      <c:catAx>
        <c:axId val="9675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72128"/>
        <c:crosses val="autoZero"/>
        <c:auto val="1"/>
        <c:lblAlgn val="ctr"/>
        <c:lblOffset val="100"/>
        <c:noMultiLvlLbl val="0"/>
      </c:catAx>
      <c:valAx>
        <c:axId val="96772128"/>
        <c:scaling>
          <c:orientation val="minMax"/>
          <c:max val="90"/>
        </c:scaling>
        <c:delete val="0"/>
        <c:axPos val="l"/>
        <c:majorGridlines>
          <c:spPr>
            <a:ln w="317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5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799" cy="494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03" y="0"/>
            <a:ext cx="2943254" cy="494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684"/>
            <a:ext cx="2944799" cy="494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03" y="9409684"/>
            <a:ext cx="2943254" cy="494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1A9CC6-66BC-4787-9FC3-0715D616F8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861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54" cy="494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03" y="0"/>
            <a:ext cx="2943254" cy="494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689"/>
            <a:ext cx="5435600" cy="44566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684"/>
            <a:ext cx="2943254" cy="494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03" y="9409684"/>
            <a:ext cx="2943254" cy="4946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CDD434-89C0-438D-BE55-06CC07A77E4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38917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3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751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kern="1200" noProof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10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18718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11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8473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Symbol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12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0356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3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13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83628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3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14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0537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kern="1200" noProof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15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54687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16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49637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17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29432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18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7732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19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5174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Symbol"/>
              <a:buNone/>
            </a:pPr>
            <a:endParaRPr lang="en-US" sz="130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05990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300" kern="1200" noProof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20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1974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kern="1200" noProof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21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50908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19AD-C539-5F45-B6D3-A6A75D940A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1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sz="1300" kern="1200" noProof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3202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noProof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94469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300" kern="1200" noProof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282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Symbol"/>
              <a:buNone/>
            </a:pPr>
            <a:endParaRPr lang="en-US" sz="13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1653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sz="13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6432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="0" i="0" u="none" strike="noStrike" kern="1200" baseline="0" noProof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641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kern="1200" noProof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DD434-89C0-438D-BE55-06CC07A77E48}" type="slidenum">
              <a:rPr lang="fr-FR" altLang="en-US" smtClean="0"/>
              <a:pPr>
                <a:defRPr/>
              </a:pPr>
              <a:t>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0145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990FB-E0EE-4EFF-B405-315D9029F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10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9495-B688-4F40-A2DA-C1D4D611D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61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6D11-F073-40D0-B5C9-1991CF24B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36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2BDD6-FB33-42A6-852E-C7AD8771E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72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1" y="1234441"/>
            <a:ext cx="8201891" cy="5234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marL="0" indent="0">
              <a:buNone/>
            </a:pPr>
            <a:r>
              <a:rPr lang="it-IT" b="1" dirty="0">
                <a:latin typeface="Open Sans"/>
                <a:cs typeface="Open Sans"/>
              </a:rPr>
              <a:t>Text (</a:t>
            </a:r>
            <a:r>
              <a:rPr lang="it-IT" b="1" dirty="0" err="1">
                <a:latin typeface="Open Sans"/>
                <a:cs typeface="Open Sans"/>
              </a:rPr>
              <a:t>title</a:t>
            </a:r>
            <a:r>
              <a:rPr lang="it-IT" b="1" dirty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400" dirty="0" err="1">
                <a:latin typeface="Open Sans"/>
                <a:cs typeface="Open Sans"/>
              </a:rPr>
              <a:t>Lorem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ipsum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dolor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sitmkn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djsoinsc-msdece</a:t>
            </a:r>
            <a:r>
              <a:rPr lang="it-IT" sz="2400" dirty="0">
                <a:latin typeface="Open Sans"/>
                <a:cs typeface="Open Sans"/>
              </a:rPr>
              <a:t>. </a:t>
            </a:r>
            <a:r>
              <a:rPr lang="it-IT" sz="2400" dirty="0" err="1">
                <a:latin typeface="Open Sans"/>
                <a:cs typeface="Open Sans"/>
              </a:rPr>
              <a:t>Lorem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ipsum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dolor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sitmkn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djsoinsc-msdece</a:t>
            </a:r>
            <a:r>
              <a:rPr lang="it-IT" sz="2400" dirty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24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24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24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57200" y="420626"/>
            <a:ext cx="8201891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40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680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00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11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35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769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999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47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A422-ED07-4772-AB7E-BDE3AB72F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486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907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985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202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282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28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337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910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546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699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78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5F3A1-DA5F-45BC-8699-C377A292E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529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6877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658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619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648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186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6234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4745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765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347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113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C135-0FAC-4417-ACB1-B114B944A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823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143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2528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085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190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658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776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204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71181-3F24-4073-B84D-9C28CF92E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13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BFB6-2B6A-4D98-8586-529B75AA8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87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EF9E-91C3-459A-A7E3-D854C69A9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18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11F4-6D36-4B08-8E88-16F771C09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9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6DE3E-F1A7-470A-9319-ECA059DA9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33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[SLIDE TITLE]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D7C57DD-1168-4B1A-8E1C-6325B1036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  <p:sldLayoutId id="2147484679" r:id="rId12"/>
    <p:sldLayoutId id="21474847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[SLIDE TITLE]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[SLIDE TITLE]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AGE F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[SLIDE TITLE]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twitter.com/unctadgende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gender@unctad.org" TargetMode="External"/><Relationship Id="rId5" Type="http://schemas.openxmlformats.org/officeDocument/2006/relationships/hyperlink" Target="http://unctad.org/gender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82" y="1901536"/>
            <a:ext cx="8655992" cy="1518805"/>
          </a:xfrm>
        </p:spPr>
        <p:txBody>
          <a:bodyPr/>
          <a:lstStyle/>
          <a:p>
            <a:pPr algn="ctr"/>
            <a:r>
              <a:rPr lang="en-GB" dirty="0"/>
              <a:t>Trade and Gender Nexus in the Context of Regional Integration:</a:t>
            </a:r>
            <a:br>
              <a:rPr lang="en-GB" dirty="0"/>
            </a:br>
            <a:r>
              <a:rPr lang="en-GB" dirty="0"/>
              <a:t>A Comparative Assessment of the EAC and </a:t>
            </a:r>
            <a:r>
              <a:rPr lang="en-GB" dirty="0" smtClean="0"/>
              <a:t>Mercosur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Metin kutusu 2"/>
          <p:cNvSpPr txBox="1"/>
          <p:nvPr/>
        </p:nvSpPr>
        <p:spPr>
          <a:xfrm>
            <a:off x="1420099" y="3976941"/>
            <a:ext cx="65809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en-US" sz="2200" b="1" dirty="0" smtClean="0">
                <a:latin typeface="+mj-lt"/>
                <a:cs typeface="Arial" pitchFamily="34" charset="0"/>
              </a:rPr>
              <a:t>Nursel </a:t>
            </a:r>
            <a:r>
              <a:rPr lang="tr-TR" altLang="en-US" sz="2200" b="1" dirty="0" err="1" smtClean="0">
                <a:latin typeface="+mj-lt"/>
                <a:cs typeface="Arial" pitchFamily="34" charset="0"/>
              </a:rPr>
              <a:t>Aydiner</a:t>
            </a:r>
            <a:r>
              <a:rPr lang="tr-TR" altLang="en-US" sz="2200" b="1" dirty="0" smtClean="0">
                <a:latin typeface="+mj-lt"/>
                <a:cs typeface="Arial" pitchFamily="34" charset="0"/>
              </a:rPr>
              <a:t> </a:t>
            </a:r>
            <a:r>
              <a:rPr lang="tr-TR" altLang="en-US" sz="2200" b="1" dirty="0" err="1" smtClean="0">
                <a:latin typeface="+mj-lt"/>
                <a:cs typeface="Arial" pitchFamily="34" charset="0"/>
              </a:rPr>
              <a:t>Avsar</a:t>
            </a:r>
            <a:endParaRPr lang="fr-CH" altLang="en-US" sz="2200" b="1" dirty="0">
              <a:latin typeface="+mj-lt"/>
              <a:cs typeface="Arial" pitchFamily="34" charset="0"/>
            </a:endParaRPr>
          </a:p>
          <a:p>
            <a:pPr algn="ctr"/>
            <a:endParaRPr lang="en-GB" altLang="en-US" sz="2200" b="1" dirty="0">
              <a:latin typeface="+mj-lt"/>
              <a:cs typeface="Arial" pitchFamily="34" charset="0"/>
            </a:endParaRPr>
          </a:p>
          <a:p>
            <a:pPr algn="ctr"/>
            <a:r>
              <a:rPr lang="en-GB" altLang="en-US" sz="2200" dirty="0">
                <a:latin typeface="+mj-lt"/>
                <a:cs typeface="Arial" pitchFamily="34" charset="0"/>
              </a:rPr>
              <a:t>UNCTAD - DITC</a:t>
            </a:r>
          </a:p>
          <a:p>
            <a:pPr algn="ctr"/>
            <a:r>
              <a:rPr lang="en-GB" altLang="en-US" sz="2200" dirty="0">
                <a:latin typeface="+mj-lt"/>
                <a:cs typeface="Arial" pitchFamily="34" charset="0"/>
              </a:rPr>
              <a:t>Trade, Gender and Development Programme</a:t>
            </a:r>
            <a:endParaRPr lang="tr-TR" sz="2200" dirty="0">
              <a:latin typeface="+mj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29650" y="6073170"/>
            <a:ext cx="336181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tr-TR" altLang="en-US" sz="2000" b="1" i="1" dirty="0" smtClean="0">
                <a:latin typeface="+mj-lt"/>
                <a:cs typeface="Arial" pitchFamily="34" charset="0"/>
              </a:rPr>
              <a:t>2 </a:t>
            </a:r>
            <a:r>
              <a:rPr lang="tr-TR" altLang="en-US" sz="2000" b="1" i="1" dirty="0" err="1" smtClean="0">
                <a:latin typeface="+mj-lt"/>
                <a:cs typeface="Arial" pitchFamily="34" charset="0"/>
              </a:rPr>
              <a:t>November</a:t>
            </a:r>
            <a:r>
              <a:rPr lang="tr-TR" altLang="en-US" sz="2000" b="1" i="1" dirty="0" smtClean="0">
                <a:latin typeface="+mj-lt"/>
                <a:cs typeface="Arial" pitchFamily="34" charset="0"/>
              </a:rPr>
              <a:t> 2018</a:t>
            </a:r>
            <a:r>
              <a:rPr lang="fr-CH" altLang="en-US" sz="2000" b="1" i="1" dirty="0" smtClean="0">
                <a:latin typeface="+mj-lt"/>
                <a:cs typeface="Arial" pitchFamily="34" charset="0"/>
              </a:rPr>
              <a:t>, </a:t>
            </a:r>
            <a:r>
              <a:rPr lang="tr-TR" altLang="en-US" sz="2000" b="1" i="1" dirty="0" err="1" smtClean="0">
                <a:latin typeface="+mj-lt"/>
                <a:cs typeface="Arial" pitchFamily="34" charset="0"/>
              </a:rPr>
              <a:t>Geneva</a:t>
            </a:r>
            <a:endParaRPr lang="en-US" altLang="en-US" sz="2000" i="1" dirty="0">
              <a:latin typeface="+mj-lt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i="1" dirty="0">
              <a:latin typeface="+mj-lt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4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458A-BE18-4993-9996-3C916A2B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characteristics of employment </a:t>
            </a:r>
            <a:br>
              <a:rPr lang="en-US" dirty="0" smtClean="0"/>
            </a:br>
            <a:r>
              <a:rPr lang="en-US" dirty="0" smtClean="0"/>
              <a:t>in each broad sector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9802-4FA2-4479-9617-79F10181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429"/>
            <a:ext cx="8372475" cy="4525963"/>
          </a:xfrm>
        </p:spPr>
        <p:txBody>
          <a:bodyPr/>
          <a:lstStyle/>
          <a:p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Gender productivity gap</a:t>
            </a:r>
          </a:p>
          <a:p>
            <a:pPr lvl="1"/>
            <a:r>
              <a:rPr lang="en-US" dirty="0" smtClean="0"/>
              <a:t>Export and staple cash crops</a:t>
            </a:r>
          </a:p>
          <a:p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Manufacturing’s share in male and female employment </a:t>
            </a:r>
          </a:p>
          <a:p>
            <a:pPr marL="457200" lvl="1" indent="0">
              <a:buNone/>
            </a:pPr>
            <a:r>
              <a:rPr lang="en-US" b="1" dirty="0" smtClean="0"/>
              <a:t>↑</a:t>
            </a:r>
            <a:r>
              <a:rPr lang="en-US" dirty="0" smtClean="0"/>
              <a:t> in the EAC and ↓ in Mercosur.</a:t>
            </a:r>
          </a:p>
          <a:p>
            <a:pPr lvl="1"/>
            <a:r>
              <a:rPr lang="en-US" dirty="0" smtClean="0"/>
              <a:t>«</a:t>
            </a:r>
            <a:r>
              <a:rPr lang="en-US" dirty="0" err="1" smtClean="0"/>
              <a:t>feminisation</a:t>
            </a:r>
            <a:r>
              <a:rPr lang="en-US" dirty="0" smtClean="0"/>
              <a:t> of </a:t>
            </a:r>
            <a:r>
              <a:rPr lang="en-US" dirty="0" err="1" smtClean="0"/>
              <a:t>labour</a:t>
            </a:r>
            <a:r>
              <a:rPr lang="en-US" dirty="0" smtClean="0"/>
              <a:t>» only in the EAC (women’s share in manufacturing employment </a:t>
            </a:r>
            <a:r>
              <a:rPr lang="en-US" b="1" dirty="0" smtClean="0"/>
              <a:t>↑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Women in Mercosur: Wholesale and retail trade &amp; Services related to domestic work =&gt; high informality</a:t>
            </a:r>
          </a:p>
          <a:p>
            <a:pPr lvl="1"/>
            <a:r>
              <a:rPr lang="en-US" dirty="0" smtClean="0"/>
              <a:t>Women in EAC: Wholesale and retail trade &amp; tourism =&gt; ICBT, low-skilled jobs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458A-BE18-4993-9996-3C916A2B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Resources: Credit</a:t>
            </a:r>
            <a:endParaRPr lang="en-US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207572"/>
              </p:ext>
            </p:extLst>
          </p:nvPr>
        </p:nvGraphicFramePr>
        <p:xfrm>
          <a:off x="0" y="1126672"/>
          <a:ext cx="9144000" cy="535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457200" y="6482444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Source: World Bank, </a:t>
            </a:r>
            <a:r>
              <a:rPr lang="tr-TR" sz="1400" dirty="0" err="1" smtClean="0">
                <a:latin typeface="+mn-lt"/>
              </a:rPr>
              <a:t>The</a:t>
            </a:r>
            <a:r>
              <a:rPr lang="tr-TR" sz="1400" dirty="0" smtClean="0">
                <a:latin typeface="+mn-lt"/>
              </a:rPr>
              <a:t> Global </a:t>
            </a:r>
            <a:r>
              <a:rPr lang="tr-TR" sz="1400" dirty="0" err="1" smtClean="0">
                <a:latin typeface="+mn-lt"/>
              </a:rPr>
              <a:t>Findex</a:t>
            </a:r>
            <a:r>
              <a:rPr lang="en-US" sz="1400" dirty="0" smtClean="0">
                <a:latin typeface="+mn-lt"/>
              </a:rPr>
              <a:t> database</a:t>
            </a:r>
            <a:r>
              <a:rPr lang="tr-TR" sz="1400" dirty="0" smtClean="0">
                <a:latin typeface="+mn-lt"/>
              </a:rPr>
              <a:t> 2017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34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458A-BE18-4993-9996-3C916A2B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Resources: Land</a:t>
            </a:r>
            <a:endParaRPr lang="en-US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170295"/>
              </p:ext>
            </p:extLst>
          </p:nvPr>
        </p:nvGraphicFramePr>
        <p:xfrm>
          <a:off x="0" y="1191986"/>
          <a:ext cx="9144000" cy="52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457200" y="6482444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Source: </a:t>
            </a:r>
            <a:r>
              <a:rPr lang="en-GB" sz="1400" dirty="0">
                <a:latin typeface="+mn-lt"/>
              </a:rPr>
              <a:t>FAO, Gender and Land Rights database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3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Gender Employment Effects </a:t>
            </a:r>
            <a:br>
              <a:rPr lang="en-US" dirty="0" smtClean="0"/>
            </a:br>
            <a:r>
              <a:rPr lang="en-US" dirty="0" smtClean="0"/>
              <a:t>of Regional Integration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5900"/>
            <a:ext cx="8398042" cy="48326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Tariff liberalization in export markets: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(+) effect on women’s employment share in manufacturing firms across the EAC (except Burundi) and Mercosur (except Brazil) </a:t>
            </a:r>
            <a:endParaRPr lang="tr-TR" dirty="0" smtClean="0"/>
          </a:p>
          <a:p>
            <a:pPr marL="457200" lvl="1" indent="0">
              <a:buNone/>
            </a:pPr>
            <a:r>
              <a:rPr lang="en-US" dirty="0" smtClean="0"/>
              <a:t>=&gt; only for production workers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Trade</a:t>
            </a:r>
            <a:r>
              <a:rPr lang="tr-TR" dirty="0" smtClean="0"/>
              <a:t> </a:t>
            </a:r>
            <a:r>
              <a:rPr lang="tr-TR" dirty="0" err="1" smtClean="0"/>
              <a:t>integration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technological</a:t>
            </a:r>
            <a:r>
              <a:rPr lang="tr-TR" dirty="0" smtClean="0"/>
              <a:t> </a:t>
            </a:r>
            <a:r>
              <a:rPr lang="tr-TR" dirty="0" err="1" smtClean="0"/>
              <a:t>upgrading</a:t>
            </a:r>
            <a:r>
              <a:rPr lang="tr-TR" dirty="0" smtClean="0"/>
              <a:t> vs.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Source of </a:t>
            </a:r>
            <a:r>
              <a:rPr lang="tr-TR" dirty="0" err="1" smtClean="0"/>
              <a:t>competitive</a:t>
            </a:r>
            <a:r>
              <a:rPr lang="tr-TR" dirty="0" smtClean="0"/>
              <a:t> </a:t>
            </a:r>
            <a:r>
              <a:rPr lang="tr-TR" dirty="0" err="1" smtClean="0"/>
              <a:t>advantage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Import tariff liberalization (import competition):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(-) effect on women’s employment share in production tasks in the EAC overall.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(-) effect on women’s employment share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 production tasks in Brazil and Uruguay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 non-production tasks in Argentina and Paraguay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Gender Employment Effects </a:t>
            </a:r>
            <a:br>
              <a:rPr lang="en-US" dirty="0" smtClean="0"/>
            </a:br>
            <a:r>
              <a:rPr lang="en-US" dirty="0" smtClean="0"/>
              <a:t>of Regional Integration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5900"/>
            <a:ext cx="8398042" cy="48326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Results by trading partners: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EAC: similar but smaller (+) effect of tariff liberalization in the Asia-Pacific and EU markets </a:t>
            </a:r>
          </a:p>
          <a:p>
            <a:pPr marL="457200" lvl="1" indent="0">
              <a:buNone/>
            </a:pPr>
            <a:r>
              <a:rPr lang="en-US" dirty="0" smtClean="0"/>
              <a:t>=&gt; Only for production workers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Mercosur: (+) effect of tariff liberalization in Latin American markets; (-) effect in North American markets</a:t>
            </a:r>
          </a:p>
          <a:p>
            <a:pPr marL="457200" lvl="1" indent="0">
              <a:buNone/>
            </a:pPr>
            <a:r>
              <a:rPr lang="en-US" dirty="0" smtClean="0"/>
              <a:t>=&gt; Only for production workers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en-US" dirty="0" smtClean="0"/>
              <a:t>Expansion of exports over time seems to create jobs for women only in low-skilled and lower-paying jobs, most of which are blue-collar, in both regions.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2" y="-627514"/>
            <a:ext cx="9658841" cy="8089671"/>
          </a:xfrm>
        </p:spPr>
      </p:pic>
    </p:spTree>
    <p:extLst>
      <p:ext uri="{BB962C8B-B14F-4D97-AF65-F5344CB8AC3E}">
        <p14:creationId xmlns:p14="http://schemas.microsoft.com/office/powerpoint/2010/main" val="18298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9802-4FA2-4479-9617-79F10181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88" y="1203159"/>
            <a:ext cx="8349917" cy="529162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Education</a:t>
            </a:r>
          </a:p>
          <a:p>
            <a:r>
              <a:rPr lang="en-US" dirty="0" smtClean="0"/>
              <a:t>Access to secondary and tertiary education</a:t>
            </a:r>
          </a:p>
          <a:p>
            <a:r>
              <a:rPr lang="en-US" dirty="0" smtClean="0"/>
              <a:t>Vocational training programs</a:t>
            </a:r>
          </a:p>
          <a:p>
            <a:r>
              <a:rPr lang="en-US" dirty="0" smtClean="0"/>
              <a:t>Joint public-private sector educational initiatives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Employment</a:t>
            </a:r>
          </a:p>
          <a:p>
            <a:r>
              <a:rPr lang="en-US" dirty="0" smtClean="0"/>
              <a:t>Targeted input subsidies, technological investments, and extension and advisory services</a:t>
            </a:r>
          </a:p>
          <a:p>
            <a:r>
              <a:rPr lang="en-US" dirty="0" smtClean="0"/>
              <a:t>Protection against gender-based discrimination in the </a:t>
            </a:r>
            <a:r>
              <a:rPr lang="en-US" dirty="0" err="1" smtClean="0"/>
              <a:t>labour</a:t>
            </a:r>
            <a:r>
              <a:rPr lang="en-US" dirty="0" smtClean="0"/>
              <a:t> market</a:t>
            </a:r>
          </a:p>
          <a:p>
            <a:r>
              <a:rPr lang="en-US" dirty="0" smtClean="0"/>
              <a:t>Employment offices</a:t>
            </a:r>
          </a:p>
          <a:p>
            <a:r>
              <a:rPr lang="en-US" dirty="0" smtClean="0"/>
              <a:t>Incentive programs for firms to open up to international markets and achieve certification</a:t>
            </a:r>
          </a:p>
          <a:p>
            <a:endParaRPr lang="en-US" dirty="0" smtClean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60948" y="457200"/>
            <a:ext cx="8013032" cy="874295"/>
          </a:xfrm>
        </p:spPr>
        <p:txBody>
          <a:bodyPr/>
          <a:lstStyle/>
          <a:p>
            <a:r>
              <a:rPr lang="en-US" dirty="0" smtClean="0"/>
              <a:t>Policy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9802-4FA2-4479-9617-79F10181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89" y="1171074"/>
            <a:ext cx="8349917" cy="529162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33CC33"/>
                </a:solidFill>
              </a:rPr>
              <a:t>Access to resources</a:t>
            </a:r>
          </a:p>
          <a:p>
            <a:r>
              <a:rPr lang="en-US" dirty="0" smtClean="0"/>
              <a:t>Gender-equitable land tenure governance</a:t>
            </a:r>
          </a:p>
          <a:p>
            <a:r>
              <a:rPr lang="en-US" dirty="0" smtClean="0"/>
              <a:t>Country-level credit initiatives may need to be reconceived</a:t>
            </a:r>
          </a:p>
          <a:p>
            <a:r>
              <a:rPr lang="en-US" dirty="0" smtClean="0"/>
              <a:t>Regional credit mechanism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3CCFF"/>
                </a:solidFill>
              </a:rPr>
              <a:t>Unpaid care and domestic work burden</a:t>
            </a:r>
          </a:p>
          <a:p>
            <a:r>
              <a:rPr lang="en-US" dirty="0" smtClean="0"/>
              <a:t>Affordable childcare facilities</a:t>
            </a:r>
          </a:p>
          <a:p>
            <a:r>
              <a:rPr lang="en-US" dirty="0" smtClean="0"/>
              <a:t>Education </a:t>
            </a:r>
            <a:r>
              <a:rPr lang="en-US" dirty="0" err="1" smtClean="0"/>
              <a:t>programmes</a:t>
            </a:r>
            <a:r>
              <a:rPr lang="en-US" dirty="0" smtClean="0"/>
              <a:t> to transform the established division of </a:t>
            </a:r>
            <a:r>
              <a:rPr lang="en-US" dirty="0" err="1" smtClean="0"/>
              <a:t>labour</a:t>
            </a:r>
            <a:r>
              <a:rPr lang="en-US" dirty="0" smtClean="0"/>
              <a:t> in the society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360948" y="457200"/>
            <a:ext cx="8013032" cy="874295"/>
          </a:xfrm>
        </p:spPr>
        <p:txBody>
          <a:bodyPr/>
          <a:lstStyle/>
          <a:p>
            <a:r>
              <a:rPr lang="en-US" dirty="0" smtClean="0"/>
              <a:t>Policy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9802-4FA2-4479-9617-79F10181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187116"/>
            <a:ext cx="8349917" cy="529162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Decision-making</a:t>
            </a:r>
          </a:p>
          <a:p>
            <a:r>
              <a:rPr lang="en-US" dirty="0" smtClean="0"/>
              <a:t>Participation in</a:t>
            </a:r>
            <a:r>
              <a:rPr lang="tr-TR" dirty="0" smtClean="0"/>
              <a:t> top</a:t>
            </a:r>
            <a:r>
              <a:rPr lang="en-US" dirty="0" smtClean="0"/>
              <a:t> managerial positions in firms</a:t>
            </a:r>
          </a:p>
          <a:p>
            <a:pPr lvl="1"/>
            <a:r>
              <a:rPr lang="en-US" dirty="0" smtClean="0"/>
              <a:t>Use of online talent pools of women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Gender policy at the national and regional level</a:t>
            </a:r>
          </a:p>
          <a:p>
            <a:r>
              <a:rPr lang="en-US" dirty="0" smtClean="0"/>
              <a:t>The EAC Gender Equality and Development Bill =&gt; </a:t>
            </a:r>
          </a:p>
          <a:p>
            <a:pPr lvl="1"/>
            <a:r>
              <a:rPr lang="en-US" dirty="0" smtClean="0"/>
              <a:t>to introduce a region-wide approach to long-term advocacy campaigns for gender equality</a:t>
            </a:r>
          </a:p>
          <a:p>
            <a:r>
              <a:rPr lang="en-US" dirty="0" smtClean="0"/>
              <a:t>Participation in trade policy processes</a:t>
            </a:r>
          </a:p>
          <a:p>
            <a:r>
              <a:rPr lang="en-US" dirty="0" smtClean="0"/>
              <a:t>Gender-sensitive implementation of SDGs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360948" y="457200"/>
            <a:ext cx="8013032" cy="874295"/>
          </a:xfrm>
        </p:spPr>
        <p:txBody>
          <a:bodyPr/>
          <a:lstStyle/>
          <a:p>
            <a:r>
              <a:rPr lang="en-US" dirty="0" smtClean="0"/>
              <a:t>Policy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9802-4FA2-4479-9617-79F10181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187113"/>
            <a:ext cx="8349917" cy="529162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F638A"/>
                </a:solidFill>
              </a:rPr>
              <a:t>Gender mainstreaming in trade policy</a:t>
            </a:r>
          </a:p>
          <a:p>
            <a:r>
              <a:rPr lang="en-US" dirty="0" smtClean="0"/>
              <a:t>Gender chapters in recent FTAs as good examples</a:t>
            </a:r>
          </a:p>
          <a:p>
            <a:r>
              <a:rPr lang="en-US" dirty="0" smtClean="0"/>
              <a:t>Ex-ante gender impact assessment of trade reforms</a:t>
            </a:r>
          </a:p>
          <a:p>
            <a:r>
              <a:rPr lang="en-US" dirty="0" smtClean="0"/>
              <a:t>Trade-focused capacity building </a:t>
            </a:r>
            <a:r>
              <a:rPr lang="en-US" dirty="0" err="1" smtClean="0"/>
              <a:t>programmes</a:t>
            </a:r>
            <a:endParaRPr lang="en-US" dirty="0" smtClean="0"/>
          </a:p>
          <a:p>
            <a:r>
              <a:rPr lang="en-US" dirty="0" smtClean="0"/>
              <a:t>Gender-sensitive value-chain analysis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Learning from gender mainstreaming in other regions</a:t>
            </a:r>
          </a:p>
          <a:p>
            <a:r>
              <a:rPr lang="en-US" dirty="0" smtClean="0"/>
              <a:t>The European Union’s gender policy framework as a good example</a:t>
            </a:r>
          </a:p>
          <a:p>
            <a:r>
              <a:rPr lang="en-US" dirty="0" smtClean="0"/>
              <a:t>Regional funds as a leverage effect</a:t>
            </a:r>
          </a:p>
          <a:p>
            <a:r>
              <a:rPr lang="en-US" dirty="0" smtClean="0"/>
              <a:t>Uniform collection of gender-disaggregated data</a:t>
            </a:r>
          </a:p>
          <a:p>
            <a:r>
              <a:rPr lang="en-US" dirty="0" smtClean="0"/>
              <a:t>Platforms to exchange good practices and peer learning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360948" y="457200"/>
            <a:ext cx="8013032" cy="874295"/>
          </a:xfrm>
        </p:spPr>
        <p:txBody>
          <a:bodyPr/>
          <a:lstStyle/>
          <a:p>
            <a:r>
              <a:rPr lang="en-US" dirty="0" smtClean="0"/>
              <a:t>Policy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7" y="724760"/>
            <a:ext cx="7888369" cy="548869"/>
          </a:xfrm>
        </p:spPr>
        <p:txBody>
          <a:bodyPr/>
          <a:lstStyle/>
          <a:p>
            <a:r>
              <a:rPr lang="tr-TR" dirty="0" err="1" smtClean="0"/>
              <a:t>Outline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74" y="1518558"/>
            <a:ext cx="8552252" cy="5188658"/>
          </a:xfrm>
        </p:spPr>
        <p:txBody>
          <a:bodyPr/>
          <a:lstStyle/>
          <a:p>
            <a:r>
              <a:rPr lang="en-US" dirty="0" smtClean="0"/>
              <a:t>Historical origins and cornerstones of regional integration</a:t>
            </a:r>
          </a:p>
          <a:p>
            <a:r>
              <a:rPr lang="en-US" dirty="0" smtClean="0"/>
              <a:t>Socioeconomic Profiles</a:t>
            </a:r>
          </a:p>
          <a:p>
            <a:r>
              <a:rPr lang="en-US" dirty="0" smtClean="0"/>
              <a:t>Gender-related legal, institutional and policy framework</a:t>
            </a:r>
          </a:p>
          <a:p>
            <a:pPr lvl="1"/>
            <a:r>
              <a:rPr lang="en-US" dirty="0" smtClean="0"/>
              <a:t>International, regional, national level</a:t>
            </a:r>
            <a:r>
              <a:rPr lang="tr-TR" dirty="0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Gender mainstreaming in trade policy</a:t>
            </a:r>
          </a:p>
          <a:p>
            <a:r>
              <a:rPr lang="en-US" dirty="0" smtClean="0"/>
              <a:t>Gender inequalities in different domains of economic life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Access to resources</a:t>
            </a:r>
          </a:p>
          <a:p>
            <a:r>
              <a:rPr lang="en-US" dirty="0" smtClean="0"/>
              <a:t>Gender employment effects of regional integration</a:t>
            </a:r>
          </a:p>
          <a:p>
            <a:r>
              <a:rPr lang="en-US" dirty="0" smtClean="0"/>
              <a:t>How to make trade policy gender-sensitive: A policy framework for the EAC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" y="12121"/>
            <a:ext cx="9134139" cy="7342529"/>
          </a:xfrm>
        </p:spPr>
      </p:pic>
    </p:spTree>
    <p:extLst>
      <p:ext uri="{BB962C8B-B14F-4D97-AF65-F5344CB8AC3E}">
        <p14:creationId xmlns:p14="http://schemas.microsoft.com/office/powerpoint/2010/main" val="14646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0" y="0"/>
            <a:ext cx="8364290" cy="81435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098" y="814359"/>
            <a:ext cx="9170098" cy="60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9808" b="33125"/>
          <a:stretch/>
        </p:blipFill>
        <p:spPr>
          <a:xfrm>
            <a:off x="5974439" y="771650"/>
            <a:ext cx="1945710" cy="3417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1615" y="4580060"/>
            <a:ext cx="1351359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14004" y="1497421"/>
            <a:ext cx="5059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800" b="1" dirty="0">
                <a:latin typeface="HelveticaNeueLT Std Med (Gövde)"/>
                <a:ea typeface="Palatino Linotype" charset="0"/>
                <a:cs typeface="Palatino Linotype" charset="0"/>
              </a:rPr>
              <a:t>Thank you for your attention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40774" y="2298596"/>
            <a:ext cx="52219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2800" b="1" dirty="0">
                <a:latin typeface="HelveticaNeueLT Std Med (Gövde)"/>
                <a:ea typeface="Palatino Linotype" charset="0"/>
                <a:cs typeface="Palatino Linotype" charset="0"/>
                <a:hlinkClick r:id="rId5"/>
              </a:rPr>
              <a:t>http://UNCTAD.org/gender</a:t>
            </a:r>
            <a:endParaRPr lang="en-GB" altLang="en-US" sz="2800" b="1" dirty="0">
              <a:latin typeface="HelveticaNeueLT Std Med (Gövde)"/>
              <a:ea typeface="Palatino Linotype" charset="0"/>
              <a:cs typeface="Palatino Linotype" charset="0"/>
            </a:endParaRPr>
          </a:p>
          <a:p>
            <a:pPr algn="ctr" eaLnBrk="0" hangingPunct="0"/>
            <a:endParaRPr lang="en-US" altLang="en-US" sz="2800" b="1" dirty="0">
              <a:latin typeface="HelveticaNeueLT Std Med (Gövde)"/>
              <a:ea typeface="Palatino Linotype" charset="0"/>
              <a:cs typeface="Palatino Linotype" charset="0"/>
            </a:endParaRPr>
          </a:p>
          <a:p>
            <a:pPr algn="ctr" eaLnBrk="0" hangingPunct="0"/>
            <a:r>
              <a:rPr lang="en-US" altLang="en-US" sz="2800" b="1" dirty="0">
                <a:latin typeface="HelveticaNeueLT Std Med (Gövde)"/>
                <a:ea typeface="Palatino Linotype" charset="0"/>
                <a:cs typeface="Palatino Linotype" charset="0"/>
                <a:hlinkClick r:id="rId6"/>
              </a:rPr>
              <a:t>gender@unctad.org</a:t>
            </a:r>
            <a:endParaRPr lang="en-US" altLang="en-US" sz="2800" b="1" dirty="0">
              <a:latin typeface="HelveticaNeueLT Std Med (Gövde)"/>
              <a:ea typeface="Palatino Linotype" charset="0"/>
              <a:cs typeface="Palatino Linotype" charset="0"/>
            </a:endParaRPr>
          </a:p>
          <a:p>
            <a:pPr algn="ctr" eaLnBrk="0" hangingPunct="0"/>
            <a:endParaRPr lang="en-US" altLang="en-US" sz="2800" b="1" dirty="0">
              <a:latin typeface="HelveticaNeueLT Std Med (Gövde)"/>
              <a:ea typeface="Palatino Linotype" charset="0"/>
              <a:cs typeface="Palatino Linotyp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992" y="4056838"/>
            <a:ext cx="57593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2800" b="1" dirty="0">
                <a:latin typeface="HelveticaNeueLT Std Med (Gövde)"/>
                <a:ea typeface="Palatino Linotype" charset="0"/>
                <a:cs typeface="Palatino Linotype" charset="0"/>
                <a:hlinkClick r:id="rId7"/>
              </a:rPr>
              <a:t>https://twitter.com/unctadgender</a:t>
            </a:r>
            <a:endParaRPr lang="en-GB" altLang="en-US" sz="2800" b="1" dirty="0">
              <a:latin typeface="HelveticaNeueLT Std Med (Gövde)"/>
              <a:ea typeface="Palatino Linotype" charset="0"/>
              <a:cs typeface="Palatino Linotype" charset="0"/>
            </a:endParaRPr>
          </a:p>
          <a:p>
            <a:pPr algn="ctr" eaLnBrk="0" hangingPunct="0"/>
            <a:endParaRPr lang="en-US" altLang="en-US" sz="2800" b="1" dirty="0">
              <a:latin typeface="HelveticaNeueLT Std Med (Gövde)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Origins and </a:t>
            </a:r>
            <a:br>
              <a:rPr lang="en-US" dirty="0" smtClean="0"/>
            </a:br>
            <a:r>
              <a:rPr lang="en-US" dirty="0" smtClean="0"/>
              <a:t>Cornerstones of Regional Integration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East African Community (EAC)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Founded on 7 July 2000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Customs Union Protocol (March 2004)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Common Market Protocol (November 2009)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Monetary Union Protocol (November 2013)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establishment of an East African Federation (in process)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Southern Common Market (Mercosur)</a:t>
            </a:r>
          </a:p>
          <a:p>
            <a:r>
              <a:rPr lang="en-US" sz="2000" dirty="0" smtClean="0"/>
              <a:t>Founded on 26 March 1991</a:t>
            </a:r>
          </a:p>
          <a:p>
            <a:r>
              <a:rPr lang="en-US" sz="2000" dirty="0" smtClean="0"/>
              <a:t>The Customs Union Treaty (December 1994)</a:t>
            </a:r>
          </a:p>
          <a:p>
            <a:r>
              <a:rPr lang="en-US" sz="2000" dirty="0" smtClean="0"/>
              <a:t>Common Market (January 1995)</a:t>
            </a:r>
          </a:p>
          <a:p>
            <a:r>
              <a:rPr lang="en-US" sz="2000" dirty="0" smtClean="0"/>
              <a:t>Both economic and political considerations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67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458A-BE18-4993-9996-3C916A2B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Socioeconomic Profiles:</a:t>
            </a:r>
            <a:br>
              <a:rPr lang="en-US" dirty="0" smtClean="0"/>
            </a:br>
            <a:r>
              <a:rPr lang="en-US" dirty="0" smtClean="0"/>
              <a:t>Basic economic and social indicators</a:t>
            </a:r>
            <a:endParaRPr lang="en-US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61308"/>
              </p:ext>
            </p:extLst>
          </p:nvPr>
        </p:nvGraphicFramePr>
        <p:xfrm>
          <a:off x="457200" y="1417641"/>
          <a:ext cx="8066313" cy="4917844"/>
        </p:xfrm>
        <a:graphic>
          <a:graphicData uri="http://schemas.openxmlformats.org/drawingml/2006/table">
            <a:tbl>
              <a:tblPr firstRow="1" firstCol="1" bandRow="1"/>
              <a:tblGrid>
                <a:gridCol w="2606040">
                  <a:extLst>
                    <a:ext uri="{9D8B030D-6E8A-4147-A177-3AD203B41FA5}">
                      <a16:colId xmlns:a16="http://schemas.microsoft.com/office/drawing/2014/main" val="3342610839"/>
                    </a:ext>
                  </a:extLst>
                </a:gridCol>
                <a:gridCol w="1323703">
                  <a:extLst>
                    <a:ext uri="{9D8B030D-6E8A-4147-A177-3AD203B41FA5}">
                      <a16:colId xmlns:a16="http://schemas.microsoft.com/office/drawing/2014/main" val="197887258"/>
                    </a:ext>
                  </a:extLst>
                </a:gridCol>
                <a:gridCol w="1261653">
                  <a:extLst>
                    <a:ext uri="{9D8B030D-6E8A-4147-A177-3AD203B41FA5}">
                      <a16:colId xmlns:a16="http://schemas.microsoft.com/office/drawing/2014/main" val="3984440805"/>
                    </a:ext>
                  </a:extLst>
                </a:gridCol>
                <a:gridCol w="1406434">
                  <a:extLst>
                    <a:ext uri="{9D8B030D-6E8A-4147-A177-3AD203B41FA5}">
                      <a16:colId xmlns:a16="http://schemas.microsoft.com/office/drawing/2014/main" val="2678945320"/>
                    </a:ext>
                  </a:extLst>
                </a:gridCol>
                <a:gridCol w="1468483">
                  <a:extLst>
                    <a:ext uri="{9D8B030D-6E8A-4147-A177-3AD203B41FA5}">
                      <a16:colId xmlns:a16="http://schemas.microsoft.com/office/drawing/2014/main" val="2442659378"/>
                    </a:ext>
                  </a:extLst>
                </a:gridCol>
              </a:tblGrid>
              <a:tr h="9747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EAC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Mercosur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Sub-Saharan Africa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Latin America &amp; Caribbean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430136"/>
                  </a:ext>
                </a:extLst>
              </a:tr>
              <a:tr h="329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GDP (billion)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148.4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2815.5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1748.5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6026.8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98355"/>
                  </a:ext>
                </a:extLst>
              </a:tr>
              <a:tr h="329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GDP per capita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2345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14862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3459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14412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48165"/>
                  </a:ext>
                </a:extLst>
              </a:tr>
              <a:tr h="329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Population (million)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57933"/>
                  </a:ext>
                </a:extLst>
              </a:tr>
              <a:tr h="644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Population</a:t>
                      </a:r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density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eople per sq. km)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161.0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44.9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7197"/>
                  </a:ext>
                </a:extLst>
              </a:tr>
              <a:tr h="329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Gini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index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627489"/>
                  </a:ext>
                </a:extLst>
              </a:tr>
              <a:tr h="989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Poverty ratio at $1.90 a day (2011 PPP) (% of population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42.3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8292"/>
                  </a:ext>
                </a:extLst>
              </a:tr>
              <a:tr h="989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Poverty ratio at $5.50 a day (2011 PPP) (% of population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66559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457200" y="6482444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Source: World Bank, World Development Indicators database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67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458A-BE18-4993-9996-3C916A2B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Socioeconomic Profiles:</a:t>
            </a:r>
            <a:br>
              <a:rPr lang="en-US" dirty="0" smtClean="0"/>
            </a:br>
            <a:r>
              <a:rPr lang="en-US" dirty="0" smtClean="0"/>
              <a:t>Sectoral structure of GDP</a:t>
            </a:r>
            <a:endParaRPr lang="en-US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795090"/>
              </p:ext>
            </p:extLst>
          </p:nvPr>
        </p:nvGraphicFramePr>
        <p:xfrm>
          <a:off x="114300" y="1273630"/>
          <a:ext cx="8850086" cy="520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457200" y="6482444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Source</a:t>
            </a:r>
            <a:r>
              <a:rPr lang="tr-TR" sz="1400" dirty="0" smtClean="0">
                <a:latin typeface="+mn-lt"/>
              </a:rPr>
              <a:t>: </a:t>
            </a:r>
            <a:r>
              <a:rPr lang="tr-TR" sz="1400" dirty="0" err="1" smtClean="0">
                <a:latin typeface="+mn-lt"/>
              </a:rPr>
              <a:t>UNCTADStat</a:t>
            </a:r>
            <a:r>
              <a:rPr lang="en-US" sz="1400" dirty="0" smtClean="0">
                <a:latin typeface="+mn-lt"/>
              </a:rPr>
              <a:t> database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23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and Institutional Framework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for </a:t>
            </a:r>
            <a:r>
              <a:rPr lang="en-US" dirty="0"/>
              <a:t>Gender Equality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Conventions on promoting gender equality, CEDAW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Constitutions + ministries on gender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EAC Gender Equality and Development Bill (8 March 2017)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Articles in the EAC treaty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Legal setting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National trade policy</a:t>
            </a:r>
            <a:endParaRPr lang="en-US" sz="20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Mercosur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Conventions on promoting gender equality, CEDAW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Constitutions + ministries/bodies on gender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CCSCS-MERCOSUR Women’s Commission (1997)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Specialized Meeting of Women (REM) (1998)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Women’s Meeting of Ministers and High Authorities (RMAAM) (2011)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MERCOSUR Policy Guidelines for Gender Equality (2014)</a:t>
            </a:r>
          </a:p>
          <a:p>
            <a:r>
              <a:rPr lang="en-US" sz="2000" dirty="0" smtClean="0"/>
              <a:t>Legal setting</a:t>
            </a:r>
          </a:p>
          <a:p>
            <a:r>
              <a:rPr lang="en-US" sz="2000" dirty="0" smtClean="0"/>
              <a:t>National trade policy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02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458A-BE18-4993-9996-3C916A2B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Education: School Enrolment</a:t>
            </a:r>
            <a:endParaRPr lang="en-US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223065"/>
              </p:ext>
            </p:extLst>
          </p:nvPr>
        </p:nvGraphicFramePr>
        <p:xfrm>
          <a:off x="0" y="1175658"/>
          <a:ext cx="9144000" cy="530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57200" y="6482444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Source: World Bank, World Development Indicators database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00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458A-BE18-4993-9996-3C916A2B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Employment: Sectoral Composition</a:t>
            </a:r>
            <a:endParaRPr lang="en-US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7806"/>
              </p:ext>
            </p:extLst>
          </p:nvPr>
        </p:nvGraphicFramePr>
        <p:xfrm>
          <a:off x="0" y="1126672"/>
          <a:ext cx="9144000" cy="535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457200" y="6482444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Source: </a:t>
            </a:r>
            <a:r>
              <a:rPr lang="tr-TR" sz="1400" dirty="0" err="1" smtClean="0">
                <a:latin typeface="+mn-lt"/>
              </a:rPr>
              <a:t>ILOStat</a:t>
            </a:r>
            <a:r>
              <a:rPr lang="tr-T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database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7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458A-BE18-4993-9996-3C916A2B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Employment: Work Status</a:t>
            </a:r>
            <a:endParaRPr lang="en-US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203387"/>
              </p:ext>
            </p:extLst>
          </p:nvPr>
        </p:nvGraphicFramePr>
        <p:xfrm>
          <a:off x="0" y="1126672"/>
          <a:ext cx="9144000" cy="535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457200" y="6482444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Source: </a:t>
            </a:r>
            <a:r>
              <a:rPr lang="tr-TR" sz="1400" dirty="0" err="1" smtClean="0">
                <a:latin typeface="+mn-lt"/>
              </a:rPr>
              <a:t>ILOStat</a:t>
            </a:r>
            <a:r>
              <a:rPr lang="tr-T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database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79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CTAD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Eurostile LT Std Bold"/>
        <a:ea typeface="ＭＳ Ｐゴシック"/>
        <a:cs typeface="Arial"/>
      </a:majorFont>
      <a:minorFont>
        <a:latin typeface="HelveticaNeueLT Std Me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urostile LT Std Bold"/>
        <a:ea typeface="ＭＳ Ｐゴシック"/>
        <a:cs typeface="Arial"/>
      </a:majorFont>
      <a:minorFont>
        <a:latin typeface="HelveticaNeueLT Std Me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Eurostile LT Std Bold"/>
        <a:ea typeface="ＭＳ Ｐゴシック"/>
        <a:cs typeface="Arial"/>
      </a:majorFont>
      <a:minorFont>
        <a:latin typeface="HelveticaNeueLT Std Me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Eurostile LT Std Bold"/>
        <a:ea typeface="ＭＳ Ｐゴシック"/>
        <a:cs typeface="Arial"/>
      </a:majorFont>
      <a:minorFont>
        <a:latin typeface="HelveticaNeueLT Std Me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2DF6EDAEB33A41825B8BA4FD14C4E3" ma:contentTypeVersion="0" ma:contentTypeDescription="Create a new document." ma:contentTypeScope="" ma:versionID="7cfb753a9b2969c1d96a34ae0b7a76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00A92-1738-4A0B-8980-BFFA42C08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20EA77-C5FA-4EEA-94B4-73E954DAE33D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740CB7A-8194-4BA5-B461-81010BBE34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UNCTAD</Template>
  <TotalTime>11721</TotalTime>
  <Words>933</Words>
  <Application>Microsoft Office PowerPoint</Application>
  <PresentationFormat>Ekran Gösterisi (4:3)</PresentationFormat>
  <Paragraphs>213</Paragraphs>
  <Slides>22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22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Eurostile LT Std Bold</vt:lpstr>
      <vt:lpstr>Georgia</vt:lpstr>
      <vt:lpstr>HelveticaNeueLT Std Med</vt:lpstr>
      <vt:lpstr>HelveticaNeueLT Std Med (Gövde)</vt:lpstr>
      <vt:lpstr>Open Sans</vt:lpstr>
      <vt:lpstr>Palatino Linotype</vt:lpstr>
      <vt:lpstr>Symbol</vt:lpstr>
      <vt:lpstr>Times New Roman</vt:lpstr>
      <vt:lpstr>Wingdings 2</vt:lpstr>
      <vt:lpstr>UNCTAD</vt:lpstr>
      <vt:lpstr>Default Design</vt:lpstr>
      <vt:lpstr>2_Default Design</vt:lpstr>
      <vt:lpstr>3_Default Design</vt:lpstr>
      <vt:lpstr>Trade and Gender Nexus in the Context of Regional Integration: A Comparative Assessment of the EAC and Mercosur </vt:lpstr>
      <vt:lpstr>Outline</vt:lpstr>
      <vt:lpstr>Historical Origins and  Cornerstones of Regional Integration</vt:lpstr>
      <vt:lpstr>Socioeconomic Profiles: Basic economic and social indicators</vt:lpstr>
      <vt:lpstr>Socioeconomic Profiles: Sectoral structure of GDP</vt:lpstr>
      <vt:lpstr>Legal and Institutional Framework  for Gender Equality</vt:lpstr>
      <vt:lpstr>Education: School Enrolment</vt:lpstr>
      <vt:lpstr>Employment: Sectoral Composition</vt:lpstr>
      <vt:lpstr>Employment: Work Status</vt:lpstr>
      <vt:lpstr>Gender characteristics of employment  in each broad sector</vt:lpstr>
      <vt:lpstr>Access to Resources: Credit</vt:lpstr>
      <vt:lpstr>Access to Resources: Land</vt:lpstr>
      <vt:lpstr>Gender Employment Effects  of Regional Integration</vt:lpstr>
      <vt:lpstr>Gender Employment Effects  of Regional Integration</vt:lpstr>
      <vt:lpstr>PowerPoint Sunusu</vt:lpstr>
      <vt:lpstr>Policy Recommendations</vt:lpstr>
      <vt:lpstr>Policy Recommendations</vt:lpstr>
      <vt:lpstr>Policy Recommendations</vt:lpstr>
      <vt:lpstr>Policy Recommendations</vt:lpstr>
      <vt:lpstr>PowerPoint Sunusu</vt:lpstr>
      <vt:lpstr>PowerPoint Sunusu</vt:lpstr>
      <vt:lpstr>PowerPoint Sunusu</vt:lpstr>
    </vt:vector>
  </TitlesOfParts>
  <Company>Unctad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DPAIS</dc:creator>
  <cp:lastModifiedBy>ASUS</cp:lastModifiedBy>
  <cp:revision>910</cp:revision>
  <cp:lastPrinted>2018-04-11T14:55:08Z</cp:lastPrinted>
  <dcterms:created xsi:type="dcterms:W3CDTF">2002-11-27T10:17:52Z</dcterms:created>
  <dcterms:modified xsi:type="dcterms:W3CDTF">2018-10-31T20:27:48Z</dcterms:modified>
</cp:coreProperties>
</file>