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581" r:id="rId2"/>
    <p:sldId id="663" r:id="rId3"/>
    <p:sldId id="445" r:id="rId4"/>
    <p:sldId id="446" r:id="rId5"/>
    <p:sldId id="629" r:id="rId6"/>
    <p:sldId id="669" r:id="rId7"/>
    <p:sldId id="613" r:id="rId8"/>
    <p:sldId id="626" r:id="rId9"/>
    <p:sldId id="586" r:id="rId10"/>
    <p:sldId id="653" r:id="rId11"/>
    <p:sldId id="926" r:id="rId12"/>
    <p:sldId id="557" r:id="rId13"/>
    <p:sldId id="923" r:id="rId14"/>
    <p:sldId id="928" r:id="rId15"/>
    <p:sldId id="1514" r:id="rId16"/>
    <p:sldId id="1453" r:id="rId17"/>
    <p:sldId id="1490" r:id="rId18"/>
    <p:sldId id="1459" r:id="rId19"/>
    <p:sldId id="1506" r:id="rId20"/>
    <p:sldId id="1508" r:id="rId21"/>
    <p:sldId id="1513" r:id="rId22"/>
    <p:sldId id="1510" r:id="rId23"/>
    <p:sldId id="319" r:id="rId24"/>
    <p:sldId id="1507" r:id="rId25"/>
    <p:sldId id="1460" r:id="rId26"/>
    <p:sldId id="262" r:id="rId27"/>
    <p:sldId id="1491" r:id="rId28"/>
    <p:sldId id="1395" r:id="rId29"/>
    <p:sldId id="1494" r:id="rId30"/>
    <p:sldId id="1493" r:id="rId31"/>
    <p:sldId id="1496" r:id="rId32"/>
    <p:sldId id="1497" r:id="rId33"/>
    <p:sldId id="1502" r:id="rId34"/>
    <p:sldId id="1499" r:id="rId35"/>
    <p:sldId id="1495" r:id="rId36"/>
    <p:sldId id="1504" r:id="rId37"/>
    <p:sldId id="1515" r:id="rId38"/>
    <p:sldId id="1516" r:id="rId39"/>
    <p:sldId id="551" r:id="rId40"/>
    <p:sldId id="702" r:id="rId41"/>
    <p:sldId id="352" r:id="rId42"/>
    <p:sldId id="699" r:id="rId43"/>
    <p:sldId id="353" r:id="rId44"/>
    <p:sldId id="700" r:id="rId45"/>
    <p:sldId id="545" r:id="rId46"/>
    <p:sldId id="355" r:id="rId47"/>
    <p:sldId id="620" r:id="rId48"/>
    <p:sldId id="690" r:id="rId49"/>
    <p:sldId id="691" r:id="rId50"/>
    <p:sldId id="692" r:id="rId51"/>
    <p:sldId id="677" r:id="rId52"/>
    <p:sldId id="678" r:id="rId53"/>
    <p:sldId id="679" r:id="rId54"/>
    <p:sldId id="680" r:id="rId55"/>
    <p:sldId id="701" r:id="rId56"/>
    <p:sldId id="698" r:id="rId57"/>
    <p:sldId id="356" r:id="rId58"/>
    <p:sldId id="645" r:id="rId59"/>
    <p:sldId id="639" r:id="rId60"/>
    <p:sldId id="646" r:id="rId61"/>
    <p:sldId id="259" r:id="rId62"/>
  </p:sldIdLst>
  <p:sldSz cx="9144000" cy="6858000" type="screen4x3"/>
  <p:notesSz cx="9926638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1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5CC"/>
    <a:srgbClr val="004F8A"/>
    <a:srgbClr val="537D3B"/>
    <a:srgbClr val="BDE3FF"/>
    <a:srgbClr val="C9E7A7"/>
    <a:srgbClr val="7A9E7A"/>
    <a:srgbClr val="826D32"/>
    <a:srgbClr val="E9E0C5"/>
    <a:srgbClr val="CDB87E"/>
    <a:srgbClr val="FFE8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87052" autoAdjust="0"/>
  </p:normalViewPr>
  <p:slideViewPr>
    <p:cSldViewPr>
      <p:cViewPr varScale="1">
        <p:scale>
          <a:sx n="101" d="100"/>
          <a:sy n="101" d="100"/>
        </p:scale>
        <p:origin x="1776" y="96"/>
      </p:cViewPr>
      <p:guideLst>
        <p:guide orient="horz" pos="4110"/>
        <p:guide pos="2880"/>
      </p:guideLst>
    </p:cSldViewPr>
  </p:slideViewPr>
  <p:outlineViewPr>
    <p:cViewPr>
      <p:scale>
        <a:sx n="33" d="100"/>
        <a:sy n="33" d="100"/>
      </p:scale>
      <p:origin x="0" y="221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428" y="-10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Alessandro\AVE_BOOK\graphok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nebel\Google%20Drive\Documents\LDC%20retreat%2017-19%20Feb2015\Chart%20in%20Microsoft%20PowerPoin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unctad.unctad.org\shares\P-Drive\peters\My%20Documents\Projekte2016\Paper\ECOWASpaper\GTAP\Sims1234_03102016dv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'[1]Fig 8'!$H$8</c:f>
              <c:strCache>
                <c:ptCount val="1"/>
                <c:pt idx="0">
                  <c:v>NTM (left axis)</c:v>
                </c:pt>
              </c:strCache>
            </c:strRef>
          </c:tx>
          <c:invertIfNegative val="0"/>
          <c:cat>
            <c:numRef>
              <c:f>'[1]Fig 8'!$E$17:$E$31</c:f>
              <c:numCache>
                <c:formatCode>General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cat>
          <c:val>
            <c:numRef>
              <c:f>'[1]Fig 8'!$H$17:$H$31</c:f>
              <c:numCache>
                <c:formatCode>General</c:formatCode>
                <c:ptCount val="15"/>
                <c:pt idx="0">
                  <c:v>1733</c:v>
                </c:pt>
                <c:pt idx="1">
                  <c:v>1497</c:v>
                </c:pt>
                <c:pt idx="2">
                  <c:v>1631</c:v>
                </c:pt>
                <c:pt idx="3">
                  <c:v>2001</c:v>
                </c:pt>
                <c:pt idx="4">
                  <c:v>1860</c:v>
                </c:pt>
                <c:pt idx="5">
                  <c:v>2082</c:v>
                </c:pt>
                <c:pt idx="6">
                  <c:v>2192</c:v>
                </c:pt>
                <c:pt idx="7">
                  <c:v>2241</c:v>
                </c:pt>
                <c:pt idx="8">
                  <c:v>2115</c:v>
                </c:pt>
                <c:pt idx="9">
                  <c:v>2755</c:v>
                </c:pt>
                <c:pt idx="10">
                  <c:v>2537</c:v>
                </c:pt>
                <c:pt idx="11">
                  <c:v>2670</c:v>
                </c:pt>
                <c:pt idx="12">
                  <c:v>2762</c:v>
                </c:pt>
                <c:pt idx="13">
                  <c:v>2743</c:v>
                </c:pt>
                <c:pt idx="14">
                  <c:v>2820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7B-49CA-BAAB-57C91A9199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656960"/>
        <c:axId val="49658496"/>
      </c:barChart>
      <c:lineChart>
        <c:grouping val="standard"/>
        <c:varyColors val="0"/>
        <c:ser>
          <c:idx val="0"/>
          <c:order val="0"/>
          <c:tx>
            <c:strRef>
              <c:f>'[1]Fig 8'!$F$8</c:f>
              <c:strCache>
                <c:ptCount val="1"/>
                <c:pt idx="0">
                  <c:v>Applied Tariff</c:v>
                </c:pt>
              </c:strCache>
            </c:strRef>
          </c:tx>
          <c:marker>
            <c:symbol val="none"/>
          </c:marker>
          <c:cat>
            <c:numRef>
              <c:f>'[1]Fig 8'!$E$17:$E$31</c:f>
              <c:numCache>
                <c:formatCode>General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cat>
          <c:val>
            <c:numRef>
              <c:f>'[1]Fig 8'!$F$17:$F$31</c:f>
              <c:numCache>
                <c:formatCode>0%</c:formatCode>
                <c:ptCount val="15"/>
                <c:pt idx="0">
                  <c:v>4.0399999999999998E-2</c:v>
                </c:pt>
                <c:pt idx="1">
                  <c:v>3.3700000000000001E-2</c:v>
                </c:pt>
                <c:pt idx="2">
                  <c:v>3.1699999999999999E-2</c:v>
                </c:pt>
                <c:pt idx="3">
                  <c:v>2.8500000000000001E-2</c:v>
                </c:pt>
                <c:pt idx="4">
                  <c:v>3.0200000000000001E-2</c:v>
                </c:pt>
                <c:pt idx="5">
                  <c:v>2.81E-2</c:v>
                </c:pt>
                <c:pt idx="6">
                  <c:v>2.8900000000000002E-2</c:v>
                </c:pt>
                <c:pt idx="7">
                  <c:v>2.9700000000000001E-2</c:v>
                </c:pt>
                <c:pt idx="8">
                  <c:v>2.9500000000000002E-2</c:v>
                </c:pt>
                <c:pt idx="9">
                  <c:v>2.6099999999999998E-2</c:v>
                </c:pt>
                <c:pt idx="10">
                  <c:v>2.81E-2</c:v>
                </c:pt>
                <c:pt idx="11">
                  <c:v>2.41E-2</c:v>
                </c:pt>
                <c:pt idx="12">
                  <c:v>2.35E-2</c:v>
                </c:pt>
                <c:pt idx="13">
                  <c:v>2.29E-2</c:v>
                </c:pt>
                <c:pt idx="14">
                  <c:v>2.23E-2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7B-49CA-BAAB-57C91A9199D5}"/>
            </c:ext>
          </c:extLst>
        </c:ser>
        <c:ser>
          <c:idx val="1"/>
          <c:order val="1"/>
          <c:tx>
            <c:strRef>
              <c:f>'[1]Fig 8'!$G$8</c:f>
              <c:strCache>
                <c:ptCount val="1"/>
                <c:pt idx="0">
                  <c:v>MFN Tariff</c:v>
                </c:pt>
              </c:strCache>
            </c:strRef>
          </c:tx>
          <c:marker>
            <c:symbol val="none"/>
          </c:marker>
          <c:cat>
            <c:numRef>
              <c:f>'[1]Fig 8'!$E$17:$E$31</c:f>
              <c:numCache>
                <c:formatCode>General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cat>
          <c:val>
            <c:numRef>
              <c:f>'[1]Fig 8'!$G$17:$G$31</c:f>
              <c:numCache>
                <c:formatCode>0%</c:formatCode>
                <c:ptCount val="15"/>
                <c:pt idx="0">
                  <c:v>4.9400000000000006E-2</c:v>
                </c:pt>
                <c:pt idx="1">
                  <c:v>4.6100000000000002E-2</c:v>
                </c:pt>
                <c:pt idx="2">
                  <c:v>4.36E-2</c:v>
                </c:pt>
                <c:pt idx="3">
                  <c:v>4.0199999999999993E-2</c:v>
                </c:pt>
                <c:pt idx="4">
                  <c:v>4.1200000000000001E-2</c:v>
                </c:pt>
                <c:pt idx="5">
                  <c:v>0.04</c:v>
                </c:pt>
                <c:pt idx="6">
                  <c:v>4.0300000000000002E-2</c:v>
                </c:pt>
                <c:pt idx="7">
                  <c:v>3.9100000000000003E-2</c:v>
                </c:pt>
                <c:pt idx="8">
                  <c:v>3.8599999999999995E-2</c:v>
                </c:pt>
                <c:pt idx="9">
                  <c:v>3.6000000000000004E-2</c:v>
                </c:pt>
                <c:pt idx="10">
                  <c:v>3.7599999999999995E-2</c:v>
                </c:pt>
                <c:pt idx="11">
                  <c:v>3.4000000000000002E-2</c:v>
                </c:pt>
                <c:pt idx="12">
                  <c:v>3.3000000000000002E-2</c:v>
                </c:pt>
                <c:pt idx="13">
                  <c:v>3.2000000000000001E-2</c:v>
                </c:pt>
                <c:pt idx="14">
                  <c:v>3.1E-2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37B-49CA-BAAB-57C91A9199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670784"/>
        <c:axId val="49668864"/>
      </c:lineChart>
      <c:catAx>
        <c:axId val="49656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9658496"/>
        <c:crosses val="autoZero"/>
        <c:auto val="1"/>
        <c:lblAlgn val="ctr"/>
        <c:lblOffset val="100"/>
        <c:noMultiLvlLbl val="0"/>
      </c:catAx>
      <c:valAx>
        <c:axId val="496584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WTO Notifications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9656960"/>
        <c:crosses val="autoZero"/>
        <c:crossBetween val="between"/>
      </c:valAx>
      <c:valAx>
        <c:axId val="4966886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Average Tariff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49670784"/>
        <c:crosses val="max"/>
        <c:crossBetween val="between"/>
      </c:valAx>
      <c:catAx>
        <c:axId val="49670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668864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2567009068090095E-2"/>
          <c:y val="2.1378096036467328E-2"/>
          <c:w val="0.88976574522137042"/>
          <c:h val="0.855208007191120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 7'!$I$11</c:f>
              <c:strCache>
                <c:ptCount val="1"/>
                <c:pt idx="0">
                  <c:v>cumulative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numRef>
              <c:f>'Fig 7'!$H$12:$H$26</c:f>
              <c:numCache>
                <c:formatCode>General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cat>
          <c:val>
            <c:numRef>
              <c:f>'Fig 7'!$I$12:$I$26</c:f>
              <c:numCache>
                <c:formatCode>General</c:formatCode>
                <c:ptCount val="15"/>
                <c:pt idx="0">
                  <c:v>1733</c:v>
                </c:pt>
                <c:pt idx="1">
                  <c:v>2796.75</c:v>
                </c:pt>
                <c:pt idx="2">
                  <c:v>3728.5625</c:v>
                </c:pt>
                <c:pt idx="3">
                  <c:v>4797.421875</c:v>
                </c:pt>
                <c:pt idx="4">
                  <c:v>5458.06640625</c:v>
                </c:pt>
                <c:pt idx="5">
                  <c:v>6175.5498046875</c:v>
                </c:pt>
                <c:pt idx="6">
                  <c:v>6823.662353515625</c:v>
                </c:pt>
                <c:pt idx="7">
                  <c:v>7358.7467651367188</c:v>
                </c:pt>
                <c:pt idx="8">
                  <c:v>7634.0600738525391</c:v>
                </c:pt>
                <c:pt idx="9">
                  <c:v>8480.5450553894043</c:v>
                </c:pt>
                <c:pt idx="10">
                  <c:v>8897.4087915420532</c:v>
                </c:pt>
                <c:pt idx="11">
                  <c:v>9343.0565936565399</c:v>
                </c:pt>
                <c:pt idx="12">
                  <c:v>9769.2924452424049</c:v>
                </c:pt>
                <c:pt idx="13">
                  <c:v>10069.969333931804</c:v>
                </c:pt>
                <c:pt idx="14">
                  <c:v>10372.477000448853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52-46C4-89CB-188AE98D56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547635592"/>
        <c:axId val="547635920"/>
      </c:barChart>
      <c:catAx>
        <c:axId val="547635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47635920"/>
        <c:crosses val="autoZero"/>
        <c:auto val="1"/>
        <c:lblAlgn val="ctr"/>
        <c:lblOffset val="100"/>
        <c:noMultiLvlLbl val="0"/>
      </c:catAx>
      <c:valAx>
        <c:axId val="547635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H"/>
                  <a:t>Cumulative</a:t>
                </a:r>
                <a:r>
                  <a:rPr lang="fr-CH" baseline="0"/>
                  <a:t> Notifications</a:t>
                </a:r>
                <a:endParaRPr lang="fr-CH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47635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H"/>
              <a:t>Ad Valorem Equivalents of NTMs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Sheet1!$N$8</c:f>
              <c:strCache>
                <c:ptCount val="1"/>
                <c:pt idx="0">
                  <c:v>Agriculture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Sheet1!$M$9:$M$12</c:f>
              <c:strCache>
                <c:ptCount val="4"/>
                <c:pt idx="0">
                  <c:v>East Asia</c:v>
                </c:pt>
                <c:pt idx="1">
                  <c:v>Latin America</c:v>
                </c:pt>
                <c:pt idx="2">
                  <c:v>Asia</c:v>
                </c:pt>
                <c:pt idx="3">
                  <c:v>Sub-Saharan Africa</c:v>
                </c:pt>
              </c:strCache>
            </c:strRef>
          </c:cat>
          <c:val>
            <c:numRef>
              <c:f>Sheet1!$N$9:$N$12</c:f>
              <c:numCache>
                <c:formatCode>General</c:formatCode>
                <c:ptCount val="4"/>
                <c:pt idx="0">
                  <c:v>24.77093</c:v>
                </c:pt>
                <c:pt idx="1">
                  <c:v>23.4453</c:v>
                </c:pt>
                <c:pt idx="2">
                  <c:v>31.269850000000002</c:v>
                </c:pt>
                <c:pt idx="3">
                  <c:v>28.934660000000001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F4-4A6C-8F29-9EBB291D82B2}"/>
            </c:ext>
          </c:extLst>
        </c:ser>
        <c:ser>
          <c:idx val="1"/>
          <c:order val="1"/>
          <c:tx>
            <c:strRef>
              <c:f>Sheet1!$O$8</c:f>
              <c:strCache>
                <c:ptCount val="1"/>
                <c:pt idx="0">
                  <c:v>Natural Resources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Sheet1!$M$9:$M$12</c:f>
              <c:strCache>
                <c:ptCount val="4"/>
                <c:pt idx="0">
                  <c:v>East Asia</c:v>
                </c:pt>
                <c:pt idx="1">
                  <c:v>Latin America</c:v>
                </c:pt>
                <c:pt idx="2">
                  <c:v>Asia</c:v>
                </c:pt>
                <c:pt idx="3">
                  <c:v>Sub-Saharan Africa</c:v>
                </c:pt>
              </c:strCache>
            </c:strRef>
          </c:cat>
          <c:val>
            <c:numRef>
              <c:f>Sheet1!$O$9:$O$12</c:f>
              <c:numCache>
                <c:formatCode>General</c:formatCode>
                <c:ptCount val="4"/>
                <c:pt idx="0">
                  <c:v>3.2942490000000002</c:v>
                </c:pt>
                <c:pt idx="1">
                  <c:v>1.562198</c:v>
                </c:pt>
                <c:pt idx="2">
                  <c:v>2.3469549999999999</c:v>
                </c:pt>
                <c:pt idx="3">
                  <c:v>1.6635530000000001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F4-4A6C-8F29-9EBB291D82B2}"/>
            </c:ext>
          </c:extLst>
        </c:ser>
        <c:ser>
          <c:idx val="2"/>
          <c:order val="2"/>
          <c:tx>
            <c:strRef>
              <c:f>Sheet1!$P$8</c:f>
              <c:strCache>
                <c:ptCount val="1"/>
                <c:pt idx="0">
                  <c:v>Manufacturing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Sheet1!$M$9:$M$12</c:f>
              <c:strCache>
                <c:ptCount val="4"/>
                <c:pt idx="0">
                  <c:v>East Asia</c:v>
                </c:pt>
                <c:pt idx="1">
                  <c:v>Latin America</c:v>
                </c:pt>
                <c:pt idx="2">
                  <c:v>Asia</c:v>
                </c:pt>
                <c:pt idx="3">
                  <c:v>Sub-Saharan Africa</c:v>
                </c:pt>
              </c:strCache>
            </c:strRef>
          </c:cat>
          <c:val>
            <c:numRef>
              <c:f>Sheet1!$P$9:$P$12</c:f>
              <c:numCache>
                <c:formatCode>General</c:formatCode>
                <c:ptCount val="4"/>
                <c:pt idx="0">
                  <c:v>8.6710039999999999</c:v>
                </c:pt>
                <c:pt idx="1">
                  <c:v>7.5157470000000002</c:v>
                </c:pt>
                <c:pt idx="2">
                  <c:v>8.3377079999999992</c:v>
                </c:pt>
                <c:pt idx="3">
                  <c:v>7.5259809999999998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F4-4A6C-8F29-9EBB291D82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8119720"/>
        <c:axId val="802420528"/>
      </c:barChart>
      <c:catAx>
        <c:axId val="948119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02420528"/>
        <c:crosses val="autoZero"/>
        <c:auto val="1"/>
        <c:lblAlgn val="ctr"/>
        <c:lblOffset val="100"/>
        <c:noMultiLvlLbl val="0"/>
      </c:catAx>
      <c:valAx>
        <c:axId val="802420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48119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Sheet5!$C$1</c:f>
              <c:strCache>
                <c:ptCount val="1"/>
                <c:pt idx="0">
                  <c:v>tAve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  <c:dispRSqr val="0"/>
            <c:dispEq val="0"/>
          </c:trendline>
          <c:xVal>
            <c:numRef>
              <c:f>Sheet5!$B$2:$B$153</c:f>
              <c:numCache>
                <c:formatCode>General</c:formatCode>
                <c:ptCount val="152"/>
                <c:pt idx="1">
                  <c:v>6.501728</c:v>
                </c:pt>
                <c:pt idx="2">
                  <c:v>8.6887439999999998</c:v>
                </c:pt>
                <c:pt idx="3">
                  <c:v>8.4379799999999996</c:v>
                </c:pt>
                <c:pt idx="4">
                  <c:v>10.657780000000001</c:v>
                </c:pt>
                <c:pt idx="5">
                  <c:v>9.4667189999999994</c:v>
                </c:pt>
                <c:pt idx="6">
                  <c:v>8.201568</c:v>
                </c:pt>
                <c:pt idx="7">
                  <c:v>11.033060000000001</c:v>
                </c:pt>
                <c:pt idx="8">
                  <c:v>8.9726149999999993</c:v>
                </c:pt>
                <c:pt idx="9">
                  <c:v>5.6873750000000003</c:v>
                </c:pt>
                <c:pt idx="10">
                  <c:v>6.7156570000000002</c:v>
                </c:pt>
                <c:pt idx="11">
                  <c:v>6.5793189999999999</c:v>
                </c:pt>
                <c:pt idx="12">
                  <c:v>6.9999359999999999</c:v>
                </c:pt>
                <c:pt idx="13">
                  <c:v>10.13452</c:v>
                </c:pt>
                <c:pt idx="14">
                  <c:v>10.0099</c:v>
                </c:pt>
                <c:pt idx="15">
                  <c:v>8.475581</c:v>
                </c:pt>
                <c:pt idx="16">
                  <c:v>8.9921900000000008</c:v>
                </c:pt>
                <c:pt idx="19">
                  <c:v>8.0553249999999998</c:v>
                </c:pt>
                <c:pt idx="20">
                  <c:v>9.3598379999999999</c:v>
                </c:pt>
                <c:pt idx="21">
                  <c:v>10.61586</c:v>
                </c:pt>
                <c:pt idx="22">
                  <c:v>7.7745259999999998</c:v>
                </c:pt>
                <c:pt idx="23">
                  <c:v>8.9563539999999993</c:v>
                </c:pt>
                <c:pt idx="24">
                  <c:v>5.9364929999999996</c:v>
                </c:pt>
                <c:pt idx="25">
                  <c:v>10.82518</c:v>
                </c:pt>
                <c:pt idx="27">
                  <c:v>9.5832809999999995</c:v>
                </c:pt>
                <c:pt idx="28">
                  <c:v>8.9350989999999992</c:v>
                </c:pt>
                <c:pt idx="29">
                  <c:v>7.4063650000000001</c:v>
                </c:pt>
                <c:pt idx="30">
                  <c:v>7.262912</c:v>
                </c:pt>
                <c:pt idx="31">
                  <c:v>8.0394279999999991</c:v>
                </c:pt>
                <c:pt idx="32">
                  <c:v>8.9515750000000001</c:v>
                </c:pt>
                <c:pt idx="33">
                  <c:v>9.2138790000000004</c:v>
                </c:pt>
                <c:pt idx="35">
                  <c:v>10.21077</c:v>
                </c:pt>
                <c:pt idx="36">
                  <c:v>7.4868259999999998</c:v>
                </c:pt>
                <c:pt idx="37">
                  <c:v>8.9138099999999998</c:v>
                </c:pt>
                <c:pt idx="38">
                  <c:v>8.7120250000000006</c:v>
                </c:pt>
                <c:pt idx="39">
                  <c:v>8.5869250000000008</c:v>
                </c:pt>
                <c:pt idx="40">
                  <c:v>8.7468450000000004</c:v>
                </c:pt>
                <c:pt idx="41">
                  <c:v>8.1421379999999992</c:v>
                </c:pt>
                <c:pt idx="42">
                  <c:v>6.3805059999999996</c:v>
                </c:pt>
                <c:pt idx="43">
                  <c:v>6.3417979999999998</c:v>
                </c:pt>
                <c:pt idx="44">
                  <c:v>10.50006</c:v>
                </c:pt>
                <c:pt idx="45">
                  <c:v>8.4213989999999992</c:v>
                </c:pt>
                <c:pt idx="46">
                  <c:v>9.2170670000000001</c:v>
                </c:pt>
                <c:pt idx="47">
                  <c:v>8.2079419999999992</c:v>
                </c:pt>
                <c:pt idx="48">
                  <c:v>7.2872940000000002</c:v>
                </c:pt>
                <c:pt idx="49">
                  <c:v>6.3099069999999999</c:v>
                </c:pt>
                <c:pt idx="50">
                  <c:v>6.0468539999999997</c:v>
                </c:pt>
                <c:pt idx="51">
                  <c:v>6.3726690000000001</c:v>
                </c:pt>
                <c:pt idx="52">
                  <c:v>9.0239060000000002</c:v>
                </c:pt>
                <c:pt idx="53">
                  <c:v>8.2168930000000007</c:v>
                </c:pt>
                <c:pt idx="54">
                  <c:v>8.2982910000000007</c:v>
                </c:pt>
                <c:pt idx="55">
                  <c:v>10.60087</c:v>
                </c:pt>
                <c:pt idx="56">
                  <c:v>7.7607559999999998</c:v>
                </c:pt>
                <c:pt idx="57">
                  <c:v>9.5109899999999996</c:v>
                </c:pt>
                <c:pt idx="58">
                  <c:v>6.724882</c:v>
                </c:pt>
                <c:pt idx="59">
                  <c:v>8.1646859999999997</c:v>
                </c:pt>
                <c:pt idx="60">
                  <c:v>7.3968369999999997</c:v>
                </c:pt>
                <c:pt idx="61">
                  <c:v>8.5741300000000003</c:v>
                </c:pt>
                <c:pt idx="62">
                  <c:v>8.769164</c:v>
                </c:pt>
                <c:pt idx="63">
                  <c:v>10.861129999999999</c:v>
                </c:pt>
                <c:pt idx="64">
                  <c:v>10.51953</c:v>
                </c:pt>
                <c:pt idx="66">
                  <c:v>8.5983260000000001</c:v>
                </c:pt>
                <c:pt idx="67">
                  <c:v>10.49666</c:v>
                </c:pt>
                <c:pt idx="68">
                  <c:v>9.4154330000000002</c:v>
                </c:pt>
                <c:pt idx="69">
                  <c:v>7.1988649999999996</c:v>
                </c:pt>
                <c:pt idx="70">
                  <c:v>7.1460939999999997</c:v>
                </c:pt>
                <c:pt idx="71">
                  <c:v>6.9888240000000001</c:v>
                </c:pt>
                <c:pt idx="72">
                  <c:v>9.6296999999999997</c:v>
                </c:pt>
                <c:pt idx="73">
                  <c:v>10.238910000000001</c:v>
                </c:pt>
                <c:pt idx="75">
                  <c:v>7.4427899999999996</c:v>
                </c:pt>
                <c:pt idx="76">
                  <c:v>9.2241669999999996</c:v>
                </c:pt>
                <c:pt idx="77">
                  <c:v>6.1333890000000002</c:v>
                </c:pt>
                <c:pt idx="78">
                  <c:v>8.7910959999999996</c:v>
                </c:pt>
                <c:pt idx="79">
                  <c:v>8.9142279999999996</c:v>
                </c:pt>
                <c:pt idx="80">
                  <c:v>8.1972760000000005</c:v>
                </c:pt>
                <c:pt idx="81">
                  <c:v>11.47672</c:v>
                </c:pt>
                <c:pt idx="82">
                  <c:v>8.0519630000000006</c:v>
                </c:pt>
                <c:pt idx="83">
                  <c:v>7.7114469999999997</c:v>
                </c:pt>
                <c:pt idx="84">
                  <c:v>6.1079040000000004</c:v>
                </c:pt>
                <c:pt idx="85">
                  <c:v>9.0623970000000007</c:v>
                </c:pt>
                <c:pt idx="86">
                  <c:v>9.2458320000000001</c:v>
                </c:pt>
                <c:pt idx="87">
                  <c:v>8.5887130000000003</c:v>
                </c:pt>
                <c:pt idx="88">
                  <c:v>6.6408519999999998</c:v>
                </c:pt>
                <c:pt idx="90">
                  <c:v>7.0880159999999997</c:v>
                </c:pt>
                <c:pt idx="91">
                  <c:v>8.3357089999999996</c:v>
                </c:pt>
                <c:pt idx="92">
                  <c:v>6.4280330000000001</c:v>
                </c:pt>
                <c:pt idx="93">
                  <c:v>7.146954</c:v>
                </c:pt>
                <c:pt idx="94">
                  <c:v>9.2109020000000008</c:v>
                </c:pt>
                <c:pt idx="95">
                  <c:v>5.5334510000000003</c:v>
                </c:pt>
                <c:pt idx="96">
                  <c:v>9.2900700000000001</c:v>
                </c:pt>
                <c:pt idx="97">
                  <c:v>8.6516500000000001</c:v>
                </c:pt>
                <c:pt idx="99">
                  <c:v>6.0884140000000002</c:v>
                </c:pt>
                <c:pt idx="100">
                  <c:v>8.0660880000000006</c:v>
                </c:pt>
                <c:pt idx="101">
                  <c:v>7.5567520000000004</c:v>
                </c:pt>
                <c:pt idx="102">
                  <c:v>11.4862</c:v>
                </c:pt>
                <c:pt idx="103">
                  <c:v>6.5486219999999999</c:v>
                </c:pt>
                <c:pt idx="105">
                  <c:v>9.9442439999999994</c:v>
                </c:pt>
                <c:pt idx="106">
                  <c:v>7.1955689999999999</c:v>
                </c:pt>
                <c:pt idx="107">
                  <c:v>9.3733830000000005</c:v>
                </c:pt>
                <c:pt idx="108">
                  <c:v>8.7939720000000001</c:v>
                </c:pt>
                <c:pt idx="109">
                  <c:v>7.952642</c:v>
                </c:pt>
                <c:pt idx="111">
                  <c:v>8.4071850000000001</c:v>
                </c:pt>
                <c:pt idx="113">
                  <c:v>11.44462</c:v>
                </c:pt>
                <c:pt idx="114">
                  <c:v>9.4521820000000005</c:v>
                </c:pt>
                <c:pt idx="115">
                  <c:v>6.4801659999999996</c:v>
                </c:pt>
                <c:pt idx="116">
                  <c:v>10.142860000000001</c:v>
                </c:pt>
                <c:pt idx="117">
                  <c:v>7.5518280000000004</c:v>
                </c:pt>
                <c:pt idx="118">
                  <c:v>6.9762089999999999</c:v>
                </c:pt>
                <c:pt idx="119">
                  <c:v>10.938219999999999</c:v>
                </c:pt>
                <c:pt idx="120">
                  <c:v>7.611713</c:v>
                </c:pt>
                <c:pt idx="121">
                  <c:v>6.6700140000000001</c:v>
                </c:pt>
                <c:pt idx="122">
                  <c:v>8.2816360000000007</c:v>
                </c:pt>
                <c:pt idx="125">
                  <c:v>7.8944479999999997</c:v>
                </c:pt>
                <c:pt idx="126">
                  <c:v>9.6394680000000008</c:v>
                </c:pt>
                <c:pt idx="128">
                  <c:v>6.9601810000000004</c:v>
                </c:pt>
                <c:pt idx="129">
                  <c:v>6.4709779999999997</c:v>
                </c:pt>
                <c:pt idx="130">
                  <c:v>8.6234719999999996</c:v>
                </c:pt>
                <c:pt idx="131">
                  <c:v>7.0021769999999997</c:v>
                </c:pt>
                <c:pt idx="132">
                  <c:v>9.1084790000000009</c:v>
                </c:pt>
                <c:pt idx="133">
                  <c:v>8.320309</c:v>
                </c:pt>
                <c:pt idx="136">
                  <c:v>9.2631990000000002</c:v>
                </c:pt>
                <c:pt idx="138">
                  <c:v>6.9058120000000001</c:v>
                </c:pt>
                <c:pt idx="139">
                  <c:v>6.5182260000000003</c:v>
                </c:pt>
                <c:pt idx="140">
                  <c:v>8.0334839999999996</c:v>
                </c:pt>
                <c:pt idx="141">
                  <c:v>9.7297820000000002</c:v>
                </c:pt>
                <c:pt idx="142">
                  <c:v>10.908329999999999</c:v>
                </c:pt>
                <c:pt idx="143">
                  <c:v>7.6195760000000003</c:v>
                </c:pt>
                <c:pt idx="144">
                  <c:v>9.7129150000000006</c:v>
                </c:pt>
                <c:pt idx="145">
                  <c:v>7.6267139999999998</c:v>
                </c:pt>
                <c:pt idx="148">
                  <c:v>8.7761460000000007</c:v>
                </c:pt>
                <c:pt idx="149">
                  <c:v>6.1638060000000001</c:v>
                </c:pt>
                <c:pt idx="150">
                  <c:v>7.4965929999999998</c:v>
                </c:pt>
                <c:pt idx="151">
                  <c:v>6.8414950000000001</c:v>
                </c:pt>
              </c:numCache>
            </c:numRef>
          </c:xVal>
          <c:yVal>
            <c:numRef>
              <c:f>Sheet5!$C$2:$C$153</c:f>
              <c:numCache>
                <c:formatCode>General</c:formatCode>
                <c:ptCount val="152"/>
                <c:pt idx="0">
                  <c:v>2.5582099999999999</c:v>
                </c:pt>
                <c:pt idx="1">
                  <c:v>6.2517149999999999</c:v>
                </c:pt>
                <c:pt idx="2">
                  <c:v>5.5743270000000003</c:v>
                </c:pt>
                <c:pt idx="3">
                  <c:v>5.6687519999999996</c:v>
                </c:pt>
                <c:pt idx="4">
                  <c:v>6.6097239999999999</c:v>
                </c:pt>
                <c:pt idx="5">
                  <c:v>3.9342969999999999</c:v>
                </c:pt>
                <c:pt idx="6">
                  <c:v>9.3082419999999999</c:v>
                </c:pt>
                <c:pt idx="7">
                  <c:v>5.7050599999999996</c:v>
                </c:pt>
                <c:pt idx="8">
                  <c:v>7.1924140000000003</c:v>
                </c:pt>
                <c:pt idx="9">
                  <c:v>7.7458720000000003</c:v>
                </c:pt>
                <c:pt idx="10">
                  <c:v>8.6887810000000005</c:v>
                </c:pt>
                <c:pt idx="11">
                  <c:v>8.3713470000000001</c:v>
                </c:pt>
                <c:pt idx="12">
                  <c:v>7.5335749999999999</c:v>
                </c:pt>
                <c:pt idx="13">
                  <c:v>4.1339699999999997</c:v>
                </c:pt>
                <c:pt idx="14">
                  <c:v>5.5002009999999997</c:v>
                </c:pt>
                <c:pt idx="15">
                  <c:v>5.7670560000000002</c:v>
                </c:pt>
                <c:pt idx="16">
                  <c:v>8.671932</c:v>
                </c:pt>
                <c:pt idx="17">
                  <c:v>4.255833</c:v>
                </c:pt>
                <c:pt idx="18">
                  <c:v>3.4227759999999998</c:v>
                </c:pt>
                <c:pt idx="19">
                  <c:v>10.22104</c:v>
                </c:pt>
                <c:pt idx="20">
                  <c:v>4.8627500000000001</c:v>
                </c:pt>
                <c:pt idx="21">
                  <c:v>2.3221449999999999</c:v>
                </c:pt>
                <c:pt idx="22">
                  <c:v>4.0927379999999998</c:v>
                </c:pt>
                <c:pt idx="23">
                  <c:v>4.7649059999999999</c:v>
                </c:pt>
                <c:pt idx="24">
                  <c:v>5.9263700000000004</c:v>
                </c:pt>
                <c:pt idx="25">
                  <c:v>4.5843439999999998</c:v>
                </c:pt>
                <c:pt idx="26">
                  <c:v>6.3741820000000002</c:v>
                </c:pt>
                <c:pt idx="27">
                  <c:v>6.3644020000000001</c:v>
                </c:pt>
                <c:pt idx="28">
                  <c:v>4.4983839999999997</c:v>
                </c:pt>
                <c:pt idx="29">
                  <c:v>10.117419999999999</c:v>
                </c:pt>
                <c:pt idx="30">
                  <c:v>8.7208819999999996</c:v>
                </c:pt>
                <c:pt idx="31">
                  <c:v>1.625424</c:v>
                </c:pt>
                <c:pt idx="32">
                  <c:v>4.0193560000000002</c:v>
                </c:pt>
                <c:pt idx="33">
                  <c:v>5.5625119999999999</c:v>
                </c:pt>
                <c:pt idx="34">
                  <c:v>8.1679239999999993</c:v>
                </c:pt>
                <c:pt idx="35">
                  <c:v>6.6482169999999998</c:v>
                </c:pt>
                <c:pt idx="36">
                  <c:v>5.3406580000000003</c:v>
                </c:pt>
                <c:pt idx="37">
                  <c:v>9.4398569999999999</c:v>
                </c:pt>
                <c:pt idx="38">
                  <c:v>7.4420159999999997</c:v>
                </c:pt>
                <c:pt idx="39">
                  <c:v>5.9525569999999997</c:v>
                </c:pt>
                <c:pt idx="40">
                  <c:v>5.9203979999999996</c:v>
                </c:pt>
                <c:pt idx="41">
                  <c:v>8.6493090000000006</c:v>
                </c:pt>
                <c:pt idx="42">
                  <c:v>12.611520000000001</c:v>
                </c:pt>
                <c:pt idx="43">
                  <c:v>8.5211600000000001</c:v>
                </c:pt>
                <c:pt idx="44">
                  <c:v>5.8399989999999997</c:v>
                </c:pt>
                <c:pt idx="45">
                  <c:v>10.60233</c:v>
                </c:pt>
                <c:pt idx="46">
                  <c:v>10.316369999999999</c:v>
                </c:pt>
                <c:pt idx="47">
                  <c:v>4.1514030000000002</c:v>
                </c:pt>
                <c:pt idx="48">
                  <c:v>8.1730479999999996</c:v>
                </c:pt>
                <c:pt idx="49">
                  <c:v>5.8985190000000003</c:v>
                </c:pt>
                <c:pt idx="51">
                  <c:v>13.86383</c:v>
                </c:pt>
                <c:pt idx="52">
                  <c:v>9.3116509999999995</c:v>
                </c:pt>
                <c:pt idx="53">
                  <c:v>5.5199360000000004</c:v>
                </c:pt>
                <c:pt idx="55">
                  <c:v>5.2309060000000001</c:v>
                </c:pt>
                <c:pt idx="56">
                  <c:v>5.1388790000000002</c:v>
                </c:pt>
                <c:pt idx="57">
                  <c:v>5.3837599999999997</c:v>
                </c:pt>
                <c:pt idx="58">
                  <c:v>10.73859</c:v>
                </c:pt>
                <c:pt idx="59">
                  <c:v>5.8305369999999996</c:v>
                </c:pt>
                <c:pt idx="60">
                  <c:v>5.006907</c:v>
                </c:pt>
                <c:pt idx="61">
                  <c:v>13.056050000000001</c:v>
                </c:pt>
                <c:pt idx="62">
                  <c:v>5.0259260000000001</c:v>
                </c:pt>
                <c:pt idx="63">
                  <c:v>4.6630820000000002</c:v>
                </c:pt>
                <c:pt idx="64">
                  <c:v>5.5412780000000001</c:v>
                </c:pt>
                <c:pt idx="65">
                  <c:v>6.822851</c:v>
                </c:pt>
                <c:pt idx="66">
                  <c:v>7.0016470000000002</c:v>
                </c:pt>
                <c:pt idx="67">
                  <c:v>4.967956</c:v>
                </c:pt>
                <c:pt idx="68">
                  <c:v>4.0212529999999997</c:v>
                </c:pt>
                <c:pt idx="69">
                  <c:v>7.5037830000000003</c:v>
                </c:pt>
                <c:pt idx="70">
                  <c:v>9.4100950000000001</c:v>
                </c:pt>
                <c:pt idx="71">
                  <c:v>6.5948799999999999</c:v>
                </c:pt>
                <c:pt idx="73">
                  <c:v>5.956442</c:v>
                </c:pt>
                <c:pt idx="74">
                  <c:v>5.1311210000000003</c:v>
                </c:pt>
                <c:pt idx="75">
                  <c:v>5.6435389999999996</c:v>
                </c:pt>
                <c:pt idx="76">
                  <c:v>8.8957060000000006</c:v>
                </c:pt>
                <c:pt idx="77">
                  <c:v>6.6729089999999998</c:v>
                </c:pt>
                <c:pt idx="78">
                  <c:v>9.2249719999999993</c:v>
                </c:pt>
                <c:pt idx="79">
                  <c:v>7.0831600000000003</c:v>
                </c:pt>
                <c:pt idx="80">
                  <c:v>8.8743920000000003</c:v>
                </c:pt>
                <c:pt idx="81">
                  <c:v>6.9611549999999998</c:v>
                </c:pt>
                <c:pt idx="82">
                  <c:v>8.0045710000000003</c:v>
                </c:pt>
                <c:pt idx="83">
                  <c:v>10.40166</c:v>
                </c:pt>
                <c:pt idx="84">
                  <c:v>7.9715280000000002</c:v>
                </c:pt>
                <c:pt idx="85">
                  <c:v>5.0083130000000002</c:v>
                </c:pt>
                <c:pt idx="86">
                  <c:v>5.8540999999999999</c:v>
                </c:pt>
                <c:pt idx="87">
                  <c:v>8.5142369999999996</c:v>
                </c:pt>
                <c:pt idx="88">
                  <c:v>4.2325200000000001</c:v>
                </c:pt>
                <c:pt idx="89">
                  <c:v>6.5049200000000003</c:v>
                </c:pt>
                <c:pt idx="90">
                  <c:v>9.0093230000000002</c:v>
                </c:pt>
                <c:pt idx="91">
                  <c:v>4.7376589999999998</c:v>
                </c:pt>
                <c:pt idx="92">
                  <c:v>5.3932229999999999</c:v>
                </c:pt>
                <c:pt idx="93">
                  <c:v>7.7694999999999999</c:v>
                </c:pt>
                <c:pt idx="94">
                  <c:v>7.7508179999999998</c:v>
                </c:pt>
                <c:pt idx="95">
                  <c:v>5.4161900000000003</c:v>
                </c:pt>
                <c:pt idx="96">
                  <c:v>5.8409069999999996</c:v>
                </c:pt>
                <c:pt idx="97">
                  <c:v>6.9097900000000001</c:v>
                </c:pt>
                <c:pt idx="98">
                  <c:v>3.6751239999999998</c:v>
                </c:pt>
                <c:pt idx="99">
                  <c:v>3.8496440000000001</c:v>
                </c:pt>
                <c:pt idx="100">
                  <c:v>5.8832779999999998</c:v>
                </c:pt>
                <c:pt idx="101">
                  <c:v>5.250788</c:v>
                </c:pt>
                <c:pt idx="102">
                  <c:v>5.0391339999999998</c:v>
                </c:pt>
                <c:pt idx="103">
                  <c:v>9.6710989999999999</c:v>
                </c:pt>
                <c:pt idx="104">
                  <c:v>6.1631280000000004</c:v>
                </c:pt>
                <c:pt idx="105">
                  <c:v>6.2776579999999997</c:v>
                </c:pt>
                <c:pt idx="106">
                  <c:v>5.9217760000000004</c:v>
                </c:pt>
                <c:pt idx="107">
                  <c:v>3.3140879999999999</c:v>
                </c:pt>
                <c:pt idx="108">
                  <c:v>5.7977129999999999</c:v>
                </c:pt>
                <c:pt idx="109">
                  <c:v>5.9673249999999998</c:v>
                </c:pt>
                <c:pt idx="110">
                  <c:v>9.2248000000000001</c:v>
                </c:pt>
                <c:pt idx="111">
                  <c:v>6.5979660000000004</c:v>
                </c:pt>
                <c:pt idx="112">
                  <c:v>7.9586220000000001</c:v>
                </c:pt>
                <c:pt idx="113">
                  <c:v>5.183268</c:v>
                </c:pt>
                <c:pt idx="114">
                  <c:v>6.5242990000000001</c:v>
                </c:pt>
                <c:pt idx="115">
                  <c:v>8.9828480000000006</c:v>
                </c:pt>
                <c:pt idx="116">
                  <c:v>8.0436859999999992</c:v>
                </c:pt>
                <c:pt idx="117">
                  <c:v>7.2770590000000004</c:v>
                </c:pt>
                <c:pt idx="118">
                  <c:v>7.0629010000000001</c:v>
                </c:pt>
                <c:pt idx="119">
                  <c:v>6.236262</c:v>
                </c:pt>
                <c:pt idx="120">
                  <c:v>7.7113060000000004</c:v>
                </c:pt>
                <c:pt idx="121">
                  <c:v>9.8444430000000001</c:v>
                </c:pt>
                <c:pt idx="122">
                  <c:v>4.4535200000000001</c:v>
                </c:pt>
                <c:pt idx="123">
                  <c:v>11.63475</c:v>
                </c:pt>
                <c:pt idx="124">
                  <c:v>12.933400000000001</c:v>
                </c:pt>
                <c:pt idx="125">
                  <c:v>4.04488</c:v>
                </c:pt>
                <c:pt idx="126">
                  <c:v>8.0566840000000006</c:v>
                </c:pt>
                <c:pt idx="127">
                  <c:v>9.4729270000000003</c:v>
                </c:pt>
                <c:pt idx="128">
                  <c:v>6.9428830000000001</c:v>
                </c:pt>
                <c:pt idx="129">
                  <c:v>4.4481200000000003</c:v>
                </c:pt>
                <c:pt idx="130">
                  <c:v>6.042135</c:v>
                </c:pt>
                <c:pt idx="131">
                  <c:v>3.9633280000000002</c:v>
                </c:pt>
                <c:pt idx="132">
                  <c:v>8.3558859999999999</c:v>
                </c:pt>
                <c:pt idx="133">
                  <c:v>2.7524139999999999</c:v>
                </c:pt>
                <c:pt idx="134">
                  <c:v>12.31231</c:v>
                </c:pt>
                <c:pt idx="135">
                  <c:v>11.96414</c:v>
                </c:pt>
                <c:pt idx="136">
                  <c:v>5.8883279999999996</c:v>
                </c:pt>
                <c:pt idx="137">
                  <c:v>4.8811790000000004</c:v>
                </c:pt>
                <c:pt idx="138">
                  <c:v>8.2885399999999994</c:v>
                </c:pt>
                <c:pt idx="139">
                  <c:v>9.1348009999999995</c:v>
                </c:pt>
                <c:pt idx="140">
                  <c:v>5.6017190000000001</c:v>
                </c:pt>
                <c:pt idx="141">
                  <c:v>6.0822229999999999</c:v>
                </c:pt>
                <c:pt idx="142">
                  <c:v>4.6373030000000002</c:v>
                </c:pt>
                <c:pt idx="143">
                  <c:v>6.2135600000000002</c:v>
                </c:pt>
                <c:pt idx="144">
                  <c:v>2.6793</c:v>
                </c:pt>
                <c:pt idx="145">
                  <c:v>5.7878290000000003</c:v>
                </c:pt>
                <c:pt idx="146">
                  <c:v>11.169700000000001</c:v>
                </c:pt>
                <c:pt idx="147">
                  <c:v>6.1050199999999997</c:v>
                </c:pt>
                <c:pt idx="148">
                  <c:v>6.7970579999999998</c:v>
                </c:pt>
                <c:pt idx="149">
                  <c:v>9.9381179999999993</c:v>
                </c:pt>
                <c:pt idx="150">
                  <c:v>6.7703389999999999</c:v>
                </c:pt>
                <c:pt idx="151">
                  <c:v>4.6131929999999999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79D-4663-A36F-2F153C219C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08064"/>
        <c:axId val="37209984"/>
      </c:scatterChart>
      <c:valAx>
        <c:axId val="37208064"/>
        <c:scaling>
          <c:orientation val="minMax"/>
          <c:min val="5"/>
        </c:scaling>
        <c:delete val="0"/>
        <c:axPos val="b"/>
        <c:majorGridlines/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Log GDP per capita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7209984"/>
        <c:crosses val="autoZero"/>
        <c:crossBetween val="midCat"/>
      </c:valAx>
      <c:valAx>
        <c:axId val="37209984"/>
        <c:scaling>
          <c:orientation val="minMax"/>
        </c:scaling>
        <c:delete val="0"/>
        <c:axPos val="l"/>
        <c:majorGridlines/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AVE per cent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7208064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482374505946471"/>
          <c:y val="7.0930905047120643E-2"/>
          <c:w val="0.63920402878434257"/>
          <c:h val="0.906142258639659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SPS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7B-4AB5-BCFD-166E7A1043A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7B-4AB5-BCFD-166E7A1043A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7B-4AB5-BCFD-166E7A1043A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7B-4AB5-BCFD-166E7A1043A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F7B-4AB5-BCFD-166E7A1043A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7B-4AB5-BCFD-166E7A1043A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F7B-4AB5-BCFD-166E7A1043A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F7B-4AB5-BCFD-166E7A1043A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F7B-4AB5-BCFD-166E7A1043A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F7B-4AB5-BCFD-166E7A1043AD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F7B-4AB5-BCFD-166E7A1043AD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F7B-4AB5-BCFD-166E7A1043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Sheet2!$A$2:$A$18</c:f>
              <c:strCache>
                <c:ptCount val="17"/>
                <c:pt idx="0">
                  <c:v>Animals</c:v>
                </c:pt>
                <c:pt idx="1">
                  <c:v>Vegetables</c:v>
                </c:pt>
                <c:pt idx="2">
                  <c:v>Fats &amp; oils</c:v>
                </c:pt>
                <c:pt idx="3">
                  <c:v>Beverages &amp; tobacco</c:v>
                </c:pt>
                <c:pt idx="4">
                  <c:v>Minerals</c:v>
                </c:pt>
                <c:pt idx="5">
                  <c:v>Chemicals</c:v>
                </c:pt>
                <c:pt idx="6">
                  <c:v>Plastics</c:v>
                </c:pt>
                <c:pt idx="7">
                  <c:v>Leather</c:v>
                </c:pt>
                <c:pt idx="8">
                  <c:v>Wood products</c:v>
                </c:pt>
                <c:pt idx="9">
                  <c:v>Paper</c:v>
                </c:pt>
                <c:pt idx="10">
                  <c:v>Textile and clothing</c:v>
                </c:pt>
                <c:pt idx="11">
                  <c:v>Footwear</c:v>
                </c:pt>
                <c:pt idx="12">
                  <c:v>Stone &amp; glass</c:v>
                </c:pt>
                <c:pt idx="13">
                  <c:v>Pearls</c:v>
                </c:pt>
                <c:pt idx="14">
                  <c:v>Metals</c:v>
                </c:pt>
                <c:pt idx="15">
                  <c:v>Machinery</c:v>
                </c:pt>
                <c:pt idx="16">
                  <c:v>Vehicles</c:v>
                </c:pt>
              </c:strCache>
            </c:strRef>
          </c:cat>
          <c:val>
            <c:numRef>
              <c:f>Sheet2!$B$2:$B$18</c:f>
              <c:numCache>
                <c:formatCode>General</c:formatCode>
                <c:ptCount val="17"/>
                <c:pt idx="0">
                  <c:v>16.100000000000001</c:v>
                </c:pt>
                <c:pt idx="1">
                  <c:v>19.3</c:v>
                </c:pt>
                <c:pt idx="2">
                  <c:v>10.199999999999999</c:v>
                </c:pt>
                <c:pt idx="3">
                  <c:v>11.4</c:v>
                </c:pt>
                <c:pt idx="4">
                  <c:v>1</c:v>
                </c:pt>
                <c:pt idx="5">
                  <c:v>2.4</c:v>
                </c:pt>
                <c:pt idx="6">
                  <c:v>0.2</c:v>
                </c:pt>
                <c:pt idx="7">
                  <c:v>5.6</c:v>
                </c:pt>
                <c:pt idx="8">
                  <c:v>3.1</c:v>
                </c:pt>
                <c:pt idx="9">
                  <c:v>0.3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F7B-4AB5-BCFD-166E7A1043AD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TBT</c:v>
                </c:pt>
              </c:strCache>
            </c:strRef>
          </c:tx>
          <c:spPr>
            <a:solidFill>
              <a:srgbClr val="FFCC6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Sheet2!$A$2:$A$18</c:f>
              <c:strCache>
                <c:ptCount val="17"/>
                <c:pt idx="0">
                  <c:v>Animals</c:v>
                </c:pt>
                <c:pt idx="1">
                  <c:v>Vegetables</c:v>
                </c:pt>
                <c:pt idx="2">
                  <c:v>Fats &amp; oils</c:v>
                </c:pt>
                <c:pt idx="3">
                  <c:v>Beverages &amp; tobacco</c:v>
                </c:pt>
                <c:pt idx="4">
                  <c:v>Minerals</c:v>
                </c:pt>
                <c:pt idx="5">
                  <c:v>Chemicals</c:v>
                </c:pt>
                <c:pt idx="6">
                  <c:v>Plastics</c:v>
                </c:pt>
                <c:pt idx="7">
                  <c:v>Leather</c:v>
                </c:pt>
                <c:pt idx="8">
                  <c:v>Wood products</c:v>
                </c:pt>
                <c:pt idx="9">
                  <c:v>Paper</c:v>
                </c:pt>
                <c:pt idx="10">
                  <c:v>Textile and clothing</c:v>
                </c:pt>
                <c:pt idx="11">
                  <c:v>Footwear</c:v>
                </c:pt>
                <c:pt idx="12">
                  <c:v>Stone &amp; glass</c:v>
                </c:pt>
                <c:pt idx="13">
                  <c:v>Pearls</c:v>
                </c:pt>
                <c:pt idx="14">
                  <c:v>Metals</c:v>
                </c:pt>
                <c:pt idx="15">
                  <c:v>Machinery</c:v>
                </c:pt>
                <c:pt idx="16">
                  <c:v>Vehicles</c:v>
                </c:pt>
              </c:strCache>
            </c:strRef>
          </c:cat>
          <c:val>
            <c:numRef>
              <c:f>Sheet2!$C$2:$C$18</c:f>
              <c:numCache>
                <c:formatCode>General</c:formatCode>
                <c:ptCount val="17"/>
                <c:pt idx="0">
                  <c:v>6.4</c:v>
                </c:pt>
                <c:pt idx="1">
                  <c:v>3.9</c:v>
                </c:pt>
                <c:pt idx="2">
                  <c:v>1.7</c:v>
                </c:pt>
                <c:pt idx="3">
                  <c:v>8.1</c:v>
                </c:pt>
                <c:pt idx="4">
                  <c:v>5.2</c:v>
                </c:pt>
                <c:pt idx="5">
                  <c:v>9.5</c:v>
                </c:pt>
                <c:pt idx="6">
                  <c:v>8.5</c:v>
                </c:pt>
                <c:pt idx="7">
                  <c:v>5</c:v>
                </c:pt>
                <c:pt idx="8">
                  <c:v>4.3</c:v>
                </c:pt>
                <c:pt idx="9">
                  <c:v>4.0999999999999996</c:v>
                </c:pt>
                <c:pt idx="10">
                  <c:v>8.9</c:v>
                </c:pt>
                <c:pt idx="11">
                  <c:v>11.7</c:v>
                </c:pt>
                <c:pt idx="12">
                  <c:v>7.8</c:v>
                </c:pt>
                <c:pt idx="13">
                  <c:v>3.4</c:v>
                </c:pt>
                <c:pt idx="14">
                  <c:v>7.7</c:v>
                </c:pt>
                <c:pt idx="15">
                  <c:v>12</c:v>
                </c:pt>
                <c:pt idx="16">
                  <c:v>10.9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F7B-4AB5-BCFD-166E7A1043AD}"/>
            </c:ext>
          </c:extLst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Other NTMs</c:v>
                </c:pt>
              </c:strCache>
            </c:strRef>
          </c:tx>
          <c:spPr>
            <a:solidFill>
              <a:srgbClr val="FF996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Sheet2!$A$2:$A$18</c:f>
              <c:strCache>
                <c:ptCount val="17"/>
                <c:pt idx="0">
                  <c:v>Animals</c:v>
                </c:pt>
                <c:pt idx="1">
                  <c:v>Vegetables</c:v>
                </c:pt>
                <c:pt idx="2">
                  <c:v>Fats &amp; oils</c:v>
                </c:pt>
                <c:pt idx="3">
                  <c:v>Beverages &amp; tobacco</c:v>
                </c:pt>
                <c:pt idx="4">
                  <c:v>Minerals</c:v>
                </c:pt>
                <c:pt idx="5">
                  <c:v>Chemicals</c:v>
                </c:pt>
                <c:pt idx="6">
                  <c:v>Plastics</c:v>
                </c:pt>
                <c:pt idx="7">
                  <c:v>Leather</c:v>
                </c:pt>
                <c:pt idx="8">
                  <c:v>Wood products</c:v>
                </c:pt>
                <c:pt idx="9">
                  <c:v>Paper</c:v>
                </c:pt>
                <c:pt idx="10">
                  <c:v>Textile and clothing</c:v>
                </c:pt>
                <c:pt idx="11">
                  <c:v>Footwear</c:v>
                </c:pt>
                <c:pt idx="12">
                  <c:v>Stone &amp; glass</c:v>
                </c:pt>
                <c:pt idx="13">
                  <c:v>Pearls</c:v>
                </c:pt>
                <c:pt idx="14">
                  <c:v>Metals</c:v>
                </c:pt>
                <c:pt idx="15">
                  <c:v>Machinery</c:v>
                </c:pt>
                <c:pt idx="16">
                  <c:v>Vehicles</c:v>
                </c:pt>
              </c:strCache>
            </c:strRef>
          </c:cat>
          <c:val>
            <c:numRef>
              <c:f>Sheet2!$D$2:$D$18</c:f>
              <c:numCache>
                <c:formatCode>General</c:formatCode>
                <c:ptCount val="17"/>
                <c:pt idx="0">
                  <c:v>4.8</c:v>
                </c:pt>
                <c:pt idx="1">
                  <c:v>2.5</c:v>
                </c:pt>
                <c:pt idx="2">
                  <c:v>3.2</c:v>
                </c:pt>
                <c:pt idx="3">
                  <c:v>2.4</c:v>
                </c:pt>
                <c:pt idx="4">
                  <c:v>1.2</c:v>
                </c:pt>
                <c:pt idx="5">
                  <c:v>2.2999999999999998</c:v>
                </c:pt>
                <c:pt idx="6">
                  <c:v>0.7</c:v>
                </c:pt>
                <c:pt idx="7">
                  <c:v>3</c:v>
                </c:pt>
                <c:pt idx="8">
                  <c:v>1.9</c:v>
                </c:pt>
                <c:pt idx="9">
                  <c:v>1.6</c:v>
                </c:pt>
                <c:pt idx="10">
                  <c:v>4.9000000000000004</c:v>
                </c:pt>
                <c:pt idx="11">
                  <c:v>2.8</c:v>
                </c:pt>
                <c:pt idx="12">
                  <c:v>1.8</c:v>
                </c:pt>
                <c:pt idx="13">
                  <c:v>2.1</c:v>
                </c:pt>
                <c:pt idx="14">
                  <c:v>2.9</c:v>
                </c:pt>
                <c:pt idx="15">
                  <c:v>4.5</c:v>
                </c:pt>
                <c:pt idx="16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F7B-4AB5-BCFD-166E7A1043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7210752"/>
        <c:axId val="97212288"/>
      </c:barChart>
      <c:catAx>
        <c:axId val="9721075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fr-FR"/>
          </a:p>
        </c:txPr>
        <c:crossAx val="97212288"/>
        <c:crosses val="autoZero"/>
        <c:auto val="1"/>
        <c:lblAlgn val="ctr"/>
        <c:lblOffset val="100"/>
        <c:noMultiLvlLbl val="0"/>
      </c:catAx>
      <c:valAx>
        <c:axId val="97212288"/>
        <c:scaling>
          <c:orientation val="minMax"/>
          <c:max val="30"/>
        </c:scaling>
        <c:delete val="0"/>
        <c:axPos val="t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97210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985069770895643"/>
          <c:y val="0.33126168905682385"/>
          <c:w val="0.21876041325026388"/>
          <c:h val="0.15333110382735379"/>
        </c:manualLayout>
      </c:layout>
      <c:overlay val="0"/>
      <c:txPr>
        <a:bodyPr/>
        <a:lstStyle/>
        <a:p>
          <a:pPr>
            <a:defRPr sz="1800" b="1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'Sheet2 (2)'!$B$1</c:f>
              <c:strCache>
                <c:ptCount val="1"/>
                <c:pt idx="0">
                  <c:v>price reduction: potential convergence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'Sheet2 (2)'!$A$2:$A$19</c:f>
              <c:strCache>
                <c:ptCount val="18"/>
                <c:pt idx="0">
                  <c:v>Animals &amp; meat</c:v>
                </c:pt>
                <c:pt idx="1">
                  <c:v>Vegetable products</c:v>
                </c:pt>
                <c:pt idx="2">
                  <c:v>Fats &amp; oils</c:v>
                </c:pt>
                <c:pt idx="3">
                  <c:v>Beverages &amp; tobacco</c:v>
                </c:pt>
                <c:pt idx="4">
                  <c:v>Minerals</c:v>
                </c:pt>
                <c:pt idx="5">
                  <c:v>Chemicals</c:v>
                </c:pt>
                <c:pt idx="6">
                  <c:v>Plastics</c:v>
                </c:pt>
                <c:pt idx="7">
                  <c:v>Leather</c:v>
                </c:pt>
                <c:pt idx="8">
                  <c:v>Wood products</c:v>
                </c:pt>
                <c:pt idx="9">
                  <c:v>Paper</c:v>
                </c:pt>
                <c:pt idx="10">
                  <c:v>Textile and clothing</c:v>
                </c:pt>
                <c:pt idx="11">
                  <c:v>Footwear</c:v>
                </c:pt>
                <c:pt idx="12">
                  <c:v>Stone &amp; glass</c:v>
                </c:pt>
                <c:pt idx="13">
                  <c:v>Precious metals</c:v>
                </c:pt>
                <c:pt idx="14">
                  <c:v>Metals manufactures</c:v>
                </c:pt>
                <c:pt idx="15">
                  <c:v>Machinery</c:v>
                </c:pt>
                <c:pt idx="16">
                  <c:v>Vehicles</c:v>
                </c:pt>
                <c:pt idx="17">
                  <c:v>Optical &amp; med. Instr.</c:v>
                </c:pt>
              </c:strCache>
            </c:strRef>
          </c:cat>
          <c:val>
            <c:numRef>
              <c:f>'Sheet2 (2)'!$B$2:$B$19</c:f>
              <c:numCache>
                <c:formatCode>General</c:formatCode>
                <c:ptCount val="18"/>
                <c:pt idx="0">
                  <c:v>-3.5</c:v>
                </c:pt>
                <c:pt idx="1">
                  <c:v>-1.8499999999999996</c:v>
                </c:pt>
                <c:pt idx="2">
                  <c:v>-2.4000000000000004</c:v>
                </c:pt>
                <c:pt idx="3">
                  <c:v>-2.3499999999999996</c:v>
                </c:pt>
                <c:pt idx="4">
                  <c:v>-0.75</c:v>
                </c:pt>
                <c:pt idx="5">
                  <c:v>-1.5</c:v>
                </c:pt>
                <c:pt idx="6">
                  <c:v>-0.65</c:v>
                </c:pt>
                <c:pt idx="7">
                  <c:v>-1.6500000000000001</c:v>
                </c:pt>
                <c:pt idx="8">
                  <c:v>-1.65</c:v>
                </c:pt>
                <c:pt idx="9">
                  <c:v>-0.4</c:v>
                </c:pt>
                <c:pt idx="10">
                  <c:v>-0.89999999999999991</c:v>
                </c:pt>
                <c:pt idx="11">
                  <c:v>-1.1499999999999999</c:v>
                </c:pt>
                <c:pt idx="12">
                  <c:v>-0.27300000000000002</c:v>
                </c:pt>
                <c:pt idx="13">
                  <c:v>-0.5</c:v>
                </c:pt>
                <c:pt idx="14">
                  <c:v>-0.34099999999999997</c:v>
                </c:pt>
                <c:pt idx="15">
                  <c:v>-0.79999999999999993</c:v>
                </c:pt>
                <c:pt idx="16">
                  <c:v>-1.1000000000000001</c:v>
                </c:pt>
                <c:pt idx="17">
                  <c:v>-0.70000000000000007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15-4539-AEC1-7368A1708FC0}"/>
            </c:ext>
          </c:extLst>
        </c:ser>
        <c:ser>
          <c:idx val="2"/>
          <c:order val="1"/>
          <c:tx>
            <c:strRef>
              <c:f>'Sheet2 (2)'!$C$1</c:f>
              <c:strCache>
                <c:ptCount val="1"/>
                <c:pt idx="0">
                  <c:v>current price effect of technical import measures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'Sheet2 (2)'!$A$2:$A$19</c:f>
              <c:strCache>
                <c:ptCount val="18"/>
                <c:pt idx="0">
                  <c:v>Animals &amp; meat</c:v>
                </c:pt>
                <c:pt idx="1">
                  <c:v>Vegetable products</c:v>
                </c:pt>
                <c:pt idx="2">
                  <c:v>Fats &amp; oils</c:v>
                </c:pt>
                <c:pt idx="3">
                  <c:v>Beverages &amp; tobacco</c:v>
                </c:pt>
                <c:pt idx="4">
                  <c:v>Minerals</c:v>
                </c:pt>
                <c:pt idx="5">
                  <c:v>Chemicals</c:v>
                </c:pt>
                <c:pt idx="6">
                  <c:v>Plastics</c:v>
                </c:pt>
                <c:pt idx="7">
                  <c:v>Leather</c:v>
                </c:pt>
                <c:pt idx="8">
                  <c:v>Wood products</c:v>
                </c:pt>
                <c:pt idx="9">
                  <c:v>Paper</c:v>
                </c:pt>
                <c:pt idx="10">
                  <c:v>Textile and clothing</c:v>
                </c:pt>
                <c:pt idx="11">
                  <c:v>Footwear</c:v>
                </c:pt>
                <c:pt idx="12">
                  <c:v>Stone &amp; glass</c:v>
                </c:pt>
                <c:pt idx="13">
                  <c:v>Precious metals</c:v>
                </c:pt>
                <c:pt idx="14">
                  <c:v>Metals manufactures</c:v>
                </c:pt>
                <c:pt idx="15">
                  <c:v>Machinery</c:v>
                </c:pt>
                <c:pt idx="16">
                  <c:v>Vehicles</c:v>
                </c:pt>
                <c:pt idx="17">
                  <c:v>Optical &amp; med. Instr.</c:v>
                </c:pt>
              </c:strCache>
            </c:strRef>
          </c:cat>
          <c:val>
            <c:numRef>
              <c:f>'Sheet2 (2)'!$C$2:$C$19</c:f>
              <c:numCache>
                <c:formatCode>General</c:formatCode>
                <c:ptCount val="18"/>
                <c:pt idx="0">
                  <c:v>10.15</c:v>
                </c:pt>
                <c:pt idx="1">
                  <c:v>6.875</c:v>
                </c:pt>
                <c:pt idx="2">
                  <c:v>8.3500000000000014</c:v>
                </c:pt>
                <c:pt idx="3">
                  <c:v>7.2249999999999996</c:v>
                </c:pt>
                <c:pt idx="4">
                  <c:v>3.75</c:v>
                </c:pt>
                <c:pt idx="5">
                  <c:v>5.9999999999999991</c:v>
                </c:pt>
                <c:pt idx="6">
                  <c:v>3.875</c:v>
                </c:pt>
                <c:pt idx="7">
                  <c:v>7.125</c:v>
                </c:pt>
                <c:pt idx="8">
                  <c:v>5.5750000000000002</c:v>
                </c:pt>
                <c:pt idx="9">
                  <c:v>1.95</c:v>
                </c:pt>
                <c:pt idx="10">
                  <c:v>3.875</c:v>
                </c:pt>
                <c:pt idx="11">
                  <c:v>4.9000000000000004</c:v>
                </c:pt>
                <c:pt idx="12">
                  <c:v>1.6964999999999999</c:v>
                </c:pt>
                <c:pt idx="13">
                  <c:v>3.1500000000000004</c:v>
                </c:pt>
                <c:pt idx="14">
                  <c:v>2.0954999999999999</c:v>
                </c:pt>
                <c:pt idx="15">
                  <c:v>4.2</c:v>
                </c:pt>
                <c:pt idx="16">
                  <c:v>4.25</c:v>
                </c:pt>
                <c:pt idx="17">
                  <c:v>2.0999999999999996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15-4539-AEC1-7368A1708F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0660480"/>
        <c:axId val="220662016"/>
      </c:barChart>
      <c:catAx>
        <c:axId val="22066048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400"/>
            </a:pPr>
            <a:endParaRPr lang="fr-FR"/>
          </a:p>
        </c:txPr>
        <c:crossAx val="220662016"/>
        <c:crosses val="autoZero"/>
        <c:auto val="1"/>
        <c:lblAlgn val="ctr"/>
        <c:lblOffset val="100"/>
        <c:noMultiLvlLbl val="0"/>
      </c:catAx>
      <c:valAx>
        <c:axId val="220662016"/>
        <c:scaling>
          <c:orientation val="minMax"/>
          <c:min val="-5"/>
        </c:scaling>
        <c:delete val="0"/>
        <c:axPos val="t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22066048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8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F91CD"/>
            </a:solidFill>
          </c:spPr>
          <c:invertIfNegative val="0"/>
          <c:cat>
            <c:strRef>
              <c:f>Results!$K$31:$M$31</c:f>
              <c:strCache>
                <c:ptCount val="3"/>
                <c:pt idx="0">
                  <c:v>NTB</c:v>
                </c:pt>
                <c:pt idx="1">
                  <c:v>NTM</c:v>
                </c:pt>
                <c:pt idx="2">
                  <c:v>Int. Standard</c:v>
                </c:pt>
              </c:strCache>
            </c:strRef>
          </c:cat>
          <c:val>
            <c:numRef>
              <c:f>Results!$K$32:$M$32</c:f>
              <c:numCache>
                <c:formatCode>General</c:formatCode>
                <c:ptCount val="3"/>
                <c:pt idx="0">
                  <c:v>157</c:v>
                </c:pt>
                <c:pt idx="1">
                  <c:v>309</c:v>
                </c:pt>
                <c:pt idx="2">
                  <c:v>1572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B9-43CA-AD61-95F6DE4298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0704768"/>
        <c:axId val="220706304"/>
      </c:barChart>
      <c:catAx>
        <c:axId val="220704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fr-FR"/>
          </a:p>
        </c:txPr>
        <c:crossAx val="220706304"/>
        <c:crosses val="autoZero"/>
        <c:auto val="1"/>
        <c:lblAlgn val="ctr"/>
        <c:lblOffset val="100"/>
        <c:noMultiLvlLbl val="0"/>
      </c:catAx>
      <c:valAx>
        <c:axId val="2207063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b="1" i="0" baseline="0" dirty="0">
                    <a:effectLst/>
                  </a:rPr>
                  <a:t>ECOWAS-wide Welfare increase in million USD</a:t>
                </a:r>
                <a:endParaRPr lang="en-US" sz="1050" dirty="0">
                  <a:effectLst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fr-FR"/>
          </a:p>
        </c:txPr>
        <c:crossAx val="2207047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4" tIns="45777" rIns="91554" bIns="4577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799" y="1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4" tIns="45777" rIns="91554" bIns="4577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D50011-EA02-4F8F-8D3E-73006CC495D5}" type="datetimeFigureOut">
              <a:rPr lang="en-US"/>
              <a:pPr>
                <a:defRPr/>
              </a:pPr>
              <a:t>9/14/2018</a:t>
            </a:fld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612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4" tIns="45777" rIns="91554" bIns="4577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799" y="6456612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4" tIns="45777" rIns="91554" bIns="4577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02F362B-F4EC-47C6-A2D6-6AB4355E9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81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4" tIns="45777" rIns="91554" bIns="4577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799" y="1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4" tIns="45777" rIns="91554" bIns="4577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31D3371-36D8-4A34-8789-D72730B61875}" type="datetimeFigureOut">
              <a:rPr lang="en-US"/>
              <a:pPr>
                <a:defRPr/>
              </a:pPr>
              <a:t>9/14/2018</a:t>
            </a:fld>
            <a:endParaRPr 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64" y="3228899"/>
            <a:ext cx="7941310" cy="305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4" tIns="45777" rIns="91554" bIns="457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612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4" tIns="45777" rIns="91554" bIns="4577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799" y="6456612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4" tIns="45777" rIns="91554" bIns="4577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21950FC-1619-4999-99F3-AE7A11F8F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72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02233-2F4F-4863-BE8D-7EC443F1B7E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09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de-DE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568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cs typeface="Arial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3990" indent="-2861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4600" indent="-22892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2440" indent="-22892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60280" indent="-22892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8120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596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3380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91641" indent="-2289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fld id="{6ABE8B17-C123-42B3-A77C-1CF8E20DB886}" type="slidenum">
              <a:rPr lang="en-US" altLang="de-DE" smtClean="0"/>
              <a:pPr eaLnBrk="0" hangingPunct="0"/>
              <a:t>12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885603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 txBox="1">
            <a:spLocks noGrp="1" noChangeArrowheads="1"/>
          </p:cNvSpPr>
          <p:nvPr/>
        </p:nvSpPr>
        <p:spPr bwMode="auto">
          <a:xfrm>
            <a:off x="3898900" y="9410700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32" tIns="47965" rIns="95932" bIns="47965" anchor="b"/>
          <a:lstStyle/>
          <a:p>
            <a:pPr algn="r" defTabSz="958850"/>
            <a:fld id="{008FE939-0BD9-4125-A10D-4B53E217477A}" type="slidenum">
              <a:rPr lang="fr-FR" sz="1300"/>
              <a:pPr algn="r" defTabSz="958850"/>
              <a:t>23</a:t>
            </a:fld>
            <a:endParaRPr lang="fr-FR" sz="13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UNCTAD, 2008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AB39BA-D6A5-467C-B59B-2E881C214215}" type="slidenum">
              <a:rPr lang="en-US" altLang="en-US" smtClean="0"/>
              <a:pPr>
                <a:defRPr/>
              </a:pPr>
              <a:t>34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0757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84E56F9D-1164-4BD1-BE13-36C04AFFF28F}" type="slidenum">
              <a:rPr lang="en-US" altLang="de-DE">
                <a:solidFill>
                  <a:prstClr val="black"/>
                </a:solidFill>
                <a:latin typeface="Arial" charset="0"/>
              </a:rPr>
              <a:pPr>
                <a:spcBef>
                  <a:spcPct val="0"/>
                </a:spcBef>
              </a:pPr>
              <a:t>57</a:t>
            </a:fld>
            <a:endParaRPr lang="en-US" altLang="de-DE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353294"/>
            <a:ext cx="7596416" cy="1139602"/>
          </a:xfrm>
        </p:spPr>
        <p:txBody>
          <a:bodyPr/>
          <a:lstStyle>
            <a:lvl1pPr algn="ctr">
              <a:defRPr sz="4000" b="1">
                <a:solidFill>
                  <a:srgbClr val="CDB87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2637160"/>
            <a:ext cx="7596416" cy="1583928"/>
          </a:xfrm>
        </p:spPr>
        <p:txBody>
          <a:bodyPr/>
          <a:lstStyle>
            <a:lvl1pPr marL="0" indent="0" algn="ctr">
              <a:buNone/>
              <a:defRPr sz="4000" b="1" baseline="0">
                <a:solidFill>
                  <a:srgbClr val="4F91CD"/>
                </a:solidFill>
                <a:latin typeface="Eurostile LT Std Bold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437915" y="5301208"/>
            <a:ext cx="2160587" cy="360040"/>
          </a:xfrm>
        </p:spPr>
        <p:txBody>
          <a:bodyPr/>
          <a:lstStyle>
            <a:lvl1pPr marL="0" indent="0" algn="ctr">
              <a:buNone/>
              <a:defRPr lang="en-US" sz="1500" b="1" kern="1200" dirty="0" smtClean="0">
                <a:solidFill>
                  <a:srgbClr val="4F91CD"/>
                </a:solidFill>
                <a:latin typeface="Eurostile LT Std Bold" pitchFamily="34" charset="0"/>
                <a:ea typeface="+mn-ea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3437915" y="5660579"/>
            <a:ext cx="2160587" cy="288701"/>
          </a:xfrm>
        </p:spPr>
        <p:txBody>
          <a:bodyPr/>
          <a:lstStyle>
            <a:lvl1pPr marL="0" indent="0" algn="ctr">
              <a:buNone/>
              <a:defRPr sz="1200" baseline="0">
                <a:solidFill>
                  <a:srgbClr val="4F91CD"/>
                </a:solidFill>
                <a:latin typeface="Eurostile LT Std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437915" y="5948611"/>
            <a:ext cx="2160587" cy="288701"/>
          </a:xfrm>
        </p:spPr>
        <p:txBody>
          <a:bodyPr/>
          <a:lstStyle>
            <a:lvl1pPr marL="0" indent="0" algn="ctr">
              <a:buNone/>
              <a:defRPr lang="en-US" sz="1200" baseline="0" dirty="0">
                <a:solidFill>
                  <a:srgbClr val="4F91CD"/>
                </a:solidFill>
                <a:latin typeface="Eurostile LT Std Bold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3437915" y="6237312"/>
            <a:ext cx="2160587" cy="288701"/>
          </a:xfrm>
        </p:spPr>
        <p:txBody>
          <a:bodyPr/>
          <a:lstStyle>
            <a:lvl1pPr marL="0" indent="0" algn="ctr">
              <a:buNone/>
              <a:defRPr lang="en-US" sz="1200" baseline="0" dirty="0">
                <a:solidFill>
                  <a:srgbClr val="4F91CD"/>
                </a:solidFill>
                <a:latin typeface="Eurostile LT Std Bold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269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53294"/>
            <a:ext cx="7772400" cy="1139602"/>
          </a:xfrm>
        </p:spPr>
        <p:txBody>
          <a:bodyPr/>
          <a:lstStyle>
            <a:lvl1pPr algn="ctr">
              <a:defRPr sz="4000" b="1">
                <a:solidFill>
                  <a:srgbClr val="CDB87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637160"/>
            <a:ext cx="7776864" cy="1583928"/>
          </a:xfrm>
        </p:spPr>
        <p:txBody>
          <a:bodyPr/>
          <a:lstStyle>
            <a:lvl1pPr marL="0" indent="0" algn="ctr">
              <a:buNone/>
              <a:defRPr sz="4000" b="1" baseline="0">
                <a:solidFill>
                  <a:srgbClr val="4F91CD"/>
                </a:solidFill>
                <a:latin typeface="Eurostile LT Std Bold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491707" y="5301208"/>
            <a:ext cx="2160587" cy="360040"/>
          </a:xfrm>
        </p:spPr>
        <p:txBody>
          <a:bodyPr/>
          <a:lstStyle>
            <a:lvl1pPr marL="0" indent="0" algn="ctr">
              <a:buNone/>
              <a:defRPr lang="en-US" sz="1500" b="1" kern="1200" dirty="0" smtClean="0">
                <a:solidFill>
                  <a:srgbClr val="4F91CD"/>
                </a:solidFill>
                <a:latin typeface="Eurostile LT Std Bold" pitchFamily="34" charset="0"/>
                <a:ea typeface="+mn-ea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3491707" y="5660579"/>
            <a:ext cx="2160587" cy="288701"/>
          </a:xfrm>
        </p:spPr>
        <p:txBody>
          <a:bodyPr/>
          <a:lstStyle>
            <a:lvl1pPr marL="0" indent="0" algn="ctr">
              <a:buNone/>
              <a:defRPr sz="1200" baseline="0">
                <a:solidFill>
                  <a:srgbClr val="4F91CD"/>
                </a:solidFill>
                <a:latin typeface="Eurostile LT Std Bol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491707" y="5948611"/>
            <a:ext cx="2160587" cy="288701"/>
          </a:xfrm>
        </p:spPr>
        <p:txBody>
          <a:bodyPr/>
          <a:lstStyle>
            <a:lvl1pPr marL="0" indent="0" algn="ctr">
              <a:buNone/>
              <a:defRPr lang="fr-CH" sz="1200" baseline="0" dirty="0" smtClean="0">
                <a:solidFill>
                  <a:srgbClr val="4F91CD"/>
                </a:solidFill>
                <a:latin typeface="Eurostile LT Std Bold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3491707" y="6237312"/>
            <a:ext cx="2160587" cy="288701"/>
          </a:xfrm>
        </p:spPr>
        <p:txBody>
          <a:bodyPr/>
          <a:lstStyle>
            <a:lvl1pPr marL="0" indent="0" algn="ctr">
              <a:buNone/>
              <a:defRPr lang="fr-CH" sz="1200" baseline="0" dirty="0" smtClean="0">
                <a:solidFill>
                  <a:srgbClr val="4F91CD"/>
                </a:solidFill>
                <a:latin typeface="Eurostile LT Std Bold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2195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11188" y="1196975"/>
            <a:ext cx="7921625" cy="0"/>
          </a:xfrm>
          <a:prstGeom prst="line">
            <a:avLst/>
          </a:prstGeom>
          <a:ln w="1778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00200"/>
            <a:ext cx="7902000" cy="4637112"/>
          </a:xfrm>
        </p:spPr>
        <p:txBody>
          <a:bodyPr/>
          <a:lstStyle>
            <a:lvl1pPr>
              <a:defRPr sz="2400">
                <a:latin typeface="HelveticaNeueLT Std Med"/>
              </a:defRPr>
            </a:lvl1pPr>
            <a:lvl2pPr>
              <a:defRPr sz="2200">
                <a:latin typeface="HelveticaNeueLT Std Med"/>
              </a:defRPr>
            </a:lvl2pPr>
            <a:lvl3pPr>
              <a:defRPr sz="2200">
                <a:latin typeface="HelveticaNeueLT Std Med"/>
              </a:defRPr>
            </a:lvl3pPr>
            <a:lvl4pPr>
              <a:defRPr>
                <a:latin typeface="HelveticaNeueLT Std Med"/>
              </a:defRPr>
            </a:lvl4pPr>
            <a:lvl5pPr>
              <a:defRPr>
                <a:latin typeface="HelveticaNeueLT Std Me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02000" cy="648072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2541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00200"/>
            <a:ext cx="7902000" cy="4637112"/>
          </a:xfrm>
        </p:spPr>
        <p:txBody>
          <a:bodyPr/>
          <a:lstStyle>
            <a:lvl1pPr>
              <a:defRPr sz="2400">
                <a:latin typeface="HelveticaNeueLT Std Med"/>
              </a:defRPr>
            </a:lvl1pPr>
            <a:lvl2pPr>
              <a:defRPr sz="2200">
                <a:latin typeface="HelveticaNeueLT Std Med"/>
              </a:defRPr>
            </a:lvl2pPr>
            <a:lvl3pPr>
              <a:defRPr sz="2200">
                <a:latin typeface="HelveticaNeueLT Std Med"/>
              </a:defRPr>
            </a:lvl3pPr>
            <a:lvl4pPr>
              <a:defRPr>
                <a:latin typeface="HelveticaNeueLT Std Med"/>
              </a:defRPr>
            </a:lvl4pPr>
            <a:lvl5pPr>
              <a:defRPr>
                <a:latin typeface="HelveticaNeueLT Std Me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346000" y="432000"/>
            <a:ext cx="3168650" cy="270000"/>
          </a:xfrm>
        </p:spPr>
        <p:txBody>
          <a:bodyPr/>
          <a:lstStyle>
            <a:lvl1pPr marL="0" indent="0" algn="r">
              <a:buNone/>
              <a:defRPr sz="1100" b="0" baseline="0">
                <a:solidFill>
                  <a:srgbClr val="CDB87E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1560" y="836712"/>
            <a:ext cx="7902000" cy="64807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604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00200"/>
            <a:ext cx="7848872" cy="4781128"/>
          </a:xfrm>
        </p:spPr>
        <p:txBody>
          <a:bodyPr/>
          <a:lstStyle>
            <a:lvl1pPr>
              <a:defRPr sz="2400">
                <a:latin typeface="HelveticaNeueLT Std Med"/>
              </a:defRPr>
            </a:lvl1pPr>
            <a:lvl2pPr>
              <a:defRPr sz="2200">
                <a:latin typeface="HelveticaNeueLT Std Med"/>
              </a:defRPr>
            </a:lvl2pPr>
            <a:lvl3pPr>
              <a:defRPr sz="2200">
                <a:latin typeface="HelveticaNeueLT Std Med"/>
              </a:defRPr>
            </a:lvl3pPr>
            <a:lvl4pPr>
              <a:defRPr>
                <a:latin typeface="HelveticaNeueLT Std Med"/>
              </a:defRPr>
            </a:lvl4pPr>
            <a:lvl5pPr>
              <a:defRPr>
                <a:latin typeface="HelveticaNeueLT Std Me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364163" y="432000"/>
            <a:ext cx="3168650" cy="270000"/>
          </a:xfrm>
        </p:spPr>
        <p:txBody>
          <a:bodyPr/>
          <a:lstStyle>
            <a:lvl1pPr marL="0" indent="0" algn="r">
              <a:buNone/>
              <a:defRPr sz="1100" b="1" baseline="0">
                <a:solidFill>
                  <a:srgbClr val="CDB87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3568" y="836712"/>
            <a:ext cx="7848872" cy="6480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963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30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AGE F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675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[SLIDE TITLE]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74" r:id="rId6"/>
    <p:sldLayoutId id="2147483780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•"/>
        <a:defRPr sz="2400">
          <a:solidFill>
            <a:schemeClr val="tx1"/>
          </a:solidFill>
          <a:latin typeface="HelveticaNeueLT Std Med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–"/>
        <a:defRPr sz="2200">
          <a:solidFill>
            <a:schemeClr val="tx1"/>
          </a:solidFill>
          <a:latin typeface="HelveticaNeueLT Std Med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•"/>
        <a:defRPr sz="2200">
          <a:solidFill>
            <a:schemeClr val="tx1"/>
          </a:solidFill>
          <a:latin typeface="HelveticaNeueLT Std Med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–"/>
        <a:defRPr sz="2000">
          <a:solidFill>
            <a:schemeClr val="tx1"/>
          </a:solidFill>
          <a:latin typeface="HelveticaNeueLT Std Med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DB87E"/>
        </a:buClr>
        <a:buChar char="»"/>
        <a:defRPr sz="2000">
          <a:solidFill>
            <a:schemeClr val="tx1"/>
          </a:solidFill>
          <a:latin typeface="HelveticaNeueLT Std Med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tiff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g"/><Relationship Id="rId11" Type="http://schemas.openxmlformats.org/officeDocument/2006/relationships/image" Target="../media/image30.png"/><Relationship Id="rId5" Type="http://schemas.openxmlformats.org/officeDocument/2006/relationships/image" Target="../media/image24.jpg"/><Relationship Id="rId15" Type="http://schemas.openxmlformats.org/officeDocument/2006/relationships/image" Target="../media/image34.png"/><Relationship Id="rId10" Type="http://schemas.openxmlformats.org/officeDocument/2006/relationships/image" Target="../media/image29.jpeg"/><Relationship Id="rId4" Type="http://schemas.openxmlformats.org/officeDocument/2006/relationships/image" Target="../media/image23.jpg"/><Relationship Id="rId9" Type="http://schemas.openxmlformats.org/officeDocument/2006/relationships/image" Target="../media/image28.gif"/><Relationship Id="rId1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image" Target="../media/image53.emf"/><Relationship Id="rId7" Type="http://schemas.openxmlformats.org/officeDocument/2006/relationships/image" Target="../media/image57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10" Type="http://schemas.openxmlformats.org/officeDocument/2006/relationships/hyperlink" Target="mailto:NTM@UNCTAD.ORG" TargetMode="External"/><Relationship Id="rId4" Type="http://schemas.openxmlformats.org/officeDocument/2006/relationships/image" Target="../media/image54.emf"/><Relationship Id="rId9" Type="http://schemas.openxmlformats.org/officeDocument/2006/relationships/image" Target="../media/image5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14"/>
          <p:cNvSpPr>
            <a:spLocks noGrp="1"/>
          </p:cNvSpPr>
          <p:nvPr>
            <p:ph type="subTitle" idx="1"/>
          </p:nvPr>
        </p:nvSpPr>
        <p:spPr>
          <a:xfrm>
            <a:off x="720725" y="1320263"/>
            <a:ext cx="7596188" cy="2108737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altLang="en-US" sz="2400" dirty="0">
                <a:solidFill>
                  <a:schemeClr val="bg2"/>
                </a:solidFill>
                <a:latin typeface="Eurostile LT Std Bold" pitchFamily="34" charset="0"/>
              </a:rPr>
              <a:t>TRADE REGULATIONS IN THE 21ST CENTURY:</a:t>
            </a:r>
          </a:p>
          <a:p>
            <a:pPr>
              <a:spcAft>
                <a:spcPts val="1800"/>
              </a:spcAft>
            </a:pPr>
            <a:r>
              <a:rPr lang="en-US" altLang="en-US" sz="2400" dirty="0">
                <a:solidFill>
                  <a:schemeClr val="bg2"/>
                </a:solidFill>
                <a:latin typeface="Eurostile LT Std Bold" pitchFamily="34" charset="0"/>
              </a:rPr>
              <a:t>Non-tariff measures, trade costs and sustainable development</a:t>
            </a:r>
          </a:p>
          <a:p>
            <a:pPr>
              <a:spcAft>
                <a:spcPts val="1800"/>
              </a:spcAft>
            </a:pPr>
            <a:r>
              <a:rPr lang="en-US" altLang="en-US" sz="2000" dirty="0">
                <a:solidFill>
                  <a:schemeClr val="bg2"/>
                </a:solidFill>
                <a:latin typeface="Eurostile LT Std Bold" pitchFamily="34" charset="0"/>
              </a:rPr>
              <a:t>P166 SHORT COURSES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altLang="en-US" sz="2000" dirty="0">
                <a:latin typeface="Eurostile LT Std Bold" pitchFamily="34" charset="0"/>
              </a:rPr>
              <a:t>Bonapas Onguglo</a:t>
            </a:r>
            <a:br>
              <a:rPr lang="en-US" altLang="en-US" sz="2000" dirty="0">
                <a:latin typeface="Eurostile LT Std Bold" pitchFamily="34" charset="0"/>
              </a:rPr>
            </a:br>
            <a:r>
              <a:rPr lang="en-US" altLang="en-US" sz="2000" dirty="0">
                <a:latin typeface="Eurostile LT Std Bold" pitchFamily="34" charset="0"/>
              </a:rPr>
              <a:t>Ralf Peters</a:t>
            </a:r>
            <a:br>
              <a:rPr lang="en-US" altLang="en-US" sz="2000" dirty="0">
                <a:latin typeface="Eurostile LT Std Bold" pitchFamily="34" charset="0"/>
              </a:rPr>
            </a:br>
            <a:r>
              <a:rPr lang="en-US" altLang="en-US" sz="2000" dirty="0">
                <a:latin typeface="Eurostile LT Std Bold" pitchFamily="34" charset="0"/>
              </a:rPr>
              <a:t>Alessandro Nicita</a:t>
            </a:r>
            <a:br>
              <a:rPr lang="en-US" altLang="en-US" sz="2000" dirty="0">
                <a:latin typeface="Eurostile LT Std Bold" pitchFamily="34" charset="0"/>
              </a:rPr>
            </a:br>
            <a:r>
              <a:rPr lang="en-US" altLang="en-US" sz="2000" dirty="0">
                <a:latin typeface="Eurostile LT Std Bold" pitchFamily="34" charset="0"/>
              </a:rPr>
              <a:t>Christian Knebel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altLang="en-US" sz="1600" b="0" dirty="0">
                <a:solidFill>
                  <a:schemeClr val="tx1"/>
                </a:solidFill>
                <a:latin typeface="Eurostile LT Std Bold" pitchFamily="34" charset="0"/>
              </a:rPr>
              <a:t>Trade Analysis Branch</a:t>
            </a:r>
            <a:br>
              <a:rPr lang="en-US" altLang="en-US" sz="1600" b="0" dirty="0">
                <a:solidFill>
                  <a:schemeClr val="tx1"/>
                </a:solidFill>
                <a:latin typeface="Eurostile LT Std Bold" pitchFamily="34" charset="0"/>
              </a:rPr>
            </a:br>
            <a:r>
              <a:rPr lang="en-US" altLang="en-US" sz="1600" b="0" dirty="0">
                <a:solidFill>
                  <a:schemeClr val="tx1"/>
                </a:solidFill>
                <a:latin typeface="Eurostile LT Std Bold" pitchFamily="34" charset="0"/>
              </a:rPr>
              <a:t>Division on International Trade and Commodities</a:t>
            </a:r>
            <a:r>
              <a:rPr lang="en-US" altLang="en-US" sz="1600" b="0" i="1" dirty="0">
                <a:solidFill>
                  <a:schemeClr val="tx1"/>
                </a:solidFill>
                <a:latin typeface="Eurostile LT Std Bold" pitchFamily="34" charset="0"/>
              </a:rPr>
              <a:t> </a:t>
            </a:r>
          </a:p>
          <a:p>
            <a:pPr>
              <a:spcAft>
                <a:spcPts val="1800"/>
              </a:spcAft>
            </a:pPr>
            <a:endParaRPr lang="es-ES_tradnl" altLang="en-US" sz="2400" dirty="0">
              <a:latin typeface="Eurostile LT Std Bold" pitchFamily="34" charset="0"/>
            </a:endParaRPr>
          </a:p>
          <a:p>
            <a:endParaRPr lang="en-US" altLang="en-US" sz="2000" dirty="0">
              <a:latin typeface="Eurostile LT Std Bold" pitchFamily="34" charset="0"/>
            </a:endParaRPr>
          </a:p>
          <a:p>
            <a:endParaRPr lang="en-US" altLang="en-US" sz="2000" dirty="0">
              <a:latin typeface="Eurostile LT Std Bold" pitchFamily="34" charset="0"/>
            </a:endParaRPr>
          </a:p>
        </p:txBody>
      </p:sp>
      <p:sp>
        <p:nvSpPr>
          <p:cNvPr id="4100" name="Text Box 11"/>
          <p:cNvSpPr txBox="1">
            <a:spLocks noChangeArrowheads="1"/>
          </p:cNvSpPr>
          <p:nvPr/>
        </p:nvSpPr>
        <p:spPr bwMode="auto">
          <a:xfrm>
            <a:off x="2916238" y="6310313"/>
            <a:ext cx="6286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DB87E"/>
              </a:buClr>
              <a:buChar char="•"/>
              <a:defRPr sz="24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2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DB87E"/>
              </a:buClr>
              <a:buChar char="•"/>
              <a:defRPr sz="22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0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CDB87E"/>
                </a:solidFill>
                <a:latin typeface="Arial" charset="0"/>
              </a:rPr>
              <a:t>data</a:t>
            </a:r>
          </a:p>
        </p:txBody>
      </p:sp>
      <p:sp>
        <p:nvSpPr>
          <p:cNvPr id="4101" name="Text Box 12"/>
          <p:cNvSpPr txBox="1">
            <a:spLocks noChangeArrowheads="1"/>
          </p:cNvSpPr>
          <p:nvPr/>
        </p:nvSpPr>
        <p:spPr bwMode="auto">
          <a:xfrm>
            <a:off x="4356100" y="6446838"/>
            <a:ext cx="13144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DB87E"/>
              </a:buClr>
              <a:buChar char="•"/>
              <a:defRPr sz="24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2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DB87E"/>
              </a:buClr>
              <a:buChar char="•"/>
              <a:defRPr sz="22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0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CDB87E"/>
                </a:solidFill>
                <a:latin typeface="Arial" charset="0"/>
              </a:rPr>
              <a:t>information</a:t>
            </a:r>
          </a:p>
        </p:txBody>
      </p:sp>
      <p:sp>
        <p:nvSpPr>
          <p:cNvPr id="4102" name="Text Box 13"/>
          <p:cNvSpPr txBox="1">
            <a:spLocks noChangeArrowheads="1"/>
          </p:cNvSpPr>
          <p:nvPr/>
        </p:nvSpPr>
        <p:spPr bwMode="auto">
          <a:xfrm>
            <a:off x="6032500" y="6159500"/>
            <a:ext cx="12763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DB87E"/>
              </a:buClr>
              <a:buChar char="•"/>
              <a:defRPr sz="24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2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DB87E"/>
              </a:buClr>
              <a:buChar char="•"/>
              <a:defRPr sz="22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0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CDB87E"/>
                </a:solidFill>
                <a:latin typeface="Arial" charset="0"/>
              </a:rPr>
              <a:t>knowledge</a:t>
            </a:r>
          </a:p>
        </p:txBody>
      </p:sp>
      <p:sp>
        <p:nvSpPr>
          <p:cNvPr id="4103" name="Text Box 14"/>
          <p:cNvSpPr txBox="1">
            <a:spLocks noChangeArrowheads="1"/>
          </p:cNvSpPr>
          <p:nvPr/>
        </p:nvSpPr>
        <p:spPr bwMode="auto">
          <a:xfrm>
            <a:off x="7667625" y="5589588"/>
            <a:ext cx="9588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DB87E"/>
              </a:buClr>
              <a:buChar char="•"/>
              <a:defRPr sz="24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2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DB87E"/>
              </a:buClr>
              <a:buChar char="•"/>
              <a:defRPr sz="22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0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CDB87E"/>
                </a:solidFill>
                <a:latin typeface="Arial" charset="0"/>
              </a:rPr>
              <a:t>wisdom</a:t>
            </a:r>
          </a:p>
        </p:txBody>
      </p:sp>
      <p:sp>
        <p:nvSpPr>
          <p:cNvPr id="4104" name="Oval 15"/>
          <p:cNvSpPr>
            <a:spLocks noChangeArrowheads="1"/>
          </p:cNvSpPr>
          <p:nvPr/>
        </p:nvSpPr>
        <p:spPr bwMode="auto">
          <a:xfrm>
            <a:off x="5868988" y="6165850"/>
            <a:ext cx="215900" cy="215900"/>
          </a:xfrm>
          <a:prstGeom prst="ellipse">
            <a:avLst/>
          </a:prstGeom>
          <a:solidFill>
            <a:srgbClr val="CDB8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DB87E"/>
              </a:buClr>
              <a:buChar char="•"/>
              <a:defRPr sz="24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2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DB87E"/>
              </a:buClr>
              <a:buChar char="•"/>
              <a:defRPr sz="22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0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4105" name="Oval 16"/>
          <p:cNvSpPr>
            <a:spLocks noChangeArrowheads="1"/>
          </p:cNvSpPr>
          <p:nvPr/>
        </p:nvSpPr>
        <p:spPr bwMode="auto">
          <a:xfrm>
            <a:off x="7524750" y="5589588"/>
            <a:ext cx="215900" cy="215900"/>
          </a:xfrm>
          <a:prstGeom prst="ellipse">
            <a:avLst/>
          </a:prstGeom>
          <a:solidFill>
            <a:srgbClr val="CDB8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DB87E"/>
              </a:buClr>
              <a:buChar char="•"/>
              <a:defRPr sz="24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2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DB87E"/>
              </a:buClr>
              <a:buChar char="•"/>
              <a:defRPr sz="22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0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4106" name="Oval 17"/>
          <p:cNvSpPr>
            <a:spLocks noChangeArrowheads="1"/>
          </p:cNvSpPr>
          <p:nvPr/>
        </p:nvSpPr>
        <p:spPr bwMode="auto">
          <a:xfrm>
            <a:off x="4175125" y="6381750"/>
            <a:ext cx="215900" cy="215900"/>
          </a:xfrm>
          <a:prstGeom prst="ellipse">
            <a:avLst/>
          </a:prstGeom>
          <a:solidFill>
            <a:srgbClr val="CDB8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DB87E"/>
              </a:buClr>
              <a:buChar char="•"/>
              <a:defRPr sz="24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2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DB87E"/>
              </a:buClr>
              <a:buChar char="•"/>
              <a:defRPr sz="22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0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4107" name="Freeform 18"/>
          <p:cNvSpPr>
            <a:spLocks/>
          </p:cNvSpPr>
          <p:nvPr/>
        </p:nvSpPr>
        <p:spPr bwMode="auto">
          <a:xfrm rot="20815349" flipV="1">
            <a:off x="2700338" y="5445125"/>
            <a:ext cx="5903912" cy="874713"/>
          </a:xfrm>
          <a:custGeom>
            <a:avLst/>
            <a:gdLst>
              <a:gd name="T0" fmla="*/ 0 w 3719"/>
              <a:gd name="T1" fmla="*/ 2147483647 h 551"/>
              <a:gd name="T2" fmla="*/ 2147483647 w 3719"/>
              <a:gd name="T3" fmla="*/ 2147483647 h 551"/>
              <a:gd name="T4" fmla="*/ 2147483647 w 3719"/>
              <a:gd name="T5" fmla="*/ 2147483647 h 551"/>
              <a:gd name="T6" fmla="*/ 2147483647 w 3719"/>
              <a:gd name="T7" fmla="*/ 2147483647 h 551"/>
              <a:gd name="T8" fmla="*/ 2147483647 w 3719"/>
              <a:gd name="T9" fmla="*/ 2147483647 h 551"/>
              <a:gd name="T10" fmla="*/ 2147483647 w 3719"/>
              <a:gd name="T11" fmla="*/ 2147483647 h 5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719" h="551">
                <a:moveTo>
                  <a:pt x="0" y="551"/>
                </a:moveTo>
                <a:cubicBezTo>
                  <a:pt x="30" y="498"/>
                  <a:pt x="60" y="445"/>
                  <a:pt x="226" y="370"/>
                </a:cubicBezTo>
                <a:cubicBezTo>
                  <a:pt x="392" y="295"/>
                  <a:pt x="688" y="159"/>
                  <a:pt x="998" y="98"/>
                </a:cubicBezTo>
                <a:cubicBezTo>
                  <a:pt x="1308" y="37"/>
                  <a:pt x="1701" y="0"/>
                  <a:pt x="2086" y="7"/>
                </a:cubicBezTo>
                <a:cubicBezTo>
                  <a:pt x="2471" y="14"/>
                  <a:pt x="3039" y="98"/>
                  <a:pt x="3311" y="143"/>
                </a:cubicBezTo>
                <a:cubicBezTo>
                  <a:pt x="3583" y="188"/>
                  <a:pt x="3651" y="256"/>
                  <a:pt x="3719" y="279"/>
                </a:cubicBezTo>
              </a:path>
            </a:pathLst>
          </a:custGeom>
          <a:noFill/>
          <a:ln w="38100">
            <a:solidFill>
              <a:srgbClr val="CDB87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" name="Oval 19"/>
          <p:cNvSpPr>
            <a:spLocks noChangeArrowheads="1"/>
          </p:cNvSpPr>
          <p:nvPr/>
        </p:nvSpPr>
        <p:spPr bwMode="auto">
          <a:xfrm>
            <a:off x="2935288" y="6207125"/>
            <a:ext cx="215900" cy="215900"/>
          </a:xfrm>
          <a:prstGeom prst="ellipse">
            <a:avLst/>
          </a:prstGeom>
          <a:solidFill>
            <a:srgbClr val="CDB8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DB87E"/>
              </a:buClr>
              <a:buChar char="•"/>
              <a:defRPr sz="24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2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DB87E"/>
              </a:buClr>
              <a:buChar char="•"/>
              <a:defRPr sz="22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DB87E"/>
              </a:buClr>
              <a:buChar char="–"/>
              <a:defRPr sz="20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967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2240613"/>
            <a:ext cx="4178300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76250"/>
            <a:ext cx="8229600" cy="792163"/>
          </a:xfrm>
        </p:spPr>
        <p:txBody>
          <a:bodyPr/>
          <a:lstStyle/>
          <a:p>
            <a:r>
              <a:rPr lang="en-US" altLang="en-US">
                <a:latin typeface="Eurostile LT Std Bold" pitchFamily="34" charset="0"/>
              </a:rPr>
              <a:t>Official NTM data collection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r>
              <a:rPr lang="en-US" altLang="en-US">
                <a:solidFill>
                  <a:srgbClr val="FF0000"/>
                </a:solidFill>
                <a:latin typeface="HelveticaNeueLT Std Med" pitchFamily="34" charset="0"/>
              </a:rPr>
              <a:t>From here…</a:t>
            </a:r>
            <a:r>
              <a:rPr lang="en-US" altLang="en-US">
                <a:latin typeface="HelveticaNeueLT Std Med" pitchFamily="34" charset="0"/>
              </a:rPr>
              <a:t>				</a:t>
            </a:r>
            <a:r>
              <a:rPr lang="en-US" altLang="en-US">
                <a:solidFill>
                  <a:srgbClr val="FF0000"/>
                </a:solidFill>
                <a:latin typeface="HelveticaNeueLT Std Med" pitchFamily="34" charset="0"/>
              </a:rPr>
              <a:t>…to here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05038"/>
            <a:ext cx="4494212" cy="465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4211638" y="3573463"/>
            <a:ext cx="1138237" cy="8651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315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76250"/>
            <a:ext cx="8229600" cy="792163"/>
          </a:xfrm>
        </p:spPr>
        <p:txBody>
          <a:bodyPr/>
          <a:lstStyle/>
          <a:p>
            <a:r>
              <a:rPr lang="en-US" altLang="en-US" dirty="0">
                <a:latin typeface="Eurostile LT Std Bold" pitchFamily="34" charset="0"/>
              </a:rPr>
              <a:t>Data collection process: quality and standardization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A159A4-1EE2-4956-8D5A-B6A8A6191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765" y="2132856"/>
            <a:ext cx="2540579" cy="3569513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FD0786C-A81F-4764-95C1-05AA7C5C2855}"/>
              </a:ext>
            </a:extLst>
          </p:cNvPr>
          <p:cNvSpPr txBox="1">
            <a:spLocks/>
          </p:cNvSpPr>
          <p:nvPr/>
        </p:nvSpPr>
        <p:spPr>
          <a:xfrm>
            <a:off x="611560" y="1600200"/>
            <a:ext cx="4320480" cy="46371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•"/>
              <a:defRPr sz="2400">
                <a:solidFill>
                  <a:schemeClr val="tx1"/>
                </a:solidFill>
                <a:latin typeface="HelveticaNeueLT Std Med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–"/>
              <a:defRPr sz="2200">
                <a:solidFill>
                  <a:schemeClr val="tx1"/>
                </a:solidFill>
                <a:latin typeface="HelveticaNeueLT Std Med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•"/>
              <a:defRPr sz="2200">
                <a:solidFill>
                  <a:schemeClr val="tx1"/>
                </a:solidFill>
                <a:latin typeface="HelveticaNeueLT Std Med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–"/>
              <a:defRPr sz="2000">
                <a:solidFill>
                  <a:schemeClr val="tx1"/>
                </a:solidFill>
                <a:latin typeface="HelveticaNeueLT Std Med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/>
              <a:t>Thorough data collection process</a:t>
            </a:r>
          </a:p>
          <a:p>
            <a:endParaRPr lang="en-US" kern="0" dirty="0"/>
          </a:p>
          <a:p>
            <a:r>
              <a:rPr lang="en-US" kern="0" dirty="0"/>
              <a:t>Local partner</a:t>
            </a:r>
          </a:p>
          <a:p>
            <a:r>
              <a:rPr lang="en-US" kern="0" dirty="0"/>
              <a:t>Online training with test </a:t>
            </a:r>
            <a:br>
              <a:rPr lang="en-US" kern="0" dirty="0"/>
            </a:br>
            <a:r>
              <a:rPr lang="en-US" kern="0" dirty="0"/>
              <a:t>(only certified data collectors) </a:t>
            </a:r>
          </a:p>
          <a:p>
            <a:r>
              <a:rPr lang="en-US" kern="0" dirty="0"/>
              <a:t>Face-to-face training</a:t>
            </a:r>
          </a:p>
          <a:p>
            <a:r>
              <a:rPr lang="en-US" kern="0" dirty="0"/>
              <a:t>Partner in government</a:t>
            </a:r>
          </a:p>
          <a:p>
            <a:r>
              <a:rPr lang="en-US" kern="0" dirty="0"/>
              <a:t>Quality controller in UNCTAD</a:t>
            </a:r>
          </a:p>
          <a:p>
            <a:r>
              <a:rPr lang="en-US" kern="0" dirty="0"/>
              <a:t>Validation workshop</a:t>
            </a:r>
          </a:p>
          <a:p>
            <a:endParaRPr lang="en-US" kern="0" dirty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76825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-99392"/>
            <a:ext cx="8569325" cy="1143000"/>
          </a:xfrm>
        </p:spPr>
        <p:txBody>
          <a:bodyPr/>
          <a:lstStyle/>
          <a:p>
            <a:pPr algn="ctr"/>
            <a:r>
              <a:rPr lang="en-US" altLang="de-DE" dirty="0"/>
              <a:t>Map of Data Availability – A global initiative</a:t>
            </a:r>
            <a:endParaRPr lang="en-US" altLang="en-US" dirty="0"/>
          </a:p>
        </p:txBody>
      </p:sp>
      <p:sp>
        <p:nvSpPr>
          <p:cNvPr id="17411" name="Content Placeholder 1"/>
          <p:cNvSpPr>
            <a:spLocks noGrp="1"/>
          </p:cNvSpPr>
          <p:nvPr>
            <p:ph idx="1"/>
          </p:nvPr>
        </p:nvSpPr>
        <p:spPr>
          <a:xfrm>
            <a:off x="611188" y="1600200"/>
            <a:ext cx="7902575" cy="4637088"/>
          </a:xfrm>
        </p:spPr>
        <p:txBody>
          <a:bodyPr/>
          <a:lstStyle/>
          <a:p>
            <a:endParaRPr lang="de-CH" altLang="de-DE">
              <a:latin typeface="HelveticaNeueLT Std Med" pitchFamily="34" charset="0"/>
            </a:endParaRPr>
          </a:p>
        </p:txBody>
      </p:sp>
      <p:pic>
        <p:nvPicPr>
          <p:cNvPr id="1026" name="Picture 2" descr="C:\Users\Knebel\Google Drive\Documents\UNCTAD14\other\map_Oct2016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CCFD5E-1140-4001-ACDA-BBD0E4E28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6" y="6259165"/>
            <a:ext cx="864182" cy="4444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6B9B5A-DEDB-4831-8535-90EAA4D9FC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08" y="6259165"/>
            <a:ext cx="885825" cy="4741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2FAB79-DAED-4EBB-9928-5EF2C04403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5661248"/>
            <a:ext cx="386741" cy="4964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470A48-3634-4F6B-8688-4AAB47C39D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979" y="6367177"/>
            <a:ext cx="885825" cy="3143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560529-0925-42B8-954A-5B16DFB565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654" y="5722978"/>
            <a:ext cx="870403" cy="3730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0CA553-6993-48E5-944F-33343F884AD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731" y="6313171"/>
            <a:ext cx="353170" cy="4517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913930-8A80-44DD-A78B-2840D7319AB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777" y="5718696"/>
            <a:ext cx="458123" cy="3911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F73757-12B5-457A-B0C4-01992D52841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491" y="5664830"/>
            <a:ext cx="371451" cy="4581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409EF2-979F-45CF-9B31-8A994FFB0C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661248"/>
            <a:ext cx="489203" cy="4977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EA4156-1679-4E95-8854-231C72CC300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13" y="5669675"/>
            <a:ext cx="458123" cy="4581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46F90A-857F-429C-8052-0AD080B19B3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210" y="5669675"/>
            <a:ext cx="479636" cy="4796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BCE97B3-F7FF-4064-80F3-43FD97D0439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750" y="5710405"/>
            <a:ext cx="386742" cy="3867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A001B92-7619-4841-AE50-02F557E1072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05" y="6306605"/>
            <a:ext cx="450329" cy="4503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6D2721-3141-4ED1-9DC3-7940DA15DE0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497" y="6502613"/>
            <a:ext cx="533469" cy="2985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B5B0FBA-CE87-4E2B-8A11-75590F115A6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110" y="6253578"/>
            <a:ext cx="473868" cy="27561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227F53E-5EA2-491D-A8B8-E191802DDDB3}"/>
              </a:ext>
            </a:extLst>
          </p:cNvPr>
          <p:cNvSpPr/>
          <p:nvPr/>
        </p:nvSpPr>
        <p:spPr>
          <a:xfrm>
            <a:off x="7164288" y="5949280"/>
            <a:ext cx="1944216" cy="9144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>
                <a:solidFill>
                  <a:schemeClr val="tx1"/>
                </a:solidFill>
              </a:rPr>
              <a:t>Data </a:t>
            </a:r>
            <a:r>
              <a:rPr lang="fr-CH" sz="1600" dirty="0" err="1">
                <a:solidFill>
                  <a:schemeClr val="tx1"/>
                </a:solidFill>
              </a:rPr>
              <a:t>available</a:t>
            </a:r>
            <a:r>
              <a:rPr lang="fr-CH" sz="1600" dirty="0">
                <a:solidFill>
                  <a:schemeClr val="tx1"/>
                </a:solidFill>
              </a:rPr>
              <a:t> at</a:t>
            </a:r>
          </a:p>
          <a:p>
            <a:pPr algn="ctr"/>
            <a:r>
              <a:rPr lang="fr-CH" sz="1600" dirty="0">
                <a:solidFill>
                  <a:schemeClr val="tx1"/>
                </a:solidFill>
              </a:rPr>
              <a:t>Trains.unctad.org</a:t>
            </a:r>
          </a:p>
          <a:p>
            <a:pPr algn="ctr"/>
            <a:r>
              <a:rPr lang="fr-CH" sz="1600" dirty="0">
                <a:solidFill>
                  <a:schemeClr val="tx1"/>
                </a:solidFill>
              </a:rPr>
              <a:t>Wits.worldbank.org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BFCDC1-B1CF-46A9-B401-BA2276E995A9}"/>
              </a:ext>
            </a:extLst>
          </p:cNvPr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/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82ABB8-5C30-457B-807A-4578871D9DAF}"/>
              </a:ext>
            </a:extLst>
          </p:cNvPr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/>
              <a:t> 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315AC6-1C4F-4182-A0BB-28F92FF1A01A}"/>
              </a:ext>
            </a:extLst>
          </p:cNvPr>
          <p:cNvSpPr/>
          <p:nvPr/>
        </p:nvSpPr>
        <p:spPr>
          <a:xfrm>
            <a:off x="5580112" y="764704"/>
            <a:ext cx="3528392" cy="136815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>
                <a:solidFill>
                  <a:schemeClr val="tx1"/>
                </a:solidFill>
              </a:rPr>
              <a:t>UNCTAD </a:t>
            </a:r>
            <a:r>
              <a:rPr lang="fr-CH" sz="2000" dirty="0" err="1">
                <a:solidFill>
                  <a:schemeClr val="tx1"/>
                </a:solidFill>
              </a:rPr>
              <a:t>coordinates</a:t>
            </a:r>
            <a:r>
              <a:rPr lang="fr-CH" sz="2000" dirty="0">
                <a:solidFill>
                  <a:schemeClr val="tx1"/>
                </a:solidFill>
              </a:rPr>
              <a:t> the global NTM data collection </a:t>
            </a:r>
            <a:r>
              <a:rPr lang="fr-CH" sz="2000" dirty="0" err="1">
                <a:solidFill>
                  <a:schemeClr val="tx1"/>
                </a:solidFill>
              </a:rPr>
              <a:t>done</a:t>
            </a:r>
            <a:r>
              <a:rPr lang="fr-CH" sz="2000" dirty="0">
                <a:solidFill>
                  <a:schemeClr val="tx1"/>
                </a:solidFill>
              </a:rPr>
              <a:t> in collaboration </a:t>
            </a:r>
            <a:r>
              <a:rPr lang="fr-CH" sz="2000" dirty="0" err="1">
                <a:solidFill>
                  <a:schemeClr val="tx1"/>
                </a:solidFill>
              </a:rPr>
              <a:t>with</a:t>
            </a:r>
            <a:r>
              <a:rPr lang="fr-CH" sz="2000" dirty="0">
                <a:solidFill>
                  <a:schemeClr val="tx1"/>
                </a:solidFill>
              </a:rPr>
              <a:t> more </a:t>
            </a:r>
            <a:r>
              <a:rPr lang="fr-CH" sz="2000" dirty="0" err="1">
                <a:solidFill>
                  <a:schemeClr val="tx1"/>
                </a:solidFill>
              </a:rPr>
              <a:t>than</a:t>
            </a:r>
            <a:r>
              <a:rPr lang="fr-CH" sz="2000" dirty="0">
                <a:solidFill>
                  <a:schemeClr val="tx1"/>
                </a:solidFill>
              </a:rPr>
              <a:t> 10 </a:t>
            </a:r>
            <a:r>
              <a:rPr lang="fr-CH" sz="2000" dirty="0" err="1">
                <a:solidFill>
                  <a:schemeClr val="tx1"/>
                </a:solidFill>
              </a:rPr>
              <a:t>agencies</a:t>
            </a:r>
            <a:endParaRPr lang="fr-CH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359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Basic statistical information</a:t>
            </a:r>
          </a:p>
          <a:p>
            <a:endParaRPr lang="en-US" dirty="0"/>
          </a:p>
          <a:p>
            <a:r>
              <a:rPr lang="en-US" dirty="0"/>
              <a:t>Source of the regulation</a:t>
            </a:r>
          </a:p>
          <a:p>
            <a:r>
              <a:rPr lang="en-US" dirty="0"/>
              <a:t>Type of NTM </a:t>
            </a:r>
          </a:p>
          <a:p>
            <a:r>
              <a:rPr lang="en-US" dirty="0"/>
              <a:t>Associated product/s (HS6 of tariff line)</a:t>
            </a:r>
          </a:p>
          <a:p>
            <a:r>
              <a:rPr lang="en-US" dirty="0"/>
              <a:t>Country imposing the measure</a:t>
            </a:r>
          </a:p>
          <a:p>
            <a:r>
              <a:rPr lang="en-US" dirty="0"/>
              <a:t>Country/</a:t>
            </a:r>
            <a:r>
              <a:rPr lang="en-US" dirty="0" err="1"/>
              <a:t>ies</a:t>
            </a:r>
            <a:r>
              <a:rPr lang="en-US" dirty="0"/>
              <a:t> to which the measure is imposed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But also available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Date entry into force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Name of legal text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Text description of the requirement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Government department responsible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Other… 67 variables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collected </a:t>
            </a:r>
          </a:p>
        </p:txBody>
      </p:sp>
    </p:spTree>
    <p:extLst>
      <p:ext uri="{BB962C8B-B14F-4D97-AF65-F5344CB8AC3E}">
        <p14:creationId xmlns:p14="http://schemas.microsoft.com/office/powerpoint/2010/main" val="3876447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76250"/>
            <a:ext cx="8229600" cy="792163"/>
          </a:xfrm>
        </p:spPr>
        <p:txBody>
          <a:bodyPr/>
          <a:lstStyle/>
          <a:p>
            <a:r>
              <a:rPr lang="en-US" altLang="en-US" dirty="0">
                <a:latin typeface="Eurostile LT Std Bold" pitchFamily="34" charset="0"/>
              </a:rPr>
              <a:t>Data user guide: strength and limitations of data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FD0786C-A81F-4764-95C1-05AA7C5C2855}"/>
              </a:ext>
            </a:extLst>
          </p:cNvPr>
          <p:cNvSpPr txBox="1">
            <a:spLocks/>
          </p:cNvSpPr>
          <p:nvPr/>
        </p:nvSpPr>
        <p:spPr>
          <a:xfrm>
            <a:off x="611560" y="1600200"/>
            <a:ext cx="4320480" cy="46371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•"/>
              <a:defRPr sz="2400">
                <a:solidFill>
                  <a:schemeClr val="tx1"/>
                </a:solidFill>
                <a:latin typeface="HelveticaNeueLT Std Med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–"/>
              <a:defRPr sz="2200">
                <a:solidFill>
                  <a:schemeClr val="tx1"/>
                </a:solidFill>
                <a:latin typeface="HelveticaNeueLT Std Med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•"/>
              <a:defRPr sz="2200">
                <a:solidFill>
                  <a:schemeClr val="tx1"/>
                </a:solidFill>
                <a:latin typeface="HelveticaNeueLT Std Med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–"/>
              <a:defRPr sz="2000">
                <a:solidFill>
                  <a:schemeClr val="tx1"/>
                </a:solidFill>
                <a:latin typeface="HelveticaNeueLT Std Med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/>
              <a:t>How to read and use the data</a:t>
            </a:r>
          </a:p>
          <a:p>
            <a:endParaRPr lang="en-US" kern="0" dirty="0"/>
          </a:p>
          <a:p>
            <a:r>
              <a:rPr lang="en-US" kern="0" dirty="0"/>
              <a:t>Easy to use for private sector</a:t>
            </a:r>
          </a:p>
          <a:p>
            <a:r>
              <a:rPr lang="en-US" kern="0" dirty="0"/>
              <a:t>Understanding all variables for more needs</a:t>
            </a:r>
          </a:p>
          <a:p>
            <a:r>
              <a:rPr lang="en-US" kern="0" dirty="0"/>
              <a:t>How to read the data</a:t>
            </a:r>
          </a:p>
          <a:p>
            <a:r>
              <a:rPr lang="en-US" kern="0" dirty="0"/>
              <a:t>How to use the data</a:t>
            </a:r>
          </a:p>
          <a:p>
            <a:r>
              <a:rPr lang="en-US" kern="0" dirty="0"/>
              <a:t>Difference to WTO notification data</a:t>
            </a:r>
          </a:p>
          <a:p>
            <a:r>
              <a:rPr lang="en-US" kern="0" dirty="0"/>
              <a:t>…</a:t>
            </a:r>
          </a:p>
          <a:p>
            <a:endParaRPr lang="en-US" kern="0" dirty="0"/>
          </a:p>
          <a:p>
            <a:endParaRPr lang="en-US" kern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A065D7-4FA3-4308-B287-093B4C1AF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773" y="2132856"/>
            <a:ext cx="2540579" cy="355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27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Introduction into Non-Tariff Measures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Non-tariff measures and economic development</a:t>
            </a:r>
          </a:p>
          <a:p>
            <a:pPr>
              <a:lnSpc>
                <a:spcPct val="150000"/>
              </a:lnSpc>
            </a:pPr>
            <a:r>
              <a:rPr lang="en-US" dirty="0"/>
              <a:t>NTMs and social and environmental SDGs</a:t>
            </a:r>
          </a:p>
          <a:p>
            <a:pPr>
              <a:lnSpc>
                <a:spcPct val="150000"/>
              </a:lnSpc>
            </a:pPr>
            <a:r>
              <a:rPr lang="en-US" dirty="0"/>
              <a:t>What can be done …</a:t>
            </a:r>
          </a:p>
          <a:p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753772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1">
            <a:extLst>
              <a:ext uri="{FF2B5EF4-FFF2-40B4-BE49-F238E27FC236}">
                <a16:creationId xmlns:a16="http://schemas.microsoft.com/office/drawing/2014/main" id="{301BDDC2-1BA1-4E3B-961A-D2B4840BBEE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031523"/>
            <a:ext cx="1905000" cy="42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DB87E"/>
              </a:buClr>
              <a:buChar char="•"/>
              <a:defRPr sz="2215">
                <a:solidFill>
                  <a:schemeClr val="tx1"/>
                </a:solidFill>
                <a:latin typeface="HelveticaNeueLT Std Med" panose="020B0604020202020204" pitchFamily="34" charset="0"/>
                <a:cs typeface="Arial" panose="020B0604020202020204" pitchFamily="34" charset="0"/>
              </a:defRPr>
            </a:lvl1pPr>
            <a:lvl2pPr marL="685817" indent="-263776">
              <a:spcBef>
                <a:spcPct val="20000"/>
              </a:spcBef>
              <a:buClr>
                <a:srgbClr val="CDB87E"/>
              </a:buClr>
              <a:buChar char="–"/>
              <a:defRPr sz="2031">
                <a:solidFill>
                  <a:schemeClr val="tx1"/>
                </a:solidFill>
                <a:latin typeface="HelveticaNeueLT Std Med" panose="020B0604020202020204" pitchFamily="34" charset="0"/>
                <a:cs typeface="Arial" panose="020B0604020202020204" pitchFamily="34" charset="0"/>
              </a:defRPr>
            </a:lvl2pPr>
            <a:lvl3pPr marL="1055103" indent="-211021">
              <a:spcBef>
                <a:spcPct val="20000"/>
              </a:spcBef>
              <a:buClr>
                <a:srgbClr val="CDB87E"/>
              </a:buClr>
              <a:buChar char="•"/>
              <a:defRPr sz="2031">
                <a:solidFill>
                  <a:schemeClr val="tx1"/>
                </a:solidFill>
                <a:latin typeface="HelveticaNeueLT Std Med" panose="020B0604020202020204" pitchFamily="34" charset="0"/>
                <a:cs typeface="Arial" panose="020B0604020202020204" pitchFamily="34" charset="0"/>
              </a:defRPr>
            </a:lvl3pPr>
            <a:lvl4pPr marL="1477145" indent="-211021">
              <a:spcBef>
                <a:spcPct val="20000"/>
              </a:spcBef>
              <a:buClr>
                <a:srgbClr val="CDB87E"/>
              </a:buClr>
              <a:buChar char="–"/>
              <a:defRPr sz="1846">
                <a:solidFill>
                  <a:schemeClr val="tx1"/>
                </a:solidFill>
                <a:latin typeface="HelveticaNeueLT Std Med" panose="020B0604020202020204" pitchFamily="34" charset="0"/>
                <a:cs typeface="Arial" panose="020B0604020202020204" pitchFamily="34" charset="0"/>
              </a:defRPr>
            </a:lvl4pPr>
            <a:lvl5pPr marL="1899186" indent="-211021">
              <a:spcBef>
                <a:spcPct val="20000"/>
              </a:spcBef>
              <a:buClr>
                <a:srgbClr val="CDB87E"/>
              </a:buClr>
              <a:buChar char="»"/>
              <a:defRPr sz="1846">
                <a:solidFill>
                  <a:schemeClr val="tx1"/>
                </a:solidFill>
                <a:latin typeface="HelveticaNeueLT Std Med" panose="020B0604020202020204" pitchFamily="34" charset="0"/>
                <a:cs typeface="Arial" panose="020B0604020202020204" pitchFamily="34" charset="0"/>
              </a:defRPr>
            </a:lvl5pPr>
            <a:lvl6pPr marL="2321227" indent="-21102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1846">
                <a:solidFill>
                  <a:schemeClr val="tx1"/>
                </a:solidFill>
                <a:latin typeface="HelveticaNeueLT Std Med" panose="020B0604020202020204" pitchFamily="34" charset="0"/>
                <a:cs typeface="Arial" panose="020B0604020202020204" pitchFamily="34" charset="0"/>
              </a:defRPr>
            </a:lvl6pPr>
            <a:lvl7pPr marL="2743269" indent="-21102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1846">
                <a:solidFill>
                  <a:schemeClr val="tx1"/>
                </a:solidFill>
                <a:latin typeface="HelveticaNeueLT Std Med" panose="020B0604020202020204" pitchFamily="34" charset="0"/>
                <a:cs typeface="Arial" panose="020B0604020202020204" pitchFamily="34" charset="0"/>
              </a:defRPr>
            </a:lvl7pPr>
            <a:lvl8pPr marL="3165310" indent="-21102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1846">
                <a:solidFill>
                  <a:schemeClr val="tx1"/>
                </a:solidFill>
                <a:latin typeface="HelveticaNeueLT Std Med" panose="020B0604020202020204" pitchFamily="34" charset="0"/>
                <a:cs typeface="Arial" panose="020B0604020202020204" pitchFamily="34" charset="0"/>
              </a:defRPr>
            </a:lvl8pPr>
            <a:lvl9pPr marL="3587351" indent="-21102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1846">
                <a:solidFill>
                  <a:schemeClr val="tx1"/>
                </a:solidFill>
                <a:latin typeface="HelveticaNeueLT Std Med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437EC8E-6BB0-4FF4-AA33-E7E7B56C5095}" type="slidenum">
              <a:rPr lang="en-US" altLang="en-US" sz="1292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292">
              <a:latin typeface="Times New Roman" panose="02020603050405020304" pitchFamily="18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4EC303E-B273-40B0-99B8-37D1E6B84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216" y="1049560"/>
            <a:ext cx="4887422" cy="509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DB87E"/>
              </a:buClr>
              <a:buChar char="•"/>
              <a:defRPr sz="2400">
                <a:solidFill>
                  <a:schemeClr val="tx1"/>
                </a:solidFill>
                <a:latin typeface="HelveticaNeueLT Std Med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DB87E"/>
              </a:buClr>
              <a:buChar char="–"/>
              <a:defRPr sz="2200">
                <a:solidFill>
                  <a:schemeClr val="tx1"/>
                </a:solidFill>
                <a:latin typeface="HelveticaNeueLT Std Med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DB87E"/>
              </a:buClr>
              <a:buChar char="•"/>
              <a:defRPr sz="2200">
                <a:solidFill>
                  <a:schemeClr val="tx1"/>
                </a:solidFill>
                <a:latin typeface="HelveticaNeueLT Std Med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DB87E"/>
              </a:buClr>
              <a:buChar char="–"/>
              <a:defRPr sz="2000">
                <a:solidFill>
                  <a:schemeClr val="tx1"/>
                </a:solidFill>
                <a:latin typeface="HelveticaNeueLT Std Med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altLang="en-US" sz="2954" b="1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215" i="1" dirty="0">
                <a:latin typeface="+mn-lt"/>
              </a:rPr>
              <a:t>Non-tariff Measures. Economic Assessment and Policy options for Development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altLang="en-US" sz="2954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buClrTx/>
              <a:buNone/>
              <a:defRPr/>
            </a:pPr>
            <a:r>
              <a:rPr lang="en-US" altLang="en-US" sz="2954" b="1" dirty="0"/>
              <a:t>Handbook: tools and methods for assessing the implication of NTMS</a:t>
            </a:r>
          </a:p>
          <a:p>
            <a:pPr algn="ctr" eaLnBrk="1" hangingPunct="1">
              <a:spcBef>
                <a:spcPct val="0"/>
              </a:spcBef>
              <a:buClrTx/>
              <a:buNone/>
              <a:defRPr/>
            </a:pPr>
            <a:endParaRPr lang="en-US" altLang="en-US" sz="2954" dirty="0">
              <a:latin typeface="+mn-lt"/>
            </a:endParaRPr>
          </a:p>
          <a:p>
            <a:pPr>
              <a:defRPr/>
            </a:pPr>
            <a:r>
              <a:rPr lang="en-US" sz="1846" dirty="0"/>
              <a:t>Part of Development Account Project:</a:t>
            </a:r>
          </a:p>
          <a:p>
            <a:pPr lvl="1">
              <a:defRPr/>
            </a:pPr>
            <a:r>
              <a:rPr lang="en-US" sz="1846" b="1" i="1" dirty="0"/>
              <a:t>Strengthening capacities of policy-makers to assess implications of NTMS…</a:t>
            </a:r>
            <a:endParaRPr lang="fr-CH" sz="1846" b="1" i="1" dirty="0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EBF3DBED-15B7-4CEA-BDE4-9EA8E7E95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8187"/>
            <a:ext cx="184731" cy="43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DB87E"/>
              </a:buClr>
              <a:buChar char="•"/>
              <a:defRPr sz="2400">
                <a:solidFill>
                  <a:schemeClr val="tx1"/>
                </a:solidFill>
                <a:latin typeface="HelveticaNeueLT Std Med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DB87E"/>
              </a:buClr>
              <a:buChar char="–"/>
              <a:defRPr sz="2200">
                <a:solidFill>
                  <a:schemeClr val="tx1"/>
                </a:solidFill>
                <a:latin typeface="HelveticaNeueLT Std Med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DB87E"/>
              </a:buClr>
              <a:buChar char="•"/>
              <a:defRPr sz="2200">
                <a:solidFill>
                  <a:schemeClr val="tx1"/>
                </a:solidFill>
                <a:latin typeface="HelveticaNeueLT Std Med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DB87E"/>
              </a:buClr>
              <a:buChar char="–"/>
              <a:defRPr sz="2000">
                <a:solidFill>
                  <a:schemeClr val="tx1"/>
                </a:solidFill>
                <a:latin typeface="HelveticaNeueLT Std Med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215">
              <a:latin typeface="Times New Roman" panose="02020603050405020304" pitchFamily="18" charset="0"/>
            </a:endParaRP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2EFDE02E-8B38-4465-8705-C3BAB9B74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982" y="605473"/>
            <a:ext cx="7908680" cy="333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CDB87E"/>
              </a:buClr>
              <a:buChar char="•"/>
              <a:defRPr sz="2400">
                <a:solidFill>
                  <a:schemeClr val="tx1"/>
                </a:solidFill>
                <a:latin typeface="HelveticaNeueLT Std Med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DB87E"/>
              </a:buClr>
              <a:buChar char="–"/>
              <a:defRPr sz="2200">
                <a:solidFill>
                  <a:schemeClr val="tx1"/>
                </a:solidFill>
                <a:latin typeface="HelveticaNeueLT Std Med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DB87E"/>
              </a:buClr>
              <a:buChar char="•"/>
              <a:defRPr sz="2200">
                <a:solidFill>
                  <a:schemeClr val="tx1"/>
                </a:solidFill>
                <a:latin typeface="HelveticaNeueLT Std Med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DB87E"/>
              </a:buClr>
              <a:buChar char="–"/>
              <a:defRPr sz="2000">
                <a:solidFill>
                  <a:schemeClr val="tx1"/>
                </a:solidFill>
                <a:latin typeface="HelveticaNeueLT Std Med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en-US" sz="1108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en-US" sz="1108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en-US" sz="1108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en-US" sz="1108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en-US" sz="1108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en-US" sz="1108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en-US" sz="1108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en-US" sz="1108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en-US" sz="1108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en-US" sz="1108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en-US" sz="1108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en-US" sz="1108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en-US" sz="1108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en-US" sz="1108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en-US" sz="1108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en-US" sz="1108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en-US" sz="1108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en-US" sz="1108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en-US" sz="1108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pic>
        <p:nvPicPr>
          <p:cNvPr id="5126" name="Picture 1">
            <a:extLst>
              <a:ext uri="{FF2B5EF4-FFF2-40B4-BE49-F238E27FC236}">
                <a16:creationId xmlns:a16="http://schemas.microsoft.com/office/drawing/2014/main" id="{42079F3D-4681-46CF-BE6C-67C50ED2C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642" y="1235526"/>
            <a:ext cx="3312443" cy="468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A5AFA68-6BC4-447A-A8C0-01F5ACC00084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517281"/>
            <a:ext cx="8229600" cy="105507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9pPr>
          </a:lstStyle>
          <a:p>
            <a:r>
              <a:rPr lang="en-US" altLang="fr-FR" sz="2585" kern="0" dirty="0"/>
              <a:t>UNCTAD publication:</a:t>
            </a:r>
            <a:endParaRPr lang="fr-CH" altLang="fr-FR" sz="2585" kern="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94EC303E-B273-40B0-99B8-37D1E6B84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363" y="1178266"/>
            <a:ext cx="4887422" cy="480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DB87E"/>
              </a:buClr>
              <a:buChar char="•"/>
              <a:defRPr sz="2400">
                <a:solidFill>
                  <a:schemeClr val="tx1"/>
                </a:solidFill>
                <a:latin typeface="HelveticaNeueLT Std Med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DB87E"/>
              </a:buClr>
              <a:buChar char="–"/>
              <a:defRPr sz="2200">
                <a:solidFill>
                  <a:schemeClr val="tx1"/>
                </a:solidFill>
                <a:latin typeface="HelveticaNeueLT Std Med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DB87E"/>
              </a:buClr>
              <a:buChar char="•"/>
              <a:defRPr sz="2200">
                <a:solidFill>
                  <a:schemeClr val="tx1"/>
                </a:solidFill>
                <a:latin typeface="HelveticaNeueLT Std Med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DB87E"/>
              </a:buClr>
              <a:buChar char="–"/>
              <a:defRPr sz="2000">
                <a:solidFill>
                  <a:schemeClr val="tx1"/>
                </a:solidFill>
                <a:latin typeface="HelveticaNeueLT Std Med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altLang="en-US" sz="2954" b="1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buClrTx/>
              <a:buNone/>
              <a:defRPr/>
            </a:pPr>
            <a:r>
              <a:rPr lang="en-US" altLang="en-US" sz="2954" i="1" dirty="0"/>
              <a:t>The unseen impact of Non-Tariff measures</a:t>
            </a:r>
            <a:endParaRPr lang="en-US" altLang="en-US" sz="3692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altLang="en-US" sz="2954" b="1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954" b="1" dirty="0">
                <a:latin typeface="+mn-lt"/>
              </a:rPr>
              <a:t>Analysis of new UNCTAD database, assessment and some policy implications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altLang="en-US" sz="2954" dirty="0">
              <a:latin typeface="+mn-lt"/>
            </a:endParaRPr>
          </a:p>
          <a:p>
            <a:pPr>
              <a:defRPr/>
            </a:pPr>
            <a:r>
              <a:rPr lang="en-US" sz="1846" b="1" i="1" dirty="0"/>
              <a:t> Published in collaboration with the WORLD BANK </a:t>
            </a: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EBF3DBED-15B7-4CEA-BDE4-9EA8E7E95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8187"/>
            <a:ext cx="184731" cy="43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DB87E"/>
              </a:buClr>
              <a:buChar char="•"/>
              <a:defRPr sz="2400">
                <a:solidFill>
                  <a:schemeClr val="tx1"/>
                </a:solidFill>
                <a:latin typeface="HelveticaNeueLT Std Med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DB87E"/>
              </a:buClr>
              <a:buChar char="–"/>
              <a:defRPr sz="2200">
                <a:solidFill>
                  <a:schemeClr val="tx1"/>
                </a:solidFill>
                <a:latin typeface="HelveticaNeueLT Std Med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DB87E"/>
              </a:buClr>
              <a:buChar char="•"/>
              <a:defRPr sz="2200">
                <a:solidFill>
                  <a:schemeClr val="tx1"/>
                </a:solidFill>
                <a:latin typeface="HelveticaNeueLT Std Med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DB87E"/>
              </a:buClr>
              <a:buChar char="–"/>
              <a:defRPr sz="2000">
                <a:solidFill>
                  <a:schemeClr val="tx1"/>
                </a:solidFill>
                <a:latin typeface="HelveticaNeueLT Std Med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215">
              <a:latin typeface="Times New Roman" panose="02020603050405020304" pitchFamily="18" charset="0"/>
            </a:endParaRP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2EFDE02E-8B38-4465-8705-C3BAB9B74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982" y="605473"/>
            <a:ext cx="7908680" cy="333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CDB87E"/>
              </a:buClr>
              <a:buChar char="•"/>
              <a:defRPr sz="2400">
                <a:solidFill>
                  <a:schemeClr val="tx1"/>
                </a:solidFill>
                <a:latin typeface="HelveticaNeueLT Std Med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DB87E"/>
              </a:buClr>
              <a:buChar char="–"/>
              <a:defRPr sz="2200">
                <a:solidFill>
                  <a:schemeClr val="tx1"/>
                </a:solidFill>
                <a:latin typeface="HelveticaNeueLT Std Med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DB87E"/>
              </a:buClr>
              <a:buChar char="•"/>
              <a:defRPr sz="2200">
                <a:solidFill>
                  <a:schemeClr val="tx1"/>
                </a:solidFill>
                <a:latin typeface="HelveticaNeueLT Std Med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DB87E"/>
              </a:buClr>
              <a:buChar char="–"/>
              <a:defRPr sz="2000">
                <a:solidFill>
                  <a:schemeClr val="tx1"/>
                </a:solidFill>
                <a:latin typeface="HelveticaNeueLT Std Med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DB87E"/>
              </a:buClr>
              <a:buChar char="»"/>
              <a:defRPr sz="2000">
                <a:solidFill>
                  <a:schemeClr val="tx1"/>
                </a:solidFill>
                <a:latin typeface="HelveticaNeueLT Std Med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en-US" sz="1108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en-US" sz="1108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en-US" sz="1108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en-US" sz="1108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en-US" sz="1108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en-US" sz="1108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en-US" sz="1108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en-US" sz="1108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en-US" sz="1108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en-US" sz="1108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en-US" sz="1108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en-US" sz="1108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en-US" sz="1108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en-US" sz="1108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en-US" sz="1108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en-US" sz="1108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en-US" sz="1108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en-US" sz="1108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en-US" sz="1108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A5AFA68-6BC4-447A-A8C0-01F5ACC00084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517281"/>
            <a:ext cx="8229600" cy="105507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9pPr>
          </a:lstStyle>
          <a:p>
            <a:r>
              <a:rPr lang="en-US" altLang="fr-FR" sz="2585" kern="0" dirty="0"/>
              <a:t>UNCTAD publication:</a:t>
            </a:r>
            <a:endParaRPr lang="fr-CH" altLang="fr-FR" sz="2585" kern="0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82EA80C-E367-478B-9A5F-E13B8135BAE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376880" y="1092829"/>
          <a:ext cx="3610012" cy="4672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Acrobat Document" r:id="rId3" imgW="5829165" imgH="7543680" progId="AcroExch.Document.DC">
                  <p:embed/>
                </p:oleObj>
              </mc:Choice>
              <mc:Fallback>
                <p:oleObj name="Acrobat Document" r:id="rId3" imgW="5829165" imgH="7543680" progId="AcroExch.Document.DC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82EA80C-E367-478B-9A5F-E13B8135BA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76880" y="1092829"/>
                        <a:ext cx="3610012" cy="46723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BB70397-41CA-47A9-8264-84B3CC080817}"/>
              </a:ext>
            </a:extLst>
          </p:cNvPr>
          <p:cNvSpPr/>
          <p:nvPr/>
        </p:nvSpPr>
        <p:spPr bwMode="auto">
          <a:xfrm>
            <a:off x="7629570" y="1085714"/>
            <a:ext cx="1262910" cy="14981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defTabSz="844083" eaLnBrk="0" hangingPunct="0"/>
            <a:endParaRPr lang="fr-CH" sz="1662"/>
          </a:p>
        </p:txBody>
      </p:sp>
    </p:spTree>
    <p:extLst>
      <p:ext uri="{BB962C8B-B14F-4D97-AF65-F5344CB8AC3E}">
        <p14:creationId xmlns:p14="http://schemas.microsoft.com/office/powerpoint/2010/main" val="3659319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A053855-D2B5-465D-8006-0AB8DC19B9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7989" y="370743"/>
            <a:ext cx="8140211" cy="997721"/>
          </a:xfrm>
        </p:spPr>
        <p:txBody>
          <a:bodyPr/>
          <a:lstStyle/>
          <a:p>
            <a:pPr eaLnBrk="1" hangingPunct="1"/>
            <a:r>
              <a:rPr lang="en-US" altLang="en-US" sz="2954" dirty="0">
                <a:solidFill>
                  <a:srgbClr val="FF0000"/>
                </a:solidFill>
              </a:rPr>
              <a:t>NTM are becoming very prominent</a:t>
            </a:r>
            <a:br>
              <a:rPr lang="en-US" altLang="en-US" sz="2954" dirty="0">
                <a:solidFill>
                  <a:srgbClr val="FF0000"/>
                </a:solidFill>
              </a:rPr>
            </a:br>
            <a:r>
              <a:rPr lang="en-US" altLang="en-US" sz="2954" dirty="0"/>
              <a:t>Trends: tariffs and non-tariffs measures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4DE8B72-5E6E-4655-B40C-325ACDB455E6}"/>
              </a:ext>
            </a:extLst>
          </p:cNvPr>
          <p:cNvGraphicFramePr/>
          <p:nvPr/>
        </p:nvGraphicFramePr>
        <p:xfrm>
          <a:off x="701301" y="1368463"/>
          <a:ext cx="7741398" cy="4653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4DAE2-CABF-4749-A55D-0ECF9D64A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58" y="172023"/>
            <a:ext cx="8229600" cy="1055077"/>
          </a:xfrm>
        </p:spPr>
        <p:txBody>
          <a:bodyPr/>
          <a:lstStyle/>
          <a:p>
            <a:r>
              <a:rPr lang="en-US" dirty="0"/>
              <a:t>Cumulative notifications at the WTO</a:t>
            </a:r>
            <a:endParaRPr lang="fr-CH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CAA1F1-7AE3-4638-BA17-FE158B1DB0A6}"/>
              </a:ext>
            </a:extLst>
          </p:cNvPr>
          <p:cNvSpPr txBox="1"/>
          <p:nvPr/>
        </p:nvSpPr>
        <p:spPr>
          <a:xfrm>
            <a:off x="380278" y="5307484"/>
            <a:ext cx="8645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including measures notified before 2003, and assuming very conservative 25% expiration rate</a:t>
            </a:r>
            <a:endParaRPr lang="fr-CH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2D144D6-E970-49AF-8DDC-22F8DFF23C5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50334" y="1044553"/>
          <a:ext cx="7299035" cy="4386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8467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1"/>
          </p:nvPr>
        </p:nvSpPr>
        <p:spPr>
          <a:xfrm>
            <a:off x="467544" y="1600200"/>
            <a:ext cx="8352928" cy="4637088"/>
          </a:xfrm>
        </p:spPr>
        <p:txBody>
          <a:bodyPr/>
          <a:lstStyle/>
          <a:p>
            <a:endParaRPr lang="en-GB" altLang="en-US" sz="2800" b="1" dirty="0">
              <a:latin typeface="Calibri" pitchFamily="34" charset="0"/>
              <a:ea typeface="MS Mincho" pitchFamily="49" charset="-128"/>
            </a:endParaRPr>
          </a:p>
          <a:p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GB" altLang="en-US" sz="2800" b="1" dirty="0">
              <a:latin typeface="Calibri" pitchFamily="34" charset="0"/>
              <a:ea typeface="MS Mincho" pitchFamily="49" charset="-128"/>
            </a:endParaRPr>
          </a:p>
          <a:p>
            <a:endParaRPr lang="en-GB" altLang="en-US" sz="2800" b="1" dirty="0">
              <a:latin typeface="Calibri" pitchFamily="34" charset="0"/>
              <a:ea typeface="MS Mincho" pitchFamily="49" charset="-128"/>
            </a:endParaRPr>
          </a:p>
          <a:p>
            <a:endParaRPr lang="en-GB" altLang="en-US" sz="2800" b="1" dirty="0">
              <a:latin typeface="Calibri" pitchFamily="34" charset="0"/>
              <a:ea typeface="MS Mincho" pitchFamily="49" charset="-128"/>
            </a:endParaRPr>
          </a:p>
          <a:p>
            <a:endParaRPr lang="en-GB" altLang="en-US" sz="2800" b="1" dirty="0">
              <a:latin typeface="Calibri" pitchFamily="34" charset="0"/>
              <a:ea typeface="MS Mincho" pitchFamily="49" charset="-128"/>
            </a:endParaRPr>
          </a:p>
          <a:p>
            <a:endParaRPr lang="en-GB" altLang="en-US" sz="2800" b="1" dirty="0">
              <a:latin typeface="Calibri" pitchFamily="34" charset="0"/>
              <a:ea typeface="MS Mincho" pitchFamily="49" charset="-128"/>
            </a:endParaRPr>
          </a:p>
        </p:txBody>
      </p:sp>
      <p:sp>
        <p:nvSpPr>
          <p:cNvPr id="1024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46700" y="431800"/>
            <a:ext cx="3168650" cy="269875"/>
          </a:xfrm>
        </p:spPr>
        <p:txBody>
          <a:bodyPr/>
          <a:lstStyle/>
          <a:p>
            <a:endParaRPr lang="en-US" altLang="en-US">
              <a:latin typeface="HelveticaNeueLT Std Med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188" y="836613"/>
            <a:ext cx="7902575" cy="647700"/>
          </a:xfrm>
        </p:spPr>
        <p:txBody>
          <a:bodyPr/>
          <a:lstStyle/>
          <a:p>
            <a:pPr>
              <a:defRPr/>
            </a:pPr>
            <a:r>
              <a:rPr lang="en-US" kern="1200" dirty="0"/>
              <a:t>Non-Tariff Measures everywhere …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39354D-3B62-47A6-9EA0-7EBF5221C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879" y="1907283"/>
            <a:ext cx="6541973" cy="360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26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9" name="Chart 4">
            <a:extLst>
              <a:ext uri="{FF2B5EF4-FFF2-40B4-BE49-F238E27FC236}">
                <a16:creationId xmlns:a16="http://schemas.microsoft.com/office/drawing/2014/main" id="{4F86EC53-152C-46B2-BAC6-E48EA4C4142C}"/>
              </a:ext>
            </a:extLst>
          </p:cNvPr>
          <p:cNvGraphicFramePr>
            <a:graphicFrameLocks/>
          </p:cNvGraphicFramePr>
          <p:nvPr/>
        </p:nvGraphicFramePr>
        <p:xfrm>
          <a:off x="1135674" y="1321778"/>
          <a:ext cx="6872654" cy="4148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Chart" r:id="rId3" imgW="7456054" imgH="4505334" progId="Excel.Chart.8">
                  <p:embed/>
                </p:oleObj>
              </mc:Choice>
              <mc:Fallback>
                <p:oleObj name="Chart" r:id="rId3" imgW="7456054" imgH="4505334" progId="Excel.Chart.8">
                  <p:embed/>
                  <p:pic>
                    <p:nvPicPr>
                      <p:cNvPr id="19459" name="Chart 4">
                        <a:extLst>
                          <a:ext uri="{FF2B5EF4-FFF2-40B4-BE49-F238E27FC236}">
                            <a16:creationId xmlns:a16="http://schemas.microsoft.com/office/drawing/2014/main" id="{4F86EC53-152C-46B2-BAC6-E48EA4C4142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5674" y="1321778"/>
                        <a:ext cx="6872654" cy="4148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D060CA8B-A223-46C7-B589-769B63F0A431}"/>
              </a:ext>
            </a:extLst>
          </p:cNvPr>
          <p:cNvSpPr txBox="1">
            <a:spLocks/>
          </p:cNvSpPr>
          <p:nvPr/>
        </p:nvSpPr>
        <p:spPr>
          <a:xfrm>
            <a:off x="457200" y="437899"/>
            <a:ext cx="8229600" cy="58530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9pPr>
          </a:lstStyle>
          <a:p>
            <a:r>
              <a:rPr lang="en-US" sz="2585" kern="0" dirty="0"/>
              <a:t>Prevalence of NTMs, Agriculture vs Mfg.</a:t>
            </a:r>
            <a:endParaRPr lang="fr-CH" sz="2585" kern="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060CA8B-A223-46C7-B589-769B63F0A431}"/>
              </a:ext>
            </a:extLst>
          </p:cNvPr>
          <p:cNvSpPr txBox="1">
            <a:spLocks/>
          </p:cNvSpPr>
          <p:nvPr/>
        </p:nvSpPr>
        <p:spPr>
          <a:xfrm>
            <a:off x="457200" y="437899"/>
            <a:ext cx="8229600" cy="58530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9pPr>
          </a:lstStyle>
          <a:p>
            <a:r>
              <a:rPr lang="en-US" sz="2585" kern="0" dirty="0"/>
              <a:t>Some examples of how NTMs affect international trade:</a:t>
            </a:r>
            <a:endParaRPr lang="fr-CH" sz="2585" kern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CA4407-6B69-4A30-9C11-AB21FDB62359}"/>
              </a:ext>
            </a:extLst>
          </p:cNvPr>
          <p:cNvSpPr txBox="1"/>
          <p:nvPr/>
        </p:nvSpPr>
        <p:spPr>
          <a:xfrm>
            <a:off x="668743" y="880124"/>
            <a:ext cx="77768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TRQs</a:t>
            </a:r>
            <a:r>
              <a:rPr lang="en-US" dirty="0"/>
              <a:t> protect more than 50 percent of agricultural production and approximately 43 percent of agricultural trade of developed countries.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Quota allocation: </a:t>
            </a:r>
            <a:r>
              <a:rPr lang="en-US" dirty="0"/>
              <a:t>Historical trends, RTA, first come – first served. </a:t>
            </a:r>
          </a:p>
          <a:p>
            <a:r>
              <a:rPr lang="en-US" dirty="0"/>
              <a:t>Quotas from developing countries remain underfilled.</a:t>
            </a:r>
          </a:p>
          <a:p>
            <a:endParaRPr lang="en-US" dirty="0"/>
          </a:p>
          <a:p>
            <a:endParaRPr lang="fr-CH" dirty="0"/>
          </a:p>
        </p:txBody>
      </p:sp>
      <p:pic>
        <p:nvPicPr>
          <p:cNvPr id="50180" name="Picture 4" descr="Image result for wheat exports usa">
            <a:extLst>
              <a:ext uri="{FF2B5EF4-FFF2-40B4-BE49-F238E27FC236}">
                <a16:creationId xmlns:a16="http://schemas.microsoft.com/office/drawing/2014/main" id="{FAA180C6-EEF2-4407-BFA3-1FD16298B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93" y="2353657"/>
            <a:ext cx="3888432" cy="259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2" name="Picture 6" descr="Image result for kenya wheat exports">
            <a:extLst>
              <a:ext uri="{FF2B5EF4-FFF2-40B4-BE49-F238E27FC236}">
                <a16:creationId xmlns:a16="http://schemas.microsoft.com/office/drawing/2014/main" id="{42122224-4162-4737-B8C3-B061CF1CC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312" y="2658344"/>
            <a:ext cx="3934012" cy="198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354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3" name="Picture 5" descr="cotton%20producer%20mal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873" y="3694876"/>
            <a:ext cx="3847223" cy="2562460"/>
          </a:xfrm>
          <a:prstGeom prst="rect">
            <a:avLst/>
          </a:prstGeom>
          <a:noFill/>
        </p:spPr>
      </p:pic>
      <p:pic>
        <p:nvPicPr>
          <p:cNvPr id="109575" name="Picture 7" descr="aut13_166900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3" y="1027518"/>
            <a:ext cx="3847223" cy="2472156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4CF2EF-BC50-4344-9CAB-1EE23DAFADBA}"/>
              </a:ext>
            </a:extLst>
          </p:cNvPr>
          <p:cNvSpPr txBox="1"/>
          <p:nvPr/>
        </p:nvSpPr>
        <p:spPr>
          <a:xfrm>
            <a:off x="4572000" y="1169057"/>
            <a:ext cx="3649518" cy="3721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USA – NTM: Subsidies</a:t>
            </a:r>
            <a:r>
              <a:rPr lang="en-US" dirty="0"/>
              <a:t>			</a:t>
            </a:r>
          </a:p>
          <a:p>
            <a:r>
              <a:rPr lang="en-US" sz="1846" dirty="0"/>
              <a:t>Cotton subsidy programs had contributed to market distortions, oversupply and resulted in a decline in global cotton prices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Benin - NTM: price support to farmers</a:t>
            </a:r>
            <a:endParaRPr lang="fr-CH" b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2187070-3E5F-4599-B912-B6FCBB3993A3}"/>
              </a:ext>
            </a:extLst>
          </p:cNvPr>
          <p:cNvSpPr txBox="1">
            <a:spLocks/>
          </p:cNvSpPr>
          <p:nvPr/>
        </p:nvSpPr>
        <p:spPr>
          <a:xfrm>
            <a:off x="457200" y="437899"/>
            <a:ext cx="8229600" cy="58530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9pPr>
          </a:lstStyle>
          <a:p>
            <a:r>
              <a:rPr lang="en-US" sz="2585" kern="0" dirty="0"/>
              <a:t>Domino effects of NTMs (Cotton)</a:t>
            </a:r>
            <a:endParaRPr lang="fr-CH" sz="2585" kern="0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73B05FD-9945-4DFE-9B7F-91CA08684E39}"/>
              </a:ext>
            </a:extLst>
          </p:cNvPr>
          <p:cNvSpPr/>
          <p:nvPr/>
        </p:nvSpPr>
        <p:spPr bwMode="auto">
          <a:xfrm rot="5400000">
            <a:off x="5894681" y="3495469"/>
            <a:ext cx="1129972" cy="73115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defTabSz="844083" eaLnBrk="0" hangingPunct="0"/>
            <a:endParaRPr lang="fr-CH" sz="1662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3633ED6-F25A-46F5-B8C1-C3E9ABD98A76}"/>
              </a:ext>
            </a:extLst>
          </p:cNvPr>
          <p:cNvSpPr txBox="1">
            <a:spLocks/>
          </p:cNvSpPr>
          <p:nvPr/>
        </p:nvSpPr>
        <p:spPr>
          <a:xfrm>
            <a:off x="457200" y="437899"/>
            <a:ext cx="8229600" cy="58530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4F91CD"/>
                </a:solidFill>
                <a:latin typeface="Eurostile LT Std Bold" pitchFamily="34" charset="0"/>
                <a:cs typeface="Arial" charset="0"/>
              </a:defRPr>
            </a:lvl9pPr>
          </a:lstStyle>
          <a:p>
            <a:r>
              <a:rPr lang="en-US" sz="2585" kern="0" dirty="0"/>
              <a:t>Rules of Origin (Apparel) distort trade</a:t>
            </a:r>
            <a:endParaRPr lang="fr-CH" sz="2585" kern="0" dirty="0"/>
          </a:p>
        </p:txBody>
      </p:sp>
      <p:pic>
        <p:nvPicPr>
          <p:cNvPr id="51216" name="Picture 16" descr="http://images.fibre2fashion.com/MediaResources/Logo/MediaImages/2015/RoO_945.png">
            <a:extLst>
              <a:ext uri="{FF2B5EF4-FFF2-40B4-BE49-F238E27FC236}">
                <a16:creationId xmlns:a16="http://schemas.microsoft.com/office/drawing/2014/main" id="{30AB6B00-8DFF-4CE7-BB2D-02E3853B1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65" y="1016464"/>
            <a:ext cx="7776864" cy="420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131D9CE-BFF4-4664-980E-D969A854B94F}"/>
              </a:ext>
            </a:extLst>
          </p:cNvPr>
          <p:cNvSpPr txBox="1"/>
          <p:nvPr/>
        </p:nvSpPr>
        <p:spPr>
          <a:xfrm>
            <a:off x="650334" y="5376074"/>
            <a:ext cx="5357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RoO</a:t>
            </a:r>
            <a:r>
              <a:rPr lang="en-US" dirty="0"/>
              <a:t> support RTAs and other preferential schemes</a:t>
            </a:r>
            <a:endParaRPr lang="fr-CH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5F678-BD23-4A76-A51F-5484715B2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18" y="201916"/>
            <a:ext cx="8229600" cy="1055077"/>
          </a:xfrm>
        </p:spPr>
        <p:txBody>
          <a:bodyPr/>
          <a:lstStyle/>
          <a:p>
            <a:r>
              <a:rPr lang="en-US" dirty="0"/>
              <a:t>Effects are different for firms and countries: Compliance with Standards: (Tomatoes)</a:t>
            </a:r>
            <a:endParaRPr lang="fr-CH" dirty="0"/>
          </a:p>
        </p:txBody>
      </p:sp>
      <p:pic>
        <p:nvPicPr>
          <p:cNvPr id="50178" name="Picture 2" descr="Image result for tomato africa market">
            <a:extLst>
              <a:ext uri="{FF2B5EF4-FFF2-40B4-BE49-F238E27FC236}">
                <a16:creationId xmlns:a16="http://schemas.microsoft.com/office/drawing/2014/main" id="{4BB3E4F8-47F3-47F3-ADC4-27A116D050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06" y="3786566"/>
            <a:ext cx="4591523" cy="226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 descr="Image result for tomato holland farmer">
            <a:extLst>
              <a:ext uri="{FF2B5EF4-FFF2-40B4-BE49-F238E27FC236}">
                <a16:creationId xmlns:a16="http://schemas.microsoft.com/office/drawing/2014/main" id="{CB256018-7F37-4BAF-A481-03EC3D93E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16" y="3786566"/>
            <a:ext cx="3253133" cy="226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2" name="Picture 6" descr="Image result for tomato farm in brazil">
            <a:extLst>
              <a:ext uri="{FF2B5EF4-FFF2-40B4-BE49-F238E27FC236}">
                <a16:creationId xmlns:a16="http://schemas.microsoft.com/office/drawing/2014/main" id="{CD5B8016-CA80-4F3C-811E-9BB96FF7B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822" y="1177273"/>
            <a:ext cx="4553958" cy="250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6" name="Picture 10" descr="Image result for tomato pack">
            <a:extLst>
              <a:ext uri="{FF2B5EF4-FFF2-40B4-BE49-F238E27FC236}">
                <a16:creationId xmlns:a16="http://schemas.microsoft.com/office/drawing/2014/main" id="{33E1C0DA-D82A-485A-822A-62C044F7C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68" y="1259765"/>
            <a:ext cx="2858164" cy="225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034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F7BFE45-A0FF-45A3-9D04-8CFFCE5A48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2046" y="263769"/>
            <a:ext cx="8891954" cy="1237632"/>
          </a:xfrm>
        </p:spPr>
        <p:txBody>
          <a:bodyPr/>
          <a:lstStyle/>
          <a:p>
            <a:pPr eaLnBrk="1" hangingPunct="1"/>
            <a:r>
              <a:rPr lang="en-US" altLang="en-US" sz="2954" dirty="0">
                <a:solidFill>
                  <a:srgbClr val="0099FF"/>
                </a:solidFill>
              </a:rPr>
              <a:t>How much NTMs add to </a:t>
            </a:r>
            <a:r>
              <a:rPr lang="en-US" altLang="en-US" sz="2954" dirty="0">
                <a:solidFill>
                  <a:srgbClr val="FF0000"/>
                </a:solidFill>
              </a:rPr>
              <a:t>the costs of exporting</a:t>
            </a:r>
            <a:r>
              <a:rPr lang="en-US" altLang="en-US" sz="2954" dirty="0">
                <a:solidFill>
                  <a:srgbClr val="0099FF"/>
                </a:solidFill>
              </a:rPr>
              <a:t>?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1748EE3D-830D-4338-9339-72761055AE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40877"/>
            <a:ext cx="8229600" cy="44137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313B25D-6C70-4110-ADFA-49E408822ED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16803" y="1235525"/>
          <a:ext cx="7444519" cy="3788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9E135A9-12C9-440C-A097-A2C3F56F4746}"/>
              </a:ext>
            </a:extLst>
          </p:cNvPr>
          <p:cNvSpPr txBox="1"/>
          <p:nvPr/>
        </p:nvSpPr>
        <p:spPr>
          <a:xfrm>
            <a:off x="550631" y="5117124"/>
            <a:ext cx="7776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Averages may not be high, but costs may be very large in specific products and markets. </a:t>
            </a:r>
            <a:endParaRPr lang="fr-CH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B65412AC-1245-4077-892C-26C6C07132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16742"/>
            <a:ext cx="8229600" cy="1055077"/>
          </a:xfrm>
        </p:spPr>
        <p:txBody>
          <a:bodyPr/>
          <a:lstStyle/>
          <a:p>
            <a:r>
              <a:rPr lang="en-US" altLang="fr-FR" dirty="0">
                <a:solidFill>
                  <a:srgbClr val="FF0000"/>
                </a:solidFill>
              </a:rPr>
              <a:t>Who is more affected? </a:t>
            </a:r>
            <a:br>
              <a:rPr lang="en-US" altLang="fr-FR" dirty="0"/>
            </a:br>
            <a:r>
              <a:rPr lang="en-US" altLang="fr-FR" dirty="0"/>
              <a:t>… low income countries. </a:t>
            </a:r>
            <a:endParaRPr lang="fr-CH" altLang="fr-FR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D918BF2-8CFE-4489-9690-CED9DD3FBEF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84458" y="1492975"/>
          <a:ext cx="8130893" cy="4395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24F5D-96ED-4015-AFB9-5BA2E04D4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7284"/>
            <a:ext cx="8229600" cy="1055077"/>
          </a:xfrm>
        </p:spPr>
        <p:txBody>
          <a:bodyPr/>
          <a:lstStyle/>
          <a:p>
            <a:r>
              <a:rPr lang="en-US" dirty="0"/>
              <a:t>NTMs add costs to trade, but are these costs justified? </a:t>
            </a:r>
            <a:r>
              <a:rPr lang="en-US" altLang="fr-FR" sz="1846" dirty="0">
                <a:solidFill>
                  <a:srgbClr val="FF0000"/>
                </a:solidFill>
              </a:rPr>
              <a:t>Measures (NTM) </a:t>
            </a:r>
            <a:r>
              <a:rPr lang="en-US" altLang="fr-FR" sz="1846" dirty="0"/>
              <a:t>vs </a:t>
            </a:r>
            <a:r>
              <a:rPr lang="en-US" altLang="fr-FR" sz="1846" dirty="0">
                <a:solidFill>
                  <a:srgbClr val="FF0000"/>
                </a:solidFill>
              </a:rPr>
              <a:t>Barriers (NTB)</a:t>
            </a:r>
            <a:endParaRPr lang="fr-CH" sz="1846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4A31FC9-BEDA-46A9-8B5B-DA5050612003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434932"/>
          <a:ext cx="7910145" cy="4384324"/>
        </p:xfrm>
        <a:graphic>
          <a:graphicData uri="http://schemas.openxmlformats.org/drawingml/2006/table">
            <a:tbl>
              <a:tblPr/>
              <a:tblGrid>
                <a:gridCol w="1977536">
                  <a:extLst>
                    <a:ext uri="{9D8B030D-6E8A-4147-A177-3AD203B41FA5}">
                      <a16:colId xmlns:a16="http://schemas.microsoft.com/office/drawing/2014/main" val="1468478772"/>
                    </a:ext>
                  </a:extLst>
                </a:gridCol>
                <a:gridCol w="1977536">
                  <a:extLst>
                    <a:ext uri="{9D8B030D-6E8A-4147-A177-3AD203B41FA5}">
                      <a16:colId xmlns:a16="http://schemas.microsoft.com/office/drawing/2014/main" val="1539409837"/>
                    </a:ext>
                  </a:extLst>
                </a:gridCol>
                <a:gridCol w="1977536">
                  <a:extLst>
                    <a:ext uri="{9D8B030D-6E8A-4147-A177-3AD203B41FA5}">
                      <a16:colId xmlns:a16="http://schemas.microsoft.com/office/drawing/2014/main" val="3324712439"/>
                    </a:ext>
                  </a:extLst>
                </a:gridCol>
                <a:gridCol w="1977536">
                  <a:extLst>
                    <a:ext uri="{9D8B030D-6E8A-4147-A177-3AD203B41FA5}">
                      <a16:colId xmlns:a16="http://schemas.microsoft.com/office/drawing/2014/main" val="1258467037"/>
                    </a:ext>
                  </a:extLst>
                </a:gridCol>
              </a:tblGrid>
              <a:tr h="65564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Policy</a:t>
                      </a:r>
                    </a:p>
                  </a:txBody>
                  <a:tcPr marL="43164" marR="43164" marT="21582" marB="2158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effectLst/>
                        </a:rPr>
                        <a:t>Purpose</a:t>
                      </a:r>
                    </a:p>
                  </a:txBody>
                  <a:tcPr marL="43164" marR="43164" marT="21582" marB="2158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effectLst/>
                        </a:rPr>
                        <a:t>Examples</a:t>
                      </a:r>
                    </a:p>
                  </a:txBody>
                  <a:tcPr marL="43164" marR="43164" marT="21582" marB="2158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effectLst/>
                        </a:rPr>
                        <a:t>Potential Consequences</a:t>
                      </a:r>
                    </a:p>
                  </a:txBody>
                  <a:tcPr marL="43164" marR="43164" marT="21582" marB="2158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802863"/>
                  </a:ext>
                </a:extLst>
              </a:tr>
              <a:tr h="830956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FF0000"/>
                          </a:solidFill>
                          <a:effectLst/>
                        </a:rPr>
                        <a:t>NTB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</a:p>
                    <a:p>
                      <a:r>
                        <a:rPr lang="en-US" sz="1300" dirty="0">
                          <a:effectLst/>
                        </a:rPr>
                        <a:t>Protectionist policies</a:t>
                      </a:r>
                    </a:p>
                  </a:txBody>
                  <a:tcPr marL="43164" marR="43164" marT="21582" marB="2158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effectLst/>
                        </a:rPr>
                        <a:t>To help domestic firms and enterprises at the expense of firms in other countries.</a:t>
                      </a:r>
                    </a:p>
                  </a:txBody>
                  <a:tcPr marL="43164" marR="43164" marT="21582" marB="2158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>
                          <a:effectLst/>
                        </a:rPr>
                        <a:t>Import quotas; local content requirements; public procurement practices</a:t>
                      </a:r>
                    </a:p>
                  </a:txBody>
                  <a:tcPr marL="43164" marR="43164" marT="21582" marB="2158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effectLst/>
                        </a:rPr>
                        <a:t>Restrict Trade, </a:t>
                      </a:r>
                      <a:r>
                        <a:rPr lang="en-US" sz="1300" dirty="0">
                          <a:solidFill>
                            <a:srgbClr val="FF0000"/>
                          </a:solidFill>
                          <a:effectLst/>
                        </a:rPr>
                        <a:t>Challenges levied at WTO </a:t>
                      </a:r>
                      <a:r>
                        <a:rPr lang="en-US" sz="1300" dirty="0">
                          <a:effectLst/>
                        </a:rPr>
                        <a:t>and other trade forums</a:t>
                      </a:r>
                    </a:p>
                  </a:txBody>
                  <a:tcPr marL="43164" marR="43164" marT="21582" marB="2158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772720"/>
                  </a:ext>
                </a:extLst>
              </a:tr>
              <a:tr h="1224851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FF0000"/>
                          </a:solidFill>
                          <a:effectLst/>
                        </a:rPr>
                        <a:t>NTM </a:t>
                      </a:r>
                    </a:p>
                    <a:p>
                      <a:r>
                        <a:rPr lang="en-US" sz="1300" dirty="0">
                          <a:effectLst/>
                        </a:rPr>
                        <a:t>Assistance policies</a:t>
                      </a:r>
                    </a:p>
                  </a:txBody>
                  <a:tcPr marL="43164" marR="43164" marT="21582" marB="2158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effectLst/>
                        </a:rPr>
                        <a:t>To help domestic firms and enterprises, but not at the expense of firms in other countries.</a:t>
                      </a:r>
                    </a:p>
                  </a:txBody>
                  <a:tcPr marL="43164" marR="43164" marT="21582" marB="2158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effectLst/>
                        </a:rPr>
                        <a:t>Domestic subsidies; industry bailouts.</a:t>
                      </a:r>
                    </a:p>
                  </a:txBody>
                  <a:tcPr marL="43164" marR="43164" marT="21582" marB="2158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effectLst/>
                        </a:rPr>
                        <a:t>Adversely affected countries </a:t>
                      </a:r>
                      <a:r>
                        <a:rPr lang="en-US" sz="1300" dirty="0">
                          <a:solidFill>
                            <a:srgbClr val="FF0000"/>
                          </a:solidFill>
                          <a:effectLst/>
                        </a:rPr>
                        <a:t>may respond to protect themselves </a:t>
                      </a:r>
                      <a:r>
                        <a:rPr lang="en-US" sz="1300" dirty="0">
                          <a:effectLst/>
                        </a:rPr>
                        <a:t>(</a:t>
                      </a:r>
                      <a:r>
                        <a:rPr lang="en-US" sz="1300" dirty="0" err="1">
                          <a:effectLst/>
                        </a:rPr>
                        <a:t>i.e.,imposing</a:t>
                      </a:r>
                      <a:r>
                        <a:rPr lang="en-US" sz="1300" dirty="0">
                          <a:effectLst/>
                        </a:rPr>
                        <a:t> countervailing duties and subsidies).</a:t>
                      </a:r>
                    </a:p>
                  </a:txBody>
                  <a:tcPr marL="43164" marR="43164" marT="21582" marB="2158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962821"/>
                  </a:ext>
                </a:extLst>
              </a:tr>
              <a:tr h="1672876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FF0000"/>
                          </a:solidFill>
                          <a:effectLst/>
                        </a:rPr>
                        <a:t>NTM </a:t>
                      </a:r>
                    </a:p>
                    <a:p>
                      <a:r>
                        <a:rPr lang="en-US" sz="1300" dirty="0">
                          <a:effectLst/>
                        </a:rPr>
                        <a:t>Non-protectionist policies</a:t>
                      </a:r>
                    </a:p>
                  </a:txBody>
                  <a:tcPr marL="43164" marR="43164" marT="21582" marB="2158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effectLst/>
                        </a:rPr>
                        <a:t>To protect the health and safety of people, animals, and plants; to protect or improve the environment.</a:t>
                      </a:r>
                    </a:p>
                  </a:txBody>
                  <a:tcPr marL="43164" marR="43164" marT="21582" marB="2158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effectLst/>
                        </a:rPr>
                        <a:t>Sanitary and phytosanitary (SPS) rules; food, plant and animal inspections; import bans based on objectionable fishing or harvesting methods.</a:t>
                      </a:r>
                    </a:p>
                  </a:txBody>
                  <a:tcPr marL="43164" marR="43164" marT="21582" marB="2158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FF0000"/>
                          </a:solidFill>
                          <a:effectLst/>
                        </a:rPr>
                        <a:t>Limited formal consequences </a:t>
                      </a:r>
                      <a:r>
                        <a:rPr lang="en-US" sz="1300" dirty="0">
                          <a:effectLst/>
                        </a:rPr>
                        <a:t>lead to efforts to establish common standards or mutual recognition of different standards.</a:t>
                      </a:r>
                    </a:p>
                  </a:txBody>
                  <a:tcPr marL="43164" marR="43164" marT="21582" marB="21582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999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8429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2A7B64B-4EC9-4F55-B0FC-BAAB43813D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63769"/>
            <a:ext cx="7772400" cy="1171163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Not </a:t>
            </a:r>
            <a:r>
              <a:rPr lang="en-US" altLang="en-US" dirty="0"/>
              <a:t>all NTM are</a:t>
            </a:r>
            <a:r>
              <a:rPr lang="en-US" altLang="en-US" dirty="0">
                <a:solidFill>
                  <a:srgbClr val="FF0000"/>
                </a:solidFill>
              </a:rPr>
              <a:t> bad policies</a:t>
            </a:r>
            <a:br>
              <a:rPr lang="en-US" altLang="en-US" dirty="0">
                <a:solidFill>
                  <a:srgbClr val="FF0000"/>
                </a:solidFill>
              </a:rPr>
            </a:br>
            <a:r>
              <a:rPr lang="en-US" altLang="en-US" dirty="0">
                <a:solidFill>
                  <a:srgbClr val="FF0000"/>
                </a:solidFill>
              </a:rPr>
              <a:t>Why</a:t>
            </a:r>
            <a:r>
              <a:rPr lang="en-US" altLang="en-US" dirty="0"/>
              <a:t> is trade regulated by NTMs? 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449105B-F3CA-4F53-B301-EE34CF4FFD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34933"/>
            <a:ext cx="8229600" cy="5159298"/>
          </a:xfrm>
        </p:spPr>
        <p:txBody>
          <a:bodyPr/>
          <a:lstStyle/>
          <a:p>
            <a:pPr eaLnBrk="1" hangingPunct="1"/>
            <a:r>
              <a:rPr lang="en-US" altLang="en-US" sz="2585" dirty="0">
                <a:solidFill>
                  <a:srgbClr val="FF0000"/>
                </a:solidFill>
              </a:rPr>
              <a:t>Public </a:t>
            </a:r>
            <a:r>
              <a:rPr lang="en-US" altLang="en-US" sz="2585" dirty="0"/>
              <a:t>policy: </a:t>
            </a:r>
          </a:p>
          <a:p>
            <a:pPr lvl="1" eaLnBrk="1" hangingPunct="1"/>
            <a:r>
              <a:rPr lang="en-US" altLang="en-US" sz="1846" dirty="0"/>
              <a:t>Protect consumers, environment, development strategy</a:t>
            </a:r>
          </a:p>
          <a:p>
            <a:pPr eaLnBrk="1" hangingPunct="1"/>
            <a:r>
              <a:rPr lang="en-US" altLang="en-US" sz="2585" dirty="0">
                <a:solidFill>
                  <a:srgbClr val="FF0000"/>
                </a:solidFill>
              </a:rPr>
              <a:t>Domestic/industrial </a:t>
            </a:r>
            <a:r>
              <a:rPr lang="en-US" altLang="en-US" sz="2585" dirty="0"/>
              <a:t>policy: </a:t>
            </a:r>
          </a:p>
          <a:p>
            <a:pPr lvl="1" eaLnBrk="1" hangingPunct="1"/>
            <a:r>
              <a:rPr lang="en-US" altLang="en-US" sz="1846" dirty="0"/>
              <a:t>Regulate domestic markets (pricing mechanisms)</a:t>
            </a:r>
          </a:p>
          <a:p>
            <a:pPr lvl="1" eaLnBrk="1" hangingPunct="1"/>
            <a:r>
              <a:rPr lang="en-US" altLang="en-US" sz="1846" dirty="0"/>
              <a:t>Help domestic firms (subsidies)</a:t>
            </a:r>
          </a:p>
          <a:p>
            <a:pPr eaLnBrk="1" hangingPunct="1"/>
            <a:r>
              <a:rPr lang="en-US" altLang="en-US" sz="2585" dirty="0">
                <a:solidFill>
                  <a:srgbClr val="FF0000"/>
                </a:solidFill>
              </a:rPr>
              <a:t>Trade</a:t>
            </a:r>
            <a:r>
              <a:rPr lang="en-US" altLang="en-US" sz="2585" dirty="0"/>
              <a:t> policy: </a:t>
            </a:r>
          </a:p>
          <a:p>
            <a:pPr lvl="1" eaLnBrk="1" hangingPunct="1"/>
            <a:r>
              <a:rPr lang="en-US" altLang="en-US" sz="1846" dirty="0"/>
              <a:t>Avoid unintended spillovers (Rules of Origin)</a:t>
            </a:r>
          </a:p>
          <a:p>
            <a:pPr lvl="1" eaLnBrk="1" hangingPunct="1"/>
            <a:r>
              <a:rPr lang="en-US" altLang="en-US" sz="1846" dirty="0"/>
              <a:t>Favoring some trading partners (Quota allocation)</a:t>
            </a:r>
          </a:p>
          <a:p>
            <a:pPr eaLnBrk="1" hangingPunct="1"/>
            <a:r>
              <a:rPr lang="en-GB" altLang="en-US" sz="2585" dirty="0"/>
              <a:t>but also to foster economic </a:t>
            </a:r>
            <a:r>
              <a:rPr lang="en-GB" altLang="en-US" sz="2585" dirty="0">
                <a:solidFill>
                  <a:srgbClr val="FF0000"/>
                </a:solidFill>
              </a:rPr>
              <a:t>interdependency</a:t>
            </a:r>
            <a:r>
              <a:rPr lang="en-GB" altLang="en-US" sz="2585" dirty="0"/>
              <a:t> </a:t>
            </a:r>
          </a:p>
          <a:p>
            <a:pPr lvl="1" eaLnBrk="1" hangingPunct="1"/>
            <a:r>
              <a:rPr lang="en-GB" altLang="en-US" sz="1846" dirty="0"/>
              <a:t>need for deeper forms of institutional integration to address distortions affecting trade and investment (common rules, standards)</a:t>
            </a:r>
          </a:p>
          <a:p>
            <a:pPr lvl="1" eaLnBrk="1" hangingPunct="1"/>
            <a:endParaRPr lang="en-US" altLang="en-US" sz="2215" dirty="0"/>
          </a:p>
        </p:txBody>
      </p:sp>
    </p:spTree>
    <p:extLst>
      <p:ext uri="{BB962C8B-B14F-4D97-AF65-F5344CB8AC3E}">
        <p14:creationId xmlns:p14="http://schemas.microsoft.com/office/powerpoint/2010/main" val="39034182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907C6-1EDA-408F-B141-AC3F53A7B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55077"/>
          </a:xfrm>
        </p:spPr>
        <p:txBody>
          <a:bodyPr/>
          <a:lstStyle/>
          <a:p>
            <a:r>
              <a:rPr lang="en-US" dirty="0"/>
              <a:t>Policy Implications on the Domestic Economy</a:t>
            </a:r>
            <a:endParaRPr lang="fr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EBBE9-D5BB-4AF3-A9D5-83B570AA1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40878"/>
            <a:ext cx="8229600" cy="3682191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031" dirty="0">
                <a:solidFill>
                  <a:srgbClr val="FF0000"/>
                </a:solidFill>
              </a:rPr>
              <a:t>Principle of efficient regulations: </a:t>
            </a:r>
            <a:r>
              <a:rPr lang="en-US" altLang="en-US" sz="2031" dirty="0"/>
              <a:t>policy effort is critical to ensure that NTMs serve their intended legitimate purposes. </a:t>
            </a:r>
          </a:p>
          <a:p>
            <a:pPr marL="0" indent="0" eaLnBrk="1" hangingPunct="1">
              <a:buNone/>
            </a:pPr>
            <a:endParaRPr lang="en-US" altLang="en-US" sz="2031" dirty="0"/>
          </a:p>
          <a:p>
            <a:pPr marL="0" indent="0" eaLnBrk="1" hangingPunct="1"/>
            <a:r>
              <a:rPr lang="en-US" altLang="en-US" sz="2031" dirty="0"/>
              <a:t> Efficient regulations are essential for addressing domestic concerns while not decreasing </a:t>
            </a:r>
            <a:r>
              <a:rPr lang="en-US" altLang="en-US" sz="2031" dirty="0">
                <a:solidFill>
                  <a:srgbClr val="FF0000"/>
                </a:solidFill>
              </a:rPr>
              <a:t>competitiveness </a:t>
            </a:r>
            <a:r>
              <a:rPr lang="en-US" altLang="en-US" sz="2031" dirty="0"/>
              <a:t>(e.g. subsidies should be temporary)</a:t>
            </a:r>
          </a:p>
          <a:p>
            <a:pPr marL="0" indent="0" eaLnBrk="1" hangingPunct="1"/>
            <a:endParaRPr lang="en-US" altLang="en-US" sz="2031" dirty="0">
              <a:solidFill>
                <a:srgbClr val="FF0000"/>
              </a:solidFill>
            </a:endParaRPr>
          </a:p>
          <a:p>
            <a:pPr marL="0" indent="0" eaLnBrk="1" hangingPunct="1"/>
            <a:r>
              <a:rPr lang="en-US" altLang="en-US" sz="2031" dirty="0"/>
              <a:t> NTMs can have large </a:t>
            </a:r>
            <a:r>
              <a:rPr lang="en-US" altLang="en-US" sz="2031" dirty="0">
                <a:solidFill>
                  <a:srgbClr val="FF0000"/>
                </a:solidFill>
              </a:rPr>
              <a:t>spillovers</a:t>
            </a:r>
            <a:r>
              <a:rPr lang="en-US" altLang="en-US" sz="2031" dirty="0"/>
              <a:t> and therefore should be precisely targeted to the market failures they are trying to correct (e.g. health protection based on science and not lobbies).</a:t>
            </a:r>
          </a:p>
          <a:p>
            <a:pPr marL="0" indent="0" eaLnBrk="1" hangingPunct="1"/>
            <a:endParaRPr lang="en-US" altLang="en-US" sz="2031" dirty="0"/>
          </a:p>
          <a:p>
            <a:pPr marL="0" indent="0" eaLnBrk="1" hangingPunct="1">
              <a:buNone/>
            </a:pPr>
            <a:r>
              <a:rPr lang="en-US" altLang="en-US" sz="2031" b="1" dirty="0"/>
              <a:t>Economic assessment based of </a:t>
            </a:r>
            <a:r>
              <a:rPr lang="en-US" altLang="en-US" sz="2031" b="1" dirty="0">
                <a:solidFill>
                  <a:srgbClr val="FF0000"/>
                </a:solidFill>
              </a:rPr>
              <a:t>Cost</a:t>
            </a:r>
            <a:r>
              <a:rPr lang="en-US" altLang="en-US" sz="2031" b="1" dirty="0"/>
              <a:t> (implementation) </a:t>
            </a:r>
            <a:r>
              <a:rPr lang="en-US" altLang="en-US" sz="2031" b="1" dirty="0">
                <a:solidFill>
                  <a:srgbClr val="FF0000"/>
                </a:solidFill>
              </a:rPr>
              <a:t>benefit</a:t>
            </a:r>
            <a:r>
              <a:rPr lang="en-US" altLang="en-US" sz="2031" b="1" dirty="0"/>
              <a:t> (purpose) analysis.</a:t>
            </a:r>
          </a:p>
          <a:p>
            <a:pPr lvl="4"/>
            <a:endParaRPr lang="en-US" altLang="en-US" sz="2031" dirty="0"/>
          </a:p>
          <a:p>
            <a:pPr lvl="2"/>
            <a:endParaRPr lang="en-US" altLang="en-US" sz="2215" dirty="0"/>
          </a:p>
          <a:p>
            <a:pPr lvl="3"/>
            <a:endParaRPr lang="en-US" altLang="en-US" sz="2215" dirty="0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67550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2DD2DD80-3F3B-440D-829E-9D83CD820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5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>
            <a:extLst>
              <a:ext uri="{FF2B5EF4-FFF2-40B4-BE49-F238E27FC236}">
                <a16:creationId xmlns:a16="http://schemas.microsoft.com/office/drawing/2014/main" id="{BA9A69DD-9B61-4FD3-A0CA-C494D0C49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68313"/>
            <a:ext cx="3109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b="1">
                <a:solidFill>
                  <a:schemeClr val="tx2"/>
                </a:solidFill>
                <a:latin typeface="Calibri" panose="020F0502020204030204" pitchFamily="34" charset="0"/>
              </a:rPr>
              <a:t>Baobab </a:t>
            </a:r>
            <a:r>
              <a:rPr lang="en-US" altLang="fr-FR" i="1">
                <a:solidFill>
                  <a:schemeClr val="tx2"/>
                </a:solidFill>
                <a:latin typeface="Calibri" panose="020F0502020204030204" pitchFamily="34" charset="0"/>
              </a:rPr>
              <a:t>(Adansonia Digitata L)</a:t>
            </a:r>
          </a:p>
        </p:txBody>
      </p:sp>
      <p:pic>
        <p:nvPicPr>
          <p:cNvPr id="10244" name="Picture 2" descr="UNCTAD">
            <a:extLst>
              <a:ext uri="{FF2B5EF4-FFF2-40B4-BE49-F238E27FC236}">
                <a16:creationId xmlns:a16="http://schemas.microsoft.com/office/drawing/2014/main" id="{E9C00CE3-3F27-4B42-8BFD-3D5A72198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70038"/>
            <a:ext cx="7620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>
            <a:extLst>
              <a:ext uri="{FF2B5EF4-FFF2-40B4-BE49-F238E27FC236}">
                <a16:creationId xmlns:a16="http://schemas.microsoft.com/office/drawing/2014/main" id="{BDB12061-9BA2-4E18-AE52-503B1B5718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36713"/>
            <a:ext cx="10953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5">
            <a:extLst>
              <a:ext uri="{FF2B5EF4-FFF2-40B4-BE49-F238E27FC236}">
                <a16:creationId xmlns:a16="http://schemas.microsoft.com/office/drawing/2014/main" id="{AE357675-5828-408A-A7B6-7A0CF5D830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619250"/>
            <a:ext cx="114300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6">
            <a:extLst>
              <a:ext uri="{FF2B5EF4-FFF2-40B4-BE49-F238E27FC236}">
                <a16:creationId xmlns:a16="http://schemas.microsoft.com/office/drawing/2014/main" id="{9ACB115B-E6A4-46A9-9977-F5E6B6A4E2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4648200"/>
            <a:ext cx="1809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7">
            <a:extLst>
              <a:ext uri="{FF2B5EF4-FFF2-40B4-BE49-F238E27FC236}">
                <a16:creationId xmlns:a16="http://schemas.microsoft.com/office/drawing/2014/main" id="{2F64A4C8-CB8A-460F-A553-C1EB9246A8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00" y="3429000"/>
            <a:ext cx="20018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8">
            <a:extLst>
              <a:ext uri="{FF2B5EF4-FFF2-40B4-BE49-F238E27FC236}">
                <a16:creationId xmlns:a16="http://schemas.microsoft.com/office/drawing/2014/main" id="{9205F37B-6241-4416-BACB-C8A9A29306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695825"/>
            <a:ext cx="152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9">
            <a:extLst>
              <a:ext uri="{FF2B5EF4-FFF2-40B4-BE49-F238E27FC236}">
                <a16:creationId xmlns:a16="http://schemas.microsoft.com/office/drawing/2014/main" id="{E7DFE887-AF20-4A6F-A555-FD79A21979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88" y="3471863"/>
            <a:ext cx="9525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0">
            <a:extLst>
              <a:ext uri="{FF2B5EF4-FFF2-40B4-BE49-F238E27FC236}">
                <a16:creationId xmlns:a16="http://schemas.microsoft.com/office/drawing/2014/main" id="{1895B161-E1E6-4051-8BDE-F29B5E2138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486400"/>
            <a:ext cx="438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Rectangle 3">
            <a:extLst>
              <a:ext uri="{FF2B5EF4-FFF2-40B4-BE49-F238E27FC236}">
                <a16:creationId xmlns:a16="http://schemas.microsoft.com/office/drawing/2014/main" id="{13E023EA-65B8-4756-A6D5-7D02A826A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295400"/>
            <a:ext cx="4495800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600" b="1">
                <a:solidFill>
                  <a:schemeClr val="tx2"/>
                </a:solidFill>
                <a:latin typeface="Calibri" panose="020F0502020204030204" pitchFamily="34" charset="0"/>
              </a:rPr>
              <a:t>FACTS:</a:t>
            </a:r>
          </a:p>
          <a:p>
            <a:pPr eaLnBrk="1" hangingPunct="1"/>
            <a:endParaRPr lang="en-US" altLang="fr-FR" sz="1600" b="1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altLang="fr-FR" sz="1600" b="1">
                <a:solidFill>
                  <a:schemeClr val="tx2"/>
                </a:solidFill>
                <a:latin typeface="Calibri" panose="020F0502020204030204" pitchFamily="34" charset="0"/>
              </a:rPr>
              <a:t>Found mostly in Southern Africa </a:t>
            </a:r>
          </a:p>
          <a:p>
            <a:pPr eaLnBrk="1" hangingPunct="1"/>
            <a:endParaRPr lang="en-US" altLang="fr-FR" sz="1600" b="1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altLang="fr-FR" sz="1600" b="1">
                <a:solidFill>
                  <a:schemeClr val="tx2"/>
                </a:solidFill>
                <a:latin typeface="Calibri" panose="020F0502020204030204" pitchFamily="34" charset="0"/>
              </a:rPr>
              <a:t>Certain natural habitats under pressure</a:t>
            </a:r>
          </a:p>
          <a:p>
            <a:pPr eaLnBrk="1" hangingPunct="1"/>
            <a:endParaRPr lang="en-US" altLang="fr-FR" sz="1600" b="1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altLang="fr-FR" sz="1600" b="1">
                <a:solidFill>
                  <a:schemeClr val="tx2"/>
                </a:solidFill>
                <a:latin typeface="Calibri" panose="020F0502020204030204" pitchFamily="34" charset="0"/>
              </a:rPr>
              <a:t>Marginalized regions – extreme poverty</a:t>
            </a:r>
          </a:p>
          <a:p>
            <a:pPr eaLnBrk="1" hangingPunct="1"/>
            <a:endParaRPr lang="en-US" altLang="fr-FR" sz="1600" b="1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US" altLang="fr-FR" sz="1600" b="1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altLang="fr-FR" sz="1600" b="1">
                <a:solidFill>
                  <a:schemeClr val="tx2"/>
                </a:solidFill>
                <a:latin typeface="Calibri" panose="020F0502020204030204" pitchFamily="34" charset="0"/>
              </a:rPr>
              <a:t>Iconic – Known as the tree of life</a:t>
            </a:r>
          </a:p>
          <a:p>
            <a:pPr eaLnBrk="1" hangingPunct="1"/>
            <a:endParaRPr lang="en-US" altLang="fr-FR" sz="1600" b="1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altLang="fr-FR" sz="1600" b="1">
                <a:solidFill>
                  <a:schemeClr val="tx2"/>
                </a:solidFill>
                <a:latin typeface="Calibri" panose="020F0502020204030204" pitchFamily="34" charset="0"/>
              </a:rPr>
              <a:t>Fruit rich in antioxidants, magnesium, vitamin C</a:t>
            </a:r>
          </a:p>
          <a:p>
            <a:pPr eaLnBrk="1" hangingPunct="1"/>
            <a:endParaRPr lang="en-US" altLang="fr-FR" sz="1600" b="1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altLang="fr-FR" sz="1600" b="1">
                <a:solidFill>
                  <a:schemeClr val="tx2"/>
                </a:solidFill>
                <a:latin typeface="Calibri" panose="020F0502020204030204" pitchFamily="34" charset="0"/>
              </a:rPr>
              <a:t>Use by food and cosmetics industries</a:t>
            </a:r>
          </a:p>
          <a:p>
            <a:pPr eaLnBrk="1" hangingPunct="1"/>
            <a:endParaRPr lang="en-US" altLang="fr-FR" sz="1600" b="1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altLang="fr-FR" sz="1600" b="1">
                <a:solidFill>
                  <a:schemeClr val="tx2"/>
                </a:solidFill>
                <a:latin typeface="Calibri" panose="020F0502020204030204" pitchFamily="34" charset="0"/>
              </a:rPr>
              <a:t>New income potential to around 2.5 million people</a:t>
            </a:r>
          </a:p>
          <a:p>
            <a:pPr eaLnBrk="1" hangingPunct="1"/>
            <a:endParaRPr lang="en-US" altLang="fr-FR" sz="1600" b="1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altLang="fr-FR" sz="1600" b="1">
                <a:solidFill>
                  <a:schemeClr val="tx2"/>
                </a:solidFill>
                <a:latin typeface="Calibri" panose="020F0502020204030204" pitchFamily="34" charset="0"/>
              </a:rPr>
              <a:t>Economic incentives to protect species / habitats</a:t>
            </a:r>
          </a:p>
          <a:p>
            <a:pPr eaLnBrk="1" hangingPunct="1"/>
            <a:endParaRPr lang="en-US" altLang="fr-FR" sz="1600" i="1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10253" name="Picture 11">
            <a:extLst>
              <a:ext uri="{FF2B5EF4-FFF2-40B4-BE49-F238E27FC236}">
                <a16:creationId xmlns:a16="http://schemas.microsoft.com/office/drawing/2014/main" id="{A1D81D23-B81A-4C37-B716-C77F1628938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17D2E-A156-4A73-B6FF-971460B99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551" y="172023"/>
            <a:ext cx="8229600" cy="1055077"/>
          </a:xfrm>
        </p:spPr>
        <p:txBody>
          <a:bodyPr/>
          <a:lstStyle/>
          <a:p>
            <a:r>
              <a:rPr lang="en-US" dirty="0"/>
              <a:t>Policy implications for trade </a:t>
            </a:r>
            <a:endParaRPr lang="fr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5A9FA-8602-464D-8D03-D45BEBCE1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27100"/>
            <a:ext cx="8229600" cy="417781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323" dirty="0"/>
              <a:t>Effect on trade once the NTM is in place. </a:t>
            </a:r>
            <a:endParaRPr lang="en-US" alt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en-US" dirty="0">
                <a:solidFill>
                  <a:srgbClr val="FF0000"/>
                </a:solidFill>
              </a:rPr>
              <a:t>Policy objective: </a:t>
            </a:r>
            <a:r>
              <a:rPr lang="en-US" altLang="en-US" dirty="0"/>
              <a:t>Minimizing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the negative effects of NTMs on trade</a:t>
            </a:r>
          </a:p>
          <a:p>
            <a:pPr lvl="1"/>
            <a:r>
              <a:rPr lang="en-US" altLang="en-US" sz="2215" dirty="0"/>
              <a:t>Limit </a:t>
            </a:r>
            <a:r>
              <a:rPr lang="en-US" altLang="en-US" sz="2215" dirty="0">
                <a:solidFill>
                  <a:srgbClr val="FF0000"/>
                </a:solidFill>
              </a:rPr>
              <a:t>negative externalities </a:t>
            </a:r>
            <a:r>
              <a:rPr lang="en-US" altLang="en-US" sz="2215" dirty="0"/>
              <a:t>for trading partners</a:t>
            </a:r>
          </a:p>
          <a:p>
            <a:pPr lvl="2"/>
            <a:r>
              <a:rPr lang="en-US" altLang="en-US" dirty="0"/>
              <a:t>RTA Negotiations, limits on policy space. </a:t>
            </a:r>
          </a:p>
          <a:p>
            <a:pPr lvl="1"/>
            <a:endParaRPr lang="en-US" altLang="en-US" sz="2215" dirty="0"/>
          </a:p>
          <a:p>
            <a:pPr lvl="1"/>
            <a:r>
              <a:rPr lang="en-US" altLang="en-US" sz="2215" dirty="0"/>
              <a:t>Reducing </a:t>
            </a:r>
            <a:r>
              <a:rPr lang="en-US" altLang="en-US" sz="2215" dirty="0">
                <a:solidFill>
                  <a:srgbClr val="FF0000"/>
                </a:solidFill>
              </a:rPr>
              <a:t>information costs </a:t>
            </a:r>
            <a:r>
              <a:rPr lang="en-US" altLang="en-US" sz="2215" dirty="0"/>
              <a:t>for exporters and importers.</a:t>
            </a:r>
          </a:p>
          <a:p>
            <a:pPr lvl="2"/>
            <a:r>
              <a:rPr lang="en-US" altLang="en-US" sz="2215" dirty="0"/>
              <a:t>Increase Transparency of the measures/procedures.</a:t>
            </a:r>
          </a:p>
          <a:p>
            <a:pPr lvl="3"/>
            <a:r>
              <a:rPr lang="en-US" altLang="en-US" sz="2031" dirty="0"/>
              <a:t>Notifications, data. </a:t>
            </a:r>
          </a:p>
          <a:p>
            <a:endParaRPr lang="en-US" altLang="en-US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Reducing </a:t>
            </a:r>
            <a:r>
              <a:rPr lang="en-US" altLang="en-US" dirty="0">
                <a:solidFill>
                  <a:srgbClr val="FF0000"/>
                </a:solidFill>
              </a:rPr>
              <a:t>trade related costs </a:t>
            </a:r>
            <a:r>
              <a:rPr lang="en-US" altLang="en-US" dirty="0"/>
              <a:t>associated to NTMs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215" dirty="0"/>
              <a:t>Trade Facilitations, </a:t>
            </a:r>
            <a:r>
              <a:rPr lang="en-US" altLang="en-US" sz="2215" dirty="0" err="1"/>
              <a:t>AfT</a:t>
            </a:r>
            <a:r>
              <a:rPr lang="en-US" altLang="en-US" sz="2215" dirty="0"/>
              <a:t>, Regional chains investments</a:t>
            </a:r>
            <a:endParaRPr lang="en-US" altLang="en-US" sz="2400" dirty="0"/>
          </a:p>
          <a:p>
            <a:pPr lvl="1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2213906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B397D-5D2E-40F5-8451-4A262C4B9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71" y="371430"/>
            <a:ext cx="8585647" cy="1055077"/>
          </a:xfrm>
        </p:spPr>
        <p:txBody>
          <a:bodyPr/>
          <a:lstStyle/>
          <a:p>
            <a:r>
              <a:rPr lang="en-US" dirty="0"/>
              <a:t>Some </a:t>
            </a:r>
            <a:r>
              <a:rPr lang="en-US" dirty="0">
                <a:solidFill>
                  <a:srgbClr val="FF0000"/>
                </a:solidFill>
              </a:rPr>
              <a:t>thoughts </a:t>
            </a:r>
            <a:r>
              <a:rPr lang="en-US" dirty="0"/>
              <a:t>on trade policy (NTMs) and socio-economic development</a:t>
            </a:r>
            <a:endParaRPr lang="fr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1C62E-D002-48A3-B67F-BB9E2E497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770" y="1572358"/>
            <a:ext cx="8229600" cy="4382461"/>
          </a:xfrm>
        </p:spPr>
        <p:txBody>
          <a:bodyPr/>
          <a:lstStyle/>
          <a:p>
            <a:pPr marL="52755" indent="0">
              <a:buNone/>
            </a:pPr>
            <a:r>
              <a:rPr lang="en-US" dirty="0"/>
              <a:t>Should governments regulate international trade because it creates winners and losers?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issue a stake is not</a:t>
            </a:r>
            <a:r>
              <a:rPr lang="en-US" dirty="0"/>
              <a:t> that a NTMs (trade policy) creates </a:t>
            </a:r>
            <a:r>
              <a:rPr lang="en-US" dirty="0">
                <a:solidFill>
                  <a:srgbClr val="FF0000"/>
                </a:solidFill>
              </a:rPr>
              <a:t>winners and losers.</a:t>
            </a:r>
            <a:endParaRPr lang="en-US" dirty="0"/>
          </a:p>
          <a:p>
            <a:pPr lvl="1"/>
            <a:r>
              <a:rPr lang="en-US" dirty="0"/>
              <a:t>A lot of economic policies have redistributive effects.</a:t>
            </a:r>
          </a:p>
          <a:p>
            <a:pPr lvl="2"/>
            <a:r>
              <a:rPr lang="en-US" sz="1846" dirty="0"/>
              <a:t>Fiscal policy, macroeconomic policies, competition policies.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Surely there should be </a:t>
            </a:r>
            <a:r>
              <a:rPr lang="en-US" dirty="0">
                <a:solidFill>
                  <a:srgbClr val="FF0000"/>
                </a:solidFill>
              </a:rPr>
              <a:t>mechanisms to soften redistributive </a:t>
            </a:r>
            <a:r>
              <a:rPr lang="en-US" dirty="0"/>
              <a:t>effects, but there is no economic reasons why these mechanisms should be integrated into trade policy.</a:t>
            </a:r>
          </a:p>
          <a:p>
            <a:pPr lvl="2"/>
            <a:r>
              <a:rPr lang="en-US" dirty="0"/>
              <a:t>E.g. Technology displace workers. </a:t>
            </a:r>
          </a:p>
          <a:p>
            <a:pPr lvl="3"/>
            <a:r>
              <a:rPr lang="en-US" dirty="0"/>
              <a:t>But is efficient to have policies limiting use of technologies?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205229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2BBE2-0028-4D7E-9329-2CA3E0BF8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Trade and social norms</a:t>
            </a:r>
            <a:endParaRPr lang="fr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53DF4-DA75-4DBD-AC68-3833B6971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1402"/>
            <a:ext cx="8229600" cy="41778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One better argument is that international </a:t>
            </a:r>
            <a:r>
              <a:rPr lang="en-US" dirty="0">
                <a:solidFill>
                  <a:srgbClr val="FF0000"/>
                </a:solidFill>
              </a:rPr>
              <a:t>trade should be regulated </a:t>
            </a:r>
            <a:r>
              <a:rPr lang="en-US" dirty="0"/>
              <a:t>because often results in a </a:t>
            </a:r>
            <a:r>
              <a:rPr lang="en-US" dirty="0">
                <a:solidFill>
                  <a:srgbClr val="FF0000"/>
                </a:solidFill>
              </a:rPr>
              <a:t>violations of social norms </a:t>
            </a:r>
            <a:r>
              <a:rPr lang="en-US" dirty="0"/>
              <a:t>embodied in our institutional/national arrangements. </a:t>
            </a:r>
          </a:p>
          <a:p>
            <a:pPr lvl="1"/>
            <a:r>
              <a:rPr lang="en-US" dirty="0"/>
              <a:t>The suggestion here is that trade may undercut the social bargains struck </a:t>
            </a:r>
            <a:r>
              <a:rPr lang="en-US" dirty="0">
                <a:solidFill>
                  <a:srgbClr val="FF0000"/>
                </a:solidFill>
              </a:rPr>
              <a:t>within a nation </a:t>
            </a:r>
            <a:r>
              <a:rPr lang="en-US" dirty="0"/>
              <a:t>and embedded in its laws and regulations. </a:t>
            </a:r>
          </a:p>
          <a:p>
            <a:pPr lvl="1"/>
            <a:r>
              <a:rPr lang="en-US" dirty="0"/>
              <a:t>Many of these social bargains are related to the SDGs.</a:t>
            </a:r>
          </a:p>
          <a:p>
            <a:pPr lvl="2"/>
            <a:r>
              <a:rPr lang="en-US" dirty="0"/>
              <a:t>E.g. Decent work, environmental protection.</a:t>
            </a:r>
          </a:p>
          <a:p>
            <a:endParaRPr lang="en-US" dirty="0"/>
          </a:p>
          <a:p>
            <a:r>
              <a:rPr lang="en-US" dirty="0"/>
              <a:t>As now we have some </a:t>
            </a:r>
            <a:r>
              <a:rPr lang="en-US" dirty="0">
                <a:solidFill>
                  <a:srgbClr val="FF0000"/>
                </a:solidFill>
              </a:rPr>
              <a:t>voluntary standards </a:t>
            </a:r>
            <a:r>
              <a:rPr lang="en-US" dirty="0"/>
              <a:t>to address those issues (e.g. fair trade, no exploitation of labor), but are enough, or social norms should be enforced by NTMs?</a:t>
            </a:r>
            <a:endParaRPr lang="fr-CH" dirty="0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9102407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1EA92-2D9F-469C-AAA3-17B19EA1E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9855"/>
            <a:ext cx="8229600" cy="1055077"/>
          </a:xfrm>
        </p:spPr>
        <p:txBody>
          <a:bodyPr/>
          <a:lstStyle/>
          <a:p>
            <a:r>
              <a:rPr lang="en-US" dirty="0"/>
              <a:t>To fix ideas: An example </a:t>
            </a:r>
            <a:r>
              <a:rPr lang="en-US" dirty="0">
                <a:solidFill>
                  <a:srgbClr val="FF0000"/>
                </a:solidFill>
              </a:rPr>
              <a:t>Price</a:t>
            </a:r>
            <a:r>
              <a:rPr lang="en-US" dirty="0"/>
              <a:t> dumping vs </a:t>
            </a:r>
            <a:r>
              <a:rPr lang="en-US" dirty="0">
                <a:solidFill>
                  <a:srgbClr val="FF0000"/>
                </a:solidFill>
              </a:rPr>
              <a:t>Social</a:t>
            </a:r>
            <a:r>
              <a:rPr lang="en-US" dirty="0"/>
              <a:t> Dumping </a:t>
            </a:r>
            <a:endParaRPr lang="fr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E5B90-EC47-4687-B45C-ECDCC2357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4340"/>
            <a:ext cx="8229600" cy="417781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PRICE DUMPING </a:t>
            </a:r>
          </a:p>
          <a:p>
            <a:pPr marL="0" indent="0">
              <a:buNone/>
            </a:pPr>
            <a:r>
              <a:rPr lang="en-US" dirty="0"/>
              <a:t>Is reasonable for a company operating in the US to use a supplier from a country where the production of the product (say, steel) is highly subsidized? </a:t>
            </a:r>
          </a:p>
          <a:p>
            <a:r>
              <a:rPr lang="en-US" dirty="0"/>
              <a:t>Some reasoning:</a:t>
            </a:r>
          </a:p>
          <a:p>
            <a:pPr marL="755058" lvl="1" indent="-385772"/>
            <a:r>
              <a:rPr lang="en-US" dirty="0">
                <a:solidFill>
                  <a:srgbClr val="FF0000"/>
                </a:solidFill>
              </a:rPr>
              <a:t>Pro trade: </a:t>
            </a:r>
            <a:r>
              <a:rPr lang="en-US" dirty="0"/>
              <a:t>Manufacturer have </a:t>
            </a:r>
            <a:r>
              <a:rPr lang="en-US" dirty="0">
                <a:solidFill>
                  <a:srgbClr val="FF0000"/>
                </a:solidFill>
              </a:rPr>
              <a:t>lower costs</a:t>
            </a:r>
            <a:r>
              <a:rPr lang="en-US" dirty="0"/>
              <a:t>. Consumers may be paying less for the final product  (say Cars). </a:t>
            </a:r>
          </a:p>
          <a:p>
            <a:pPr marL="755058" lvl="1" indent="-385772"/>
            <a:r>
              <a:rPr lang="en-US" dirty="0">
                <a:solidFill>
                  <a:srgbClr val="FF0000"/>
                </a:solidFill>
              </a:rPr>
              <a:t>Anti trade: </a:t>
            </a:r>
            <a:r>
              <a:rPr lang="en-US" dirty="0"/>
              <a:t>However the </a:t>
            </a:r>
            <a:r>
              <a:rPr lang="en-US" dirty="0">
                <a:solidFill>
                  <a:srgbClr val="FF0000"/>
                </a:solidFill>
              </a:rPr>
              <a:t>steel sector </a:t>
            </a:r>
            <a:r>
              <a:rPr lang="en-US" dirty="0"/>
              <a:t>in the US may find it not fair to compete with subsidized foreign firms. </a:t>
            </a:r>
          </a:p>
          <a:p>
            <a:pPr marL="369286" lvl="1" indent="0">
              <a:buNone/>
            </a:pPr>
            <a:endParaRPr lang="en-US" dirty="0"/>
          </a:p>
          <a:p>
            <a:pPr marL="369286" lvl="1" indent="0">
              <a:buNone/>
            </a:pPr>
            <a:r>
              <a:rPr lang="en-US" dirty="0"/>
              <a:t>There are </a:t>
            </a:r>
            <a:r>
              <a:rPr lang="en-US" dirty="0">
                <a:solidFill>
                  <a:srgbClr val="FF0000"/>
                </a:solidFill>
              </a:rPr>
              <a:t>NTMs/hard trade rules </a:t>
            </a:r>
            <a:r>
              <a:rPr lang="en-US" dirty="0"/>
              <a:t>preventing this dumping. </a:t>
            </a:r>
          </a:p>
        </p:txBody>
      </p:sp>
    </p:spTree>
    <p:extLst>
      <p:ext uri="{BB962C8B-B14F-4D97-AF65-F5344CB8AC3E}">
        <p14:creationId xmlns:p14="http://schemas.microsoft.com/office/powerpoint/2010/main" val="14476159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1EA92-2D9F-469C-AAA3-17B19EA1E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9855"/>
            <a:ext cx="8229600" cy="1055077"/>
          </a:xfrm>
        </p:spPr>
        <p:txBody>
          <a:bodyPr/>
          <a:lstStyle/>
          <a:p>
            <a:r>
              <a:rPr lang="en-US" dirty="0"/>
              <a:t>An example </a:t>
            </a:r>
            <a:r>
              <a:rPr lang="en-US" dirty="0">
                <a:solidFill>
                  <a:srgbClr val="FF0000"/>
                </a:solidFill>
              </a:rPr>
              <a:t>Price</a:t>
            </a:r>
            <a:r>
              <a:rPr lang="en-US" dirty="0"/>
              <a:t> dumping vs </a:t>
            </a:r>
            <a:r>
              <a:rPr lang="en-US" dirty="0">
                <a:solidFill>
                  <a:srgbClr val="FF0000"/>
                </a:solidFill>
              </a:rPr>
              <a:t>Social</a:t>
            </a:r>
            <a:r>
              <a:rPr lang="en-US" dirty="0"/>
              <a:t> Dumping</a:t>
            </a:r>
            <a:br>
              <a:rPr lang="en-US" dirty="0"/>
            </a:br>
            <a:endParaRPr lang="fr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E5B90-EC47-4687-B45C-ECDCC2357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334" y="1368464"/>
            <a:ext cx="8229600" cy="417781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SOCIAL DUMPING </a:t>
            </a:r>
          </a:p>
          <a:p>
            <a:pPr marL="0" indent="0">
              <a:buNone/>
            </a:pPr>
            <a:r>
              <a:rPr lang="en-US" dirty="0"/>
              <a:t>Is reasonable for a company operating in the US to use a foreign supplier which employs workers under labor and environmental law that are </a:t>
            </a:r>
            <a:r>
              <a:rPr lang="en-US" dirty="0">
                <a:solidFill>
                  <a:srgbClr val="FF0000"/>
                </a:solidFill>
              </a:rPr>
              <a:t>very different from US laws? </a:t>
            </a:r>
            <a:r>
              <a:rPr lang="en-US" dirty="0"/>
              <a:t>(e.g. more lax and no health insurance)?</a:t>
            </a:r>
          </a:p>
          <a:p>
            <a:r>
              <a:rPr lang="en-US" dirty="0"/>
              <a:t>Some reasoning:</a:t>
            </a:r>
          </a:p>
          <a:p>
            <a:pPr marL="755058" lvl="1" indent="-385772"/>
            <a:r>
              <a:rPr lang="en-US" dirty="0">
                <a:solidFill>
                  <a:srgbClr val="FF0000"/>
                </a:solidFill>
              </a:rPr>
              <a:t>Pro trade</a:t>
            </a:r>
            <a:r>
              <a:rPr lang="en-US" dirty="0"/>
              <a:t>: Consumers may be paying less, and for workers the low income country is better than the alternative.</a:t>
            </a:r>
          </a:p>
          <a:p>
            <a:pPr marL="755058" lvl="1" indent="-385772"/>
            <a:r>
              <a:rPr lang="en-US" dirty="0">
                <a:solidFill>
                  <a:srgbClr val="FF0000"/>
                </a:solidFill>
              </a:rPr>
              <a:t>Anti trade</a:t>
            </a:r>
            <a:r>
              <a:rPr lang="en-US" dirty="0"/>
              <a:t>: However workers in the US may find it not fair, because it goes against the social norms of the US.</a:t>
            </a:r>
          </a:p>
          <a:p>
            <a:pPr marL="755058" lvl="1" indent="-385772"/>
            <a:endParaRPr lang="en-US" dirty="0"/>
          </a:p>
          <a:p>
            <a:pPr marL="0" indent="0">
              <a:buNone/>
            </a:pPr>
            <a:r>
              <a:rPr lang="en-US" dirty="0"/>
              <a:t>As now there </a:t>
            </a:r>
            <a:r>
              <a:rPr lang="en-US" dirty="0">
                <a:solidFill>
                  <a:srgbClr val="FF0000"/>
                </a:solidFill>
              </a:rPr>
              <a:t>is no hard rule preventing this</a:t>
            </a:r>
            <a:r>
              <a:rPr lang="en-US" dirty="0"/>
              <a:t>, but should it be? </a:t>
            </a:r>
          </a:p>
          <a:p>
            <a:pPr marL="0" indent="0">
              <a:buNone/>
            </a:pPr>
            <a:r>
              <a:rPr lang="en-US" dirty="0"/>
              <a:t>And if there will rules, be what are the implications for development? </a:t>
            </a:r>
          </a:p>
        </p:txBody>
      </p:sp>
    </p:spTree>
    <p:extLst>
      <p:ext uri="{BB962C8B-B14F-4D97-AF65-F5344CB8AC3E}">
        <p14:creationId xmlns:p14="http://schemas.microsoft.com/office/powerpoint/2010/main" val="4539879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456A4-6BDD-46C8-9A07-5A075AD2E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58" y="263769"/>
            <a:ext cx="8229600" cy="1055077"/>
          </a:xfrm>
        </p:spPr>
        <p:txBody>
          <a:bodyPr/>
          <a:lstStyle/>
          <a:p>
            <a:r>
              <a:rPr lang="en-US" dirty="0"/>
              <a:t>Addressing Social dumping: rewriting trading rules. </a:t>
            </a:r>
            <a:endParaRPr lang="fr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EFC14-D622-48E0-B3BF-0A44BA712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58" y="1195147"/>
            <a:ext cx="8229600" cy="41778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NTMs as enforcing mechanisms of socio-economic development. NTMs are getting into </a:t>
            </a:r>
            <a:r>
              <a:rPr lang="en-US" dirty="0">
                <a:solidFill>
                  <a:srgbClr val="FF0000"/>
                </a:solidFill>
              </a:rPr>
              <a:t>Labor provisions</a:t>
            </a:r>
            <a:r>
              <a:rPr lang="en-US" dirty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E.g. US-MEX new deal. M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Keep gains internal</a:t>
            </a:r>
            <a:r>
              <a:rPr lang="en-US" dirty="0"/>
              <a:t>: </a:t>
            </a:r>
          </a:p>
          <a:p>
            <a:pPr lvl="2"/>
            <a:r>
              <a:rPr lang="en-US" dirty="0"/>
              <a:t>Rules of origin </a:t>
            </a:r>
          </a:p>
          <a:p>
            <a:pPr lvl="3"/>
            <a:r>
              <a:rPr lang="en-US" dirty="0"/>
              <a:t>75% (from 62.5) auto content</a:t>
            </a:r>
          </a:p>
          <a:p>
            <a:pPr lvl="2"/>
            <a:r>
              <a:rPr lang="en-US" dirty="0"/>
              <a:t>Wage standards (labor provisions)</a:t>
            </a:r>
          </a:p>
          <a:p>
            <a:pPr lvl="3"/>
            <a:r>
              <a:rPr lang="en-US" dirty="0">
                <a:solidFill>
                  <a:srgbClr val="FF0000"/>
                </a:solidFill>
              </a:rPr>
              <a:t>45% of workers should earn at least 16 USD wage</a:t>
            </a:r>
          </a:p>
          <a:p>
            <a:pPr marL="844083" lvl="2" indent="0">
              <a:buNone/>
            </a:pPr>
            <a:endParaRPr lang="en-US" dirty="0"/>
          </a:p>
          <a:p>
            <a:pPr marL="105510" indent="0">
              <a:buNone/>
            </a:pPr>
            <a:r>
              <a:rPr lang="en-US" dirty="0"/>
              <a:t>What is the </a:t>
            </a:r>
            <a:r>
              <a:rPr lang="en-US" dirty="0">
                <a:solidFill>
                  <a:srgbClr val="FF0000"/>
                </a:solidFill>
              </a:rPr>
              <a:t>purpose </a:t>
            </a:r>
            <a:r>
              <a:rPr lang="en-US" dirty="0"/>
              <a:t>of these 2 provisions?</a:t>
            </a:r>
          </a:p>
          <a:p>
            <a:pPr marL="105510" indent="0">
              <a:buNone/>
            </a:pPr>
            <a:r>
              <a:rPr lang="en-US" dirty="0"/>
              <a:t>	Keep economic activity and </a:t>
            </a:r>
            <a:r>
              <a:rPr lang="en-US" dirty="0">
                <a:solidFill>
                  <a:srgbClr val="FF0000"/>
                </a:solidFill>
              </a:rPr>
              <a:t>jobs</a:t>
            </a:r>
            <a:r>
              <a:rPr lang="en-US" dirty="0"/>
              <a:t> within the RTA.</a:t>
            </a:r>
          </a:p>
          <a:p>
            <a:pPr marL="105510" indent="0">
              <a:buNone/>
            </a:pPr>
            <a:r>
              <a:rPr lang="en-US" dirty="0"/>
              <a:t>	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2295884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B7981-1CE9-4C4A-9E4B-BAF76BE57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006" y="371430"/>
            <a:ext cx="8229600" cy="664689"/>
          </a:xfrm>
        </p:spPr>
        <p:txBody>
          <a:bodyPr/>
          <a:lstStyle/>
          <a:p>
            <a:r>
              <a:rPr lang="en-US" dirty="0"/>
              <a:t>NTMs in the context of current trade tensions</a:t>
            </a:r>
            <a:endParaRPr lang="fr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F1A79-94BB-4C3F-AC60-2B02798E1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1402"/>
            <a:ext cx="8229600" cy="424876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Trade war is being fought with rounds of retaliatory tariffs, why should we worry about NTMs?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Ultimately, US tariffs on China are </a:t>
            </a:r>
            <a:r>
              <a:rPr lang="en-US" dirty="0">
                <a:solidFill>
                  <a:srgbClr val="FF0000"/>
                </a:solidFill>
              </a:rPr>
              <a:t>in retaliation of forms of NTMs. </a:t>
            </a:r>
          </a:p>
          <a:p>
            <a:pPr lvl="1"/>
            <a:r>
              <a:rPr lang="en-US" dirty="0"/>
              <a:t>Major US complains: </a:t>
            </a:r>
          </a:p>
          <a:p>
            <a:pPr lvl="2"/>
            <a:r>
              <a:rPr lang="en-US" dirty="0"/>
              <a:t>Subsidies (State Owned Enterprises)</a:t>
            </a:r>
          </a:p>
          <a:p>
            <a:pPr lvl="2"/>
            <a:r>
              <a:rPr lang="en-US" dirty="0"/>
              <a:t>Public procurement</a:t>
            </a:r>
          </a:p>
          <a:p>
            <a:pPr lvl="2"/>
            <a:r>
              <a:rPr lang="en-US" dirty="0"/>
              <a:t>Intellectual Property Rights </a:t>
            </a:r>
          </a:p>
          <a:p>
            <a:pPr marL="844083" lvl="2" indent="0">
              <a:buNone/>
            </a:pPr>
            <a:endParaRPr lang="en-US" dirty="0"/>
          </a:p>
          <a:p>
            <a:pPr marL="105510" indent="0">
              <a:buNone/>
            </a:pPr>
            <a:r>
              <a:rPr lang="en-US" dirty="0"/>
              <a:t>	</a:t>
            </a:r>
          </a:p>
          <a:p>
            <a:pPr lvl="1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4271157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Introduction into Non-Tariff Measures</a:t>
            </a:r>
          </a:p>
          <a:p>
            <a:pPr>
              <a:lnSpc>
                <a:spcPct val="150000"/>
              </a:lnSpc>
            </a:pPr>
            <a:r>
              <a:rPr lang="en-US" dirty="0"/>
              <a:t>Non-tariff measures and economic development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NTMs and social and environmental SDGs</a:t>
            </a:r>
          </a:p>
          <a:p>
            <a:pPr>
              <a:lnSpc>
                <a:spcPct val="150000"/>
              </a:lnSpc>
            </a:pPr>
            <a:r>
              <a:rPr lang="en-US" dirty="0"/>
              <a:t>What can be done …</a:t>
            </a:r>
          </a:p>
          <a:p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4547652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323156" y="1844824"/>
            <a:ext cx="3528764" cy="4637087"/>
          </a:xfrm>
        </p:spPr>
        <p:txBody>
          <a:bodyPr/>
          <a:lstStyle/>
          <a:p>
            <a:pPr marL="0" indent="0">
              <a:buNone/>
            </a:pPr>
            <a:r>
              <a:rPr lang="fr-CH" altLang="en-US" sz="2000" dirty="0">
                <a:latin typeface="HelveticaNeueLT Std Med" pitchFamily="34" charset="0"/>
              </a:rPr>
              <a:t>Multi Agency Support Team </a:t>
            </a:r>
          </a:p>
          <a:p>
            <a:pPr marL="0" indent="0">
              <a:buNone/>
            </a:pPr>
            <a:r>
              <a:rPr lang="fr-CH" altLang="en-US" sz="2000" dirty="0">
                <a:latin typeface="HelveticaNeueLT Std Med" pitchFamily="34" charset="0"/>
              </a:rPr>
              <a:t>(FAO, IMF, ITC, OECD, UNCTAD, UNIDO, </a:t>
            </a:r>
          </a:p>
          <a:p>
            <a:pPr marL="0" indent="0">
              <a:buNone/>
            </a:pPr>
            <a:r>
              <a:rPr lang="fr-CH" altLang="en-US" sz="2000" dirty="0">
                <a:latin typeface="HelveticaNeueLT Std Med" pitchFamily="34" charset="0"/>
              </a:rPr>
              <a:t>World Bank, WTO) </a:t>
            </a:r>
          </a:p>
          <a:p>
            <a:pPr marL="0" indent="0">
              <a:buNone/>
            </a:pPr>
            <a:r>
              <a:rPr lang="fr-CH" altLang="en-US" sz="2000" dirty="0" err="1">
                <a:latin typeface="HelveticaNeueLT Std Med" pitchFamily="34" charset="0"/>
              </a:rPr>
              <a:t>initiated</a:t>
            </a:r>
            <a:r>
              <a:rPr lang="fr-CH" altLang="en-US" sz="2000" dirty="0">
                <a:latin typeface="HelveticaNeueLT Std Med" pitchFamily="34" charset="0"/>
              </a:rPr>
              <a:t> by UNCTAD </a:t>
            </a:r>
            <a:br>
              <a:rPr lang="fr-CH" altLang="en-US" sz="2000" dirty="0">
                <a:latin typeface="HelveticaNeueLT Std Med" pitchFamily="34" charset="0"/>
              </a:rPr>
            </a:br>
            <a:r>
              <a:rPr lang="fr-CH" altLang="en-US" sz="2000" dirty="0" err="1">
                <a:latin typeface="HelveticaNeueLT Std Med" pitchFamily="34" charset="0"/>
              </a:rPr>
              <a:t>updated</a:t>
            </a:r>
            <a:r>
              <a:rPr lang="fr-CH" altLang="en-US" sz="2000" dirty="0">
                <a:latin typeface="HelveticaNeueLT Std Med" pitchFamily="34" charset="0"/>
              </a:rPr>
              <a:t> NTM classification</a:t>
            </a:r>
            <a:endParaRPr lang="en-US" altLang="en-US" sz="2000" dirty="0">
              <a:latin typeface="HelveticaNeueLT Std Med" pitchFamily="34" charset="0"/>
            </a:endParaRPr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>
          <a:xfrm>
            <a:off x="107504" y="405036"/>
            <a:ext cx="7902575" cy="647700"/>
          </a:xfrm>
        </p:spPr>
        <p:txBody>
          <a:bodyPr/>
          <a:lstStyle/>
          <a:p>
            <a:r>
              <a:rPr lang="fr-CH" altLang="en-US" dirty="0">
                <a:latin typeface="Eurostile LT Std Bold" pitchFamily="34" charset="0"/>
              </a:rPr>
              <a:t>UNCTAD-MAST Classification: </a:t>
            </a:r>
            <a:br>
              <a:rPr lang="fr-CH" altLang="en-US" dirty="0">
                <a:latin typeface="Eurostile LT Std Bold" pitchFamily="34" charset="0"/>
              </a:rPr>
            </a:br>
            <a:r>
              <a:rPr lang="fr-CH" altLang="en-US" dirty="0">
                <a:latin typeface="Eurostile LT Std Bold" pitchFamily="34" charset="0"/>
              </a:rPr>
              <a:t>The </a:t>
            </a:r>
            <a:r>
              <a:rPr lang="fr-CH" altLang="en-US" dirty="0" err="1">
                <a:latin typeface="Eurostile LT Std Bold" pitchFamily="34" charset="0"/>
              </a:rPr>
              <a:t>common</a:t>
            </a:r>
            <a:r>
              <a:rPr lang="fr-CH" altLang="en-US" dirty="0">
                <a:latin typeface="Eurostile LT Std Bold" pitchFamily="34" charset="0"/>
              </a:rPr>
              <a:t> </a:t>
            </a:r>
            <a:r>
              <a:rPr lang="fr-CH" altLang="en-US" dirty="0" err="1">
                <a:latin typeface="Eurostile LT Std Bold" pitchFamily="34" charset="0"/>
              </a:rPr>
              <a:t>language</a:t>
            </a:r>
            <a:endParaRPr lang="en-US" altLang="en-US" dirty="0">
              <a:latin typeface="Eurostile LT Std Bold" pitchFamily="34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38" y="4365104"/>
            <a:ext cx="176847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8" descr="C:\Local Folder\My Pictures\Screenpresso\2013-12-10_16h37_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268412"/>
            <a:ext cx="5122476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4932040" y="1196752"/>
            <a:ext cx="3744416" cy="72008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7056276" y="836712"/>
            <a:ext cx="252028" cy="36004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084168" y="0"/>
            <a:ext cx="2808312" cy="83671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Voluntary</a:t>
            </a:r>
            <a:r>
              <a:rPr lang="fr-CH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standards </a:t>
            </a:r>
            <a:r>
              <a:rPr lang="fr-CH" sz="2400" b="1" dirty="0">
                <a:solidFill>
                  <a:srgbClr val="FF0000"/>
                </a:solidFill>
                <a:sym typeface="Wingdings"/>
              </a:rPr>
              <a:t>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fr-CH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Mandatory</a:t>
            </a:r>
            <a:r>
              <a:rPr lang="fr-CH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standards </a:t>
            </a:r>
            <a:r>
              <a:rPr lang="fr-CH" sz="2400" b="1" dirty="0">
                <a:solidFill>
                  <a:srgbClr val="FF0000"/>
                </a:solidFill>
                <a:sym typeface="Wingdings"/>
              </a:rPr>
              <a:t></a:t>
            </a:r>
            <a:endParaRPr lang="fr-CH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6972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44624"/>
            <a:ext cx="8640801" cy="648072"/>
          </a:xfrm>
        </p:spPr>
        <p:txBody>
          <a:bodyPr/>
          <a:lstStyle/>
          <a:p>
            <a:r>
              <a:rPr lang="en-GB" dirty="0"/>
              <a:t>DOWNSIDE: </a:t>
            </a:r>
            <a:br>
              <a:rPr lang="en-GB" dirty="0"/>
            </a:br>
            <a:r>
              <a:rPr lang="en-GB" dirty="0"/>
              <a:t>Average ad-valorem equivalent of NTMs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0" y="908720"/>
          <a:ext cx="9143999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7262237" y="3681028"/>
            <a:ext cx="1728193" cy="165618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/>
              <a:t>Not included:</a:t>
            </a:r>
          </a:p>
          <a:p>
            <a:pPr marL="285750" indent="-285750">
              <a:buFontTx/>
              <a:buChar char="-"/>
            </a:pPr>
            <a:r>
              <a:rPr lang="en-GB" sz="1600" b="1" dirty="0"/>
              <a:t>Subsidies/</a:t>
            </a:r>
            <a:br>
              <a:rPr lang="en-GB" sz="1600" b="1" dirty="0"/>
            </a:br>
            <a:r>
              <a:rPr lang="en-GB" sz="1600" b="1" dirty="0"/>
              <a:t>domestic support</a:t>
            </a:r>
          </a:p>
          <a:p>
            <a:pPr marL="285750" indent="-285750">
              <a:buFontTx/>
              <a:buChar char="-"/>
            </a:pPr>
            <a:r>
              <a:rPr lang="en-GB" sz="1600" b="1" dirty="0"/>
              <a:t>Export restrictions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8224" y="6485460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Source: UNCTAD 2015</a:t>
            </a:r>
          </a:p>
        </p:txBody>
      </p:sp>
    </p:spTree>
    <p:extLst>
      <p:ext uri="{BB962C8B-B14F-4D97-AF65-F5344CB8AC3E}">
        <p14:creationId xmlns:p14="http://schemas.microsoft.com/office/powerpoint/2010/main" val="2113374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E0EBA88-1392-46F6-819D-34940E2AC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2538"/>
            <a:ext cx="7848600" cy="36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fr-FR" sz="1400" b="1">
                <a:solidFill>
                  <a:schemeClr val="tx2"/>
                </a:solidFill>
                <a:latin typeface="Calibri" panose="020F0502020204030204" pitchFamily="34" charset="0"/>
              </a:rPr>
              <a:t>WHAT IS NEEDED?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fr-FR" sz="1400" b="1">
                <a:solidFill>
                  <a:schemeClr val="tx2"/>
                </a:solidFill>
                <a:latin typeface="Calibri" panose="020F0502020204030204" pitchFamily="34" charset="0"/>
              </a:rPr>
              <a:t>I. Specification of the food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fr-FR" sz="1400" b="1">
                <a:solidFill>
                  <a:schemeClr val="tx2"/>
                </a:solidFill>
                <a:latin typeface="Calibri" panose="020F0502020204030204" pitchFamily="34" charset="0"/>
              </a:rPr>
              <a:t>II. Effect of the production process applied to the food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fr-FR" sz="1400" b="1">
                <a:solidFill>
                  <a:schemeClr val="tx2"/>
                </a:solidFill>
                <a:latin typeface="Calibri" panose="020F0502020204030204" pitchFamily="34" charset="0"/>
              </a:rPr>
              <a:t>III. History of the organism used as the source of the food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fr-FR" sz="1400" b="1">
                <a:solidFill>
                  <a:schemeClr val="accent2"/>
                </a:solidFill>
                <a:latin typeface="Calibri" panose="020F0502020204030204" pitchFamily="34" charset="0"/>
              </a:rPr>
              <a:t>IV. Specificity of expression of novel genetic material*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fr-FR" sz="1400" b="1">
                <a:solidFill>
                  <a:schemeClr val="accent2"/>
                </a:solidFill>
                <a:latin typeface="Calibri" panose="020F0502020204030204" pitchFamily="34" charset="0"/>
              </a:rPr>
              <a:t>V. Ability of the material to survive in and colonize the human gut*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fr-FR" sz="1400" b="1">
                <a:solidFill>
                  <a:schemeClr val="tx2"/>
                </a:solidFill>
                <a:latin typeface="Calibri" panose="020F0502020204030204" pitchFamily="34" charset="0"/>
              </a:rPr>
              <a:t>VI. Anticipated intake/extent of use of the food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fr-FR" sz="1400" b="1">
                <a:solidFill>
                  <a:schemeClr val="tx2"/>
                </a:solidFill>
                <a:latin typeface="Calibri" panose="020F0502020204030204" pitchFamily="34" charset="0"/>
              </a:rPr>
              <a:t>VII. Information from previous human exposure to the food or its source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fr-FR" sz="1400" b="1">
                <a:solidFill>
                  <a:schemeClr val="accent2"/>
                </a:solidFill>
                <a:latin typeface="Calibri" panose="020F0502020204030204" pitchFamily="34" charset="0"/>
              </a:rPr>
              <a:t>VIII. Nutritional information on the food*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fr-FR" sz="1400" b="1">
                <a:solidFill>
                  <a:schemeClr val="accent2"/>
                </a:solidFill>
                <a:latin typeface="Calibri" panose="020F0502020204030204" pitchFamily="34" charset="0"/>
              </a:rPr>
              <a:t>IX. Microbiological information on the food*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fr-FR" sz="1400" b="1">
                <a:solidFill>
                  <a:schemeClr val="accent2"/>
                </a:solidFill>
                <a:latin typeface="Calibri" panose="020F0502020204030204" pitchFamily="34" charset="0"/>
              </a:rPr>
              <a:t>X. Toxicological information on the food*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0303FAB-E7FE-4B20-B751-0F51532E1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588000"/>
            <a:ext cx="352107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fr-FR" sz="1400" b="1" dirty="0">
                <a:solidFill>
                  <a:schemeClr val="accent2"/>
                </a:solidFill>
              </a:rPr>
              <a:t>* Done by recognized lab (i.e. in the EU)</a:t>
            </a: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15D56231-E530-469D-9E0F-DB76C4565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5813" y="4510088"/>
            <a:ext cx="89249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sz="2000" b="1">
                <a:solidFill>
                  <a:srgbClr val="FF0000"/>
                </a:solidFill>
              </a:rPr>
              <a:t>APPROXIMATE TOTAL COST:</a:t>
            </a:r>
          </a:p>
          <a:p>
            <a:pPr algn="ctr" eaLnBrk="1" hangingPunct="1"/>
            <a:r>
              <a:rPr lang="en-US" altLang="fr-FR" sz="2000" b="1">
                <a:solidFill>
                  <a:srgbClr val="FF0000"/>
                </a:solidFill>
              </a:rPr>
              <a:t>500,000 – 1’000,000 EUR</a:t>
            </a:r>
          </a:p>
          <a:p>
            <a:pPr algn="ctr" eaLnBrk="1" hangingPunct="1"/>
            <a:r>
              <a:rPr lang="en-US" altLang="fr-FR" sz="2000" b="1">
                <a:solidFill>
                  <a:srgbClr val="FF0000"/>
                </a:solidFill>
              </a:rPr>
              <a:t>UP TO 5 YEARS FOR APPROVAL</a:t>
            </a: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58F1ACA8-3E5A-4E14-8BA8-4E8F775F1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538913"/>
            <a:ext cx="265059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200" dirty="0">
                <a:ea typeface="MS PGothic" panose="020B0600070205080204" pitchFamily="34" charset="-128"/>
              </a:rPr>
              <a:t>Source: UNCTAD </a:t>
            </a:r>
            <a:r>
              <a:rPr lang="en-US" altLang="fr-FR" sz="1200" dirty="0" err="1">
                <a:ea typeface="MS PGothic" panose="020B0600070205080204" pitchFamily="34" charset="-128"/>
              </a:rPr>
              <a:t>BioTrade</a:t>
            </a:r>
            <a:r>
              <a:rPr lang="en-US" altLang="fr-FR" sz="1200" dirty="0">
                <a:ea typeface="MS PGothic" panose="020B0600070205080204" pitchFamily="34" charset="-128"/>
              </a:rPr>
              <a:t> Initiative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FD457FE0-1DE0-46AA-9D08-90D51BC35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0350"/>
            <a:ext cx="84352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CH" altLang="fr-FR" sz="2400" b="1" dirty="0" err="1">
                <a:solidFill>
                  <a:srgbClr val="4F91CD"/>
                </a:solidFill>
                <a:latin typeface="Eurostile LT Std Bold" panose="020B0804020202050204" pitchFamily="34" charset="0"/>
              </a:rPr>
              <a:t>Requirements</a:t>
            </a:r>
            <a:r>
              <a:rPr lang="fr-CH" altLang="fr-FR" sz="2400" b="1" dirty="0">
                <a:solidFill>
                  <a:srgbClr val="4F91CD"/>
                </a:solidFill>
                <a:latin typeface="Eurostile LT Std Bold" panose="020B0804020202050204" pitchFamily="34" charset="0"/>
              </a:rPr>
              <a:t> for export of new fruit to EU</a:t>
            </a:r>
            <a:endParaRPr lang="en-US" altLang="fr-FR" sz="2400" b="1" dirty="0">
              <a:solidFill>
                <a:srgbClr val="4F91CD"/>
              </a:solidFill>
              <a:latin typeface="Eurostile LT Std Bold" panose="020B0804020202050204" pitchFamily="34" charset="0"/>
            </a:endParaRPr>
          </a:p>
        </p:txBody>
      </p:sp>
      <p:sp>
        <p:nvSpPr>
          <p:cNvPr id="11271" name="Oval 7">
            <a:extLst>
              <a:ext uri="{FF2B5EF4-FFF2-40B4-BE49-F238E27FC236}">
                <a16:creationId xmlns:a16="http://schemas.microsoft.com/office/drawing/2014/main" id="{359640D0-CA9C-46FB-802F-6D43CFA9D85A}"/>
              </a:ext>
            </a:extLst>
          </p:cNvPr>
          <p:cNvSpPr>
            <a:spLocks noChangeArrowheads="1"/>
          </p:cNvSpPr>
          <p:nvPr/>
        </p:nvSpPr>
        <p:spPr bwMode="auto">
          <a:xfrm rot="1013095">
            <a:off x="6011863" y="1700213"/>
            <a:ext cx="3074987" cy="6969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CH" altLang="fr-FR"/>
              <a:t>Example for Baobab fruit</a:t>
            </a:r>
            <a:endParaRPr lang="en-US" altLang="fr-F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102F60-E99D-4939-8597-53F28D4E3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…developing countries:</a:t>
            </a:r>
          </a:p>
          <a:p>
            <a:pPr lvl="1"/>
            <a:r>
              <a:rPr lang="en-US" dirty="0"/>
              <a:t>More stringent requirements in developed markets</a:t>
            </a:r>
          </a:p>
          <a:p>
            <a:pPr lvl="1"/>
            <a:r>
              <a:rPr lang="en-US" dirty="0"/>
              <a:t>Bottlenecks in quality infrastructure</a:t>
            </a:r>
          </a:p>
          <a:p>
            <a:pPr lvl="1"/>
            <a:r>
              <a:rPr lang="en-US" dirty="0"/>
              <a:t>…</a:t>
            </a:r>
          </a:p>
          <a:p>
            <a:r>
              <a:rPr lang="en-US" dirty="0"/>
              <a:t>…small and medium-sized companies</a:t>
            </a:r>
          </a:p>
          <a:p>
            <a:pPr lvl="1"/>
            <a:r>
              <a:rPr lang="en-US" dirty="0"/>
              <a:t>High fixed costs of information</a:t>
            </a:r>
          </a:p>
          <a:p>
            <a:pPr lvl="1"/>
            <a:r>
              <a:rPr lang="en-US" dirty="0"/>
              <a:t>Lack of capacity to comply with complex measures</a:t>
            </a:r>
          </a:p>
          <a:p>
            <a:pPr lvl="1"/>
            <a:r>
              <a:rPr lang="en-US" dirty="0"/>
              <a:t>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91933-5E44-463B-8F3F-3250CF0B26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EC5ADF-13BE-4F43-90B4-9C4AF4A9B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DOWNSIDE: costs even higher for…	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7139860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à"/>
            </a:pPr>
            <a:r>
              <a:rPr lang="en-GB" sz="2800" dirty="0">
                <a:sym typeface="Wingdings" panose="05000000000000000000" pitchFamily="2" charset="2"/>
              </a:rPr>
              <a:t>Trade costs reduce trade opportunities</a:t>
            </a:r>
          </a:p>
          <a:p>
            <a:pPr>
              <a:buFont typeface="Wingdings" pitchFamily="2" charset="2"/>
              <a:buChar char="à"/>
            </a:pPr>
            <a:r>
              <a:rPr lang="en-GB" sz="2800" dirty="0">
                <a:sym typeface="Wingdings" panose="05000000000000000000" pitchFamily="2" charset="2"/>
              </a:rPr>
              <a:t>And therefore reduce trade’s potential to </a:t>
            </a:r>
          </a:p>
          <a:p>
            <a:pPr lvl="1">
              <a:buFont typeface="Wingdings" pitchFamily="2" charset="2"/>
              <a:buChar char="à"/>
            </a:pPr>
            <a:r>
              <a:rPr lang="en-GB" sz="2400" dirty="0">
                <a:sym typeface="Wingdings" panose="05000000000000000000" pitchFamily="2" charset="2"/>
              </a:rPr>
              <a:t>generate income</a:t>
            </a:r>
          </a:p>
          <a:p>
            <a:pPr lvl="1">
              <a:buFont typeface="Wingdings" pitchFamily="2" charset="2"/>
              <a:buChar char="à"/>
            </a:pPr>
            <a:r>
              <a:rPr lang="en-GB" sz="2400" dirty="0">
                <a:sym typeface="Wingdings" panose="05000000000000000000" pitchFamily="2" charset="2"/>
              </a:rPr>
              <a:t>create employment </a:t>
            </a:r>
          </a:p>
          <a:p>
            <a:pPr lvl="1">
              <a:buFont typeface="Wingdings" pitchFamily="2" charset="2"/>
              <a:buChar char="à"/>
            </a:pPr>
            <a:r>
              <a:rPr lang="en-GB" sz="2400" dirty="0">
                <a:sym typeface="Wingdings" panose="05000000000000000000" pitchFamily="2" charset="2"/>
              </a:rPr>
              <a:t>reduce poverty</a:t>
            </a:r>
          </a:p>
          <a:p>
            <a:pPr lvl="1">
              <a:buFont typeface="Wingdings" pitchFamily="2" charset="2"/>
              <a:buChar char="à"/>
            </a:pPr>
            <a:r>
              <a:rPr lang="en-GB" sz="2400" dirty="0">
                <a:sym typeface="Wingdings" panose="05000000000000000000" pitchFamily="2" charset="2"/>
              </a:rPr>
              <a:t>create financial resources to promote social and environmental sustainability</a:t>
            </a:r>
          </a:p>
          <a:p>
            <a:pPr lvl="1">
              <a:buFont typeface="Wingdings" pitchFamily="2" charset="2"/>
              <a:buChar char="à"/>
            </a:pPr>
            <a:endParaRPr lang="en-GB" sz="1400" dirty="0">
              <a:sym typeface="Wingdings" panose="05000000000000000000" pitchFamily="2" charset="2"/>
            </a:endParaRPr>
          </a:p>
          <a:p>
            <a:pPr lvl="0"/>
            <a:r>
              <a:rPr lang="en-GB" sz="2800" dirty="0">
                <a:solidFill>
                  <a:srgbClr val="000000"/>
                </a:solidFill>
              </a:rPr>
              <a:t>“trade – growth nexus” or “export led growth” </a:t>
            </a:r>
            <a:r>
              <a:rPr lang="en-GB" sz="2800" dirty="0">
                <a:solidFill>
                  <a:srgbClr val="000000"/>
                </a:solidFill>
                <a:sym typeface="Wingdings" panose="05000000000000000000" pitchFamily="2" charset="2"/>
              </a:rPr>
              <a:t> only part of the story…</a:t>
            </a:r>
            <a:endParaRPr lang="en-GB" sz="2800" dirty="0">
              <a:sym typeface="Wingdings" panose="05000000000000000000" pitchFamily="2" charset="2"/>
            </a:endParaRPr>
          </a:p>
          <a:p>
            <a:pPr>
              <a:buFont typeface="Wingdings" pitchFamily="2" charset="2"/>
              <a:buChar char="à"/>
            </a:pPr>
            <a:endParaRPr lang="en-GB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836712"/>
            <a:ext cx="7992888" cy="648072"/>
          </a:xfrm>
        </p:spPr>
        <p:txBody>
          <a:bodyPr/>
          <a:lstStyle/>
          <a:p>
            <a:r>
              <a:rPr lang="en-GB" dirty="0"/>
              <a:t>DOWNSIDE continued:</a:t>
            </a:r>
            <a:br>
              <a:rPr lang="en-GB" dirty="0"/>
            </a:br>
            <a:r>
              <a:rPr lang="en-GB" dirty="0"/>
              <a:t>Technical NTMs as trade costs…</a:t>
            </a:r>
          </a:p>
        </p:txBody>
      </p:sp>
    </p:spTree>
    <p:extLst>
      <p:ext uri="{BB962C8B-B14F-4D97-AF65-F5344CB8AC3E}">
        <p14:creationId xmlns:p14="http://schemas.microsoft.com/office/powerpoint/2010/main" val="30354180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27D8D6-079F-48DC-95E7-83C0D2531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/>
              <a:t>SPS measures</a:t>
            </a:r>
          </a:p>
          <a:p>
            <a:pPr lvl="1"/>
            <a:r>
              <a:rPr lang="en-US" dirty="0"/>
              <a:t>Human, animal and plant health…</a:t>
            </a:r>
          </a:p>
          <a:p>
            <a:pPr lvl="2"/>
            <a:r>
              <a:rPr lang="en-US" sz="2000" dirty="0"/>
              <a:t>…related to additives, contaminants, toxins, diseases, pests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57150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 </a:t>
            </a:r>
            <a:r>
              <a:rPr lang="en-US" sz="2000" b="1" dirty="0">
                <a:sym typeface="Wingdings" panose="05000000000000000000" pitchFamily="2" charset="2"/>
              </a:rPr>
              <a:t>Legitimate objectives?</a:t>
            </a:r>
            <a:endParaRPr lang="en-US" sz="2000" b="1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TBT measures</a:t>
            </a:r>
          </a:p>
          <a:p>
            <a:pPr lvl="1"/>
            <a:r>
              <a:rPr lang="en-US" dirty="0"/>
              <a:t>Human health…</a:t>
            </a:r>
          </a:p>
          <a:p>
            <a:pPr lvl="2"/>
            <a:r>
              <a:rPr lang="en-US" sz="2000" dirty="0"/>
              <a:t>…other that SPS</a:t>
            </a:r>
          </a:p>
          <a:p>
            <a:pPr lvl="1"/>
            <a:r>
              <a:rPr lang="en-US" dirty="0"/>
              <a:t>Protection of the environment</a:t>
            </a:r>
          </a:p>
          <a:p>
            <a:pPr lvl="1"/>
            <a:r>
              <a:rPr lang="en-US" dirty="0"/>
              <a:t>National security</a:t>
            </a:r>
          </a:p>
          <a:p>
            <a:pPr lvl="1"/>
            <a:endParaRPr lang="en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C35A50-9962-46E8-B162-80F13D25A8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DC8371-2490-4296-98E0-4CD61FE39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692696"/>
            <a:ext cx="7902000" cy="648072"/>
          </a:xfrm>
        </p:spPr>
        <p:txBody>
          <a:bodyPr/>
          <a:lstStyle/>
          <a:p>
            <a:r>
              <a:rPr lang="en-US" dirty="0"/>
              <a:t>UPSIDE:</a:t>
            </a:r>
            <a:br>
              <a:rPr lang="en-US" dirty="0"/>
            </a:br>
            <a:r>
              <a:rPr lang="en-US" dirty="0"/>
              <a:t>Objectives of SPS measures and TBT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3717239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SPS measures and TBT </a:t>
            </a:r>
            <a:r>
              <a:rPr lang="en-GB" b="1" i="1" dirty="0"/>
              <a:t>directly</a:t>
            </a:r>
            <a:r>
              <a:rPr lang="en-GB" dirty="0"/>
              <a:t> impact on sustainability</a:t>
            </a:r>
          </a:p>
          <a:p>
            <a:pPr lvl="1">
              <a:buFont typeface="Wingdings" pitchFamily="2" charset="2"/>
              <a:buChar char="à"/>
            </a:pPr>
            <a:r>
              <a:rPr lang="en-GB" sz="2000" dirty="0"/>
              <a:t>food security/safety (SDG 2),</a:t>
            </a:r>
          </a:p>
          <a:p>
            <a:pPr lvl="1">
              <a:buFont typeface="Wingdings" pitchFamily="2" charset="2"/>
              <a:buChar char="à"/>
            </a:pPr>
            <a:r>
              <a:rPr lang="en-GB" sz="2000" dirty="0"/>
              <a:t>nutrition and health (SDG 3), </a:t>
            </a:r>
          </a:p>
          <a:p>
            <a:pPr lvl="1">
              <a:buFont typeface="Wingdings" pitchFamily="2" charset="2"/>
              <a:buChar char="à"/>
            </a:pPr>
            <a:r>
              <a:rPr lang="en-GB" sz="2000" dirty="0"/>
              <a:t>protect endangered species and the environment (SDGs 14&amp;15), </a:t>
            </a:r>
          </a:p>
          <a:p>
            <a:pPr lvl="1">
              <a:buFont typeface="Wingdings" pitchFamily="2" charset="2"/>
              <a:buChar char="à"/>
            </a:pPr>
            <a:r>
              <a:rPr lang="en-GB" sz="2000" dirty="0"/>
              <a:t>ensure sustainable production, consumption (SDG 12) and energy (SDG 7), </a:t>
            </a:r>
          </a:p>
          <a:p>
            <a:pPr lvl="1">
              <a:buFont typeface="Wingdings" pitchFamily="2" charset="2"/>
              <a:buChar char="à"/>
            </a:pPr>
            <a:r>
              <a:rPr lang="en-GB" sz="2000" dirty="0"/>
              <a:t>combat climate change (SDG 13).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836712"/>
            <a:ext cx="7992888" cy="648072"/>
          </a:xfrm>
        </p:spPr>
        <p:txBody>
          <a:bodyPr/>
          <a:lstStyle/>
          <a:p>
            <a:r>
              <a:rPr lang="en-GB" dirty="0"/>
              <a:t>UPSIDE:</a:t>
            </a:r>
            <a:br>
              <a:rPr lang="en-GB" dirty="0"/>
            </a:br>
            <a:r>
              <a:rPr lang="en-GB" dirty="0"/>
              <a:t>Direct linkages between NTMs and SDGs</a:t>
            </a:r>
          </a:p>
        </p:txBody>
      </p:sp>
    </p:spTree>
    <p:extLst>
      <p:ext uri="{BB962C8B-B14F-4D97-AF65-F5344CB8AC3E}">
        <p14:creationId xmlns:p14="http://schemas.microsoft.com/office/powerpoint/2010/main" val="7200797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69435C-AB3C-4F86-9DD9-48753AB52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Limits on the use of pesticides ensure safe food </a:t>
            </a:r>
            <a:r>
              <a:rPr lang="en-GB" sz="2000" dirty="0">
                <a:sym typeface="Wingdings" panose="05000000000000000000" pitchFamily="2" charset="2"/>
              </a:rPr>
              <a:t> SPS</a:t>
            </a:r>
          </a:p>
          <a:p>
            <a:r>
              <a:rPr lang="en-GB" sz="2000" dirty="0">
                <a:sym typeface="Wingdings" panose="05000000000000000000" pitchFamily="2" charset="2"/>
              </a:rPr>
              <a:t>Fumigation requirement to eliminate pests  SPS</a:t>
            </a:r>
            <a:endParaRPr lang="en-GB" sz="2000" dirty="0"/>
          </a:p>
          <a:p>
            <a:r>
              <a:rPr lang="en-GB" sz="2000" dirty="0"/>
              <a:t>Safe packaging requirements for food </a:t>
            </a:r>
            <a:r>
              <a:rPr lang="en-GB" sz="2000" dirty="0">
                <a:sym typeface="Wingdings" panose="05000000000000000000" pitchFamily="2" charset="2"/>
              </a:rPr>
              <a:t> TBT</a:t>
            </a:r>
            <a:endParaRPr lang="en-GB" sz="2000" dirty="0"/>
          </a:p>
          <a:p>
            <a:r>
              <a:rPr lang="en-GB" sz="2000" dirty="0"/>
              <a:t>Restrictions on toxins in toys protect our children </a:t>
            </a:r>
            <a:r>
              <a:rPr lang="en-GB" sz="2000" dirty="0">
                <a:sym typeface="Wingdings" panose="05000000000000000000" pitchFamily="2" charset="2"/>
              </a:rPr>
              <a:t> TBT</a:t>
            </a:r>
            <a:endParaRPr lang="en-GB" sz="2000" dirty="0"/>
          </a:p>
          <a:p>
            <a:r>
              <a:rPr lang="en-GB" sz="2000" dirty="0"/>
              <a:t>Emission restrictions for cars </a:t>
            </a:r>
            <a:r>
              <a:rPr lang="en-GB" sz="2000" dirty="0">
                <a:sym typeface="Wingdings" panose="05000000000000000000" pitchFamily="2" charset="2"/>
              </a:rPr>
              <a:t> TBT</a:t>
            </a:r>
          </a:p>
          <a:p>
            <a:r>
              <a:rPr lang="en-GB" sz="2000" dirty="0">
                <a:sym typeface="Wingdings" panose="05000000000000000000" pitchFamily="2" charset="2"/>
              </a:rPr>
              <a:t>Seat belt safety requirements  TBT</a:t>
            </a:r>
          </a:p>
          <a:p>
            <a:endParaRPr lang="en-GB" sz="2000" dirty="0">
              <a:sym typeface="Wingdings" panose="05000000000000000000" pitchFamily="2" charset="2"/>
            </a:endParaRPr>
          </a:p>
          <a:p>
            <a:endParaRPr lang="en-GB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sz="2000" dirty="0">
                <a:sym typeface="Wingdings" panose="05000000000000000000" pitchFamily="2" charset="2"/>
              </a:rPr>
              <a:t> </a:t>
            </a:r>
            <a:r>
              <a:rPr lang="en-GB" sz="2000" b="1" dirty="0">
                <a:sym typeface="Wingdings" panose="05000000000000000000" pitchFamily="2" charset="2"/>
              </a:rPr>
              <a:t>Keep or eliminate??</a:t>
            </a:r>
            <a:endParaRPr lang="en-CH" sz="20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3EE9E-3637-493A-A4AE-B3600DA890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2C399B-D144-477C-AAD3-6445F60AD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examples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7174731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2636912"/>
            <a:ext cx="8352928" cy="2952328"/>
          </a:xfrm>
        </p:spPr>
        <p:txBody>
          <a:bodyPr numCol="2"/>
          <a:lstStyle/>
          <a:p>
            <a:r>
              <a:rPr lang="en-GB" dirty="0"/>
              <a:t>Lack of transparency/ information costs</a:t>
            </a:r>
          </a:p>
          <a:p>
            <a:r>
              <a:rPr lang="en-GB" dirty="0"/>
              <a:t>Conformity assessment</a:t>
            </a:r>
          </a:p>
          <a:p>
            <a:pPr lvl="1"/>
            <a:r>
              <a:rPr lang="en-GB" dirty="0"/>
              <a:t>Lack of domestic technical infrastructure</a:t>
            </a:r>
          </a:p>
          <a:p>
            <a:pPr lvl="1"/>
            <a:r>
              <a:rPr lang="en-GB" dirty="0"/>
              <a:t>Lack of mutual recognition</a:t>
            </a:r>
          </a:p>
          <a:p>
            <a:pPr lvl="1"/>
            <a:r>
              <a:rPr lang="en-GB" dirty="0"/>
              <a:t>Redundant checks</a:t>
            </a:r>
          </a:p>
          <a:p>
            <a:r>
              <a:rPr lang="en-GB" dirty="0"/>
              <a:t>….</a:t>
            </a:r>
          </a:p>
          <a:p>
            <a:r>
              <a:rPr lang="en-GB" dirty="0"/>
              <a:t>More stringent requirement than international standards </a:t>
            </a:r>
          </a:p>
          <a:p>
            <a:r>
              <a:rPr lang="en-GB" dirty="0"/>
              <a:t>Not science-based</a:t>
            </a:r>
          </a:p>
          <a:p>
            <a:r>
              <a:rPr lang="en-GB" dirty="0"/>
              <a:t>Lack of harmonization of requirements</a:t>
            </a:r>
          </a:p>
          <a:p>
            <a:r>
              <a:rPr lang="en-GB" dirty="0"/>
              <a:t>Discriminatory</a:t>
            </a:r>
          </a:p>
          <a:p>
            <a:pPr marL="0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may turn SPS/TBT into "barriers"?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67544" y="1700808"/>
            <a:ext cx="396044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Procedural implementation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932040" y="1700808"/>
            <a:ext cx="374441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Requirement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528" y="1556792"/>
            <a:ext cx="8496944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4427984" y="1916832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7996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Coherence: </a:t>
            </a:r>
          </a:p>
          <a:p>
            <a:pPr lvl="1"/>
            <a:r>
              <a:rPr lang="en-GB" dirty="0"/>
              <a:t>SDGs may lead to increased regulatory activity to "directly" regulated sustainability…</a:t>
            </a:r>
          </a:p>
          <a:p>
            <a:pPr lvl="1"/>
            <a:r>
              <a:rPr lang="en-GB" dirty="0"/>
              <a:t>but "indirect" linkages must not be ignored</a:t>
            </a:r>
          </a:p>
          <a:p>
            <a:pPr lvl="1">
              <a:buFont typeface="Wingdings" pitchFamily="2" charset="2"/>
              <a:buChar char="à"/>
            </a:pPr>
            <a:r>
              <a:rPr lang="en-GB" dirty="0"/>
              <a:t>Coherent policy making requires that responsible agencies/ministries assess costs and benefits of NTMs</a:t>
            </a:r>
          </a:p>
          <a:p>
            <a:r>
              <a:rPr lang="en-GB" dirty="0"/>
              <a:t>Convergence:</a:t>
            </a:r>
          </a:p>
          <a:p>
            <a:pPr lvl="1"/>
            <a:r>
              <a:rPr lang="en-GB" dirty="0"/>
              <a:t>Harmonization of requirements can reduce trade costs (of adapting products to different market requirements)</a:t>
            </a:r>
          </a:p>
          <a:p>
            <a:pPr lvl="1"/>
            <a:r>
              <a:rPr lang="en-GB" dirty="0"/>
              <a:t>..while maintaining beneficial sustainability effects</a:t>
            </a:r>
          </a:p>
          <a:p>
            <a:pPr lvl="1"/>
            <a:r>
              <a:rPr lang="en-GB" dirty="0"/>
              <a:t>Convergence and coherence can support each other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be done?</a:t>
            </a:r>
            <a:br>
              <a:rPr lang="en-GB" dirty="0"/>
            </a:br>
            <a:r>
              <a:rPr lang="en-GB" dirty="0"/>
              <a:t>Policy coherence and convergence</a:t>
            </a:r>
          </a:p>
        </p:txBody>
      </p:sp>
    </p:spTree>
    <p:extLst>
      <p:ext uri="{BB962C8B-B14F-4D97-AF65-F5344CB8AC3E}">
        <p14:creationId xmlns:p14="http://schemas.microsoft.com/office/powerpoint/2010/main" val="38080986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600200"/>
            <a:ext cx="4248472" cy="4860692"/>
          </a:xfrm>
          <a:ln w="31750">
            <a:solidFill>
              <a:schemeClr val="accent1"/>
            </a:solidFill>
          </a:ln>
        </p:spPr>
        <p:txBody>
          <a:bodyPr/>
          <a:lstStyle/>
          <a:p>
            <a:r>
              <a:rPr lang="en-GB" i="1" dirty="0"/>
              <a:t>Advance</a:t>
            </a:r>
            <a:r>
              <a:rPr lang="en-GB" dirty="0"/>
              <a:t> notification/ consultation of stakeholders and the public</a:t>
            </a:r>
          </a:p>
          <a:p>
            <a:endParaRPr lang="en-GB" sz="700" dirty="0"/>
          </a:p>
          <a:p>
            <a:r>
              <a:rPr lang="en-GB" dirty="0"/>
              <a:t>Assessment of potential impacts of future regulation (</a:t>
            </a:r>
            <a:r>
              <a:rPr lang="en-GB" i="1" dirty="0"/>
              <a:t>before </a:t>
            </a:r>
            <a:r>
              <a:rPr lang="en-GB" dirty="0"/>
              <a:t>issuing regulations) </a:t>
            </a:r>
          </a:p>
          <a:p>
            <a:endParaRPr lang="en-GB" sz="700" dirty="0"/>
          </a:p>
          <a:p>
            <a:r>
              <a:rPr lang="en-GB" dirty="0"/>
              <a:t>Evaluation of regulation performance in delivering the intended outcomes (</a:t>
            </a:r>
            <a:r>
              <a:rPr lang="en-GB" i="1" dirty="0"/>
              <a:t>after </a:t>
            </a:r>
            <a:r>
              <a:rPr lang="en-GB" dirty="0"/>
              <a:t>implementation)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Good Regulatory Practice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96544" y="1484784"/>
            <a:ext cx="421196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Domestic </a:t>
            </a:r>
            <a:r>
              <a:rPr lang="en-GB" sz="2200" dirty="0">
                <a:sym typeface="Wingdings" panose="05000000000000000000" pitchFamily="2" charset="2"/>
              </a:rPr>
              <a:t> </a:t>
            </a:r>
            <a:r>
              <a:rPr lang="en-GB" sz="2200" dirty="0"/>
              <a:t>Coherence: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 dirty="0"/>
              <a:t>Policy coordination across institutions/ministries is crucial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 dirty="0"/>
              <a:t>Multi-dimensional assessment of costs and benefits</a:t>
            </a:r>
          </a:p>
          <a:p>
            <a:endParaRPr lang="en-GB" sz="1100" dirty="0"/>
          </a:p>
          <a:p>
            <a:r>
              <a:rPr lang="en-GB" sz="2200" dirty="0"/>
              <a:t>International </a:t>
            </a:r>
            <a:r>
              <a:rPr lang="en-GB" sz="2200" dirty="0">
                <a:sym typeface="Wingdings" panose="05000000000000000000" pitchFamily="2" charset="2"/>
              </a:rPr>
              <a:t> </a:t>
            </a:r>
            <a:r>
              <a:rPr lang="en-GB" sz="2200" dirty="0"/>
              <a:t>Convergence: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 dirty="0"/>
              <a:t>Harmonization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 dirty="0"/>
              <a:t>Equivalence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 dirty="0"/>
              <a:t>Mutual recognition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 dirty="0"/>
              <a:t>Reduce trade costs while maintaining beneficial sustainability effects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lvl="1"/>
            <a:endParaRPr lang="en-GB" sz="22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427984" y="1844824"/>
            <a:ext cx="576064" cy="1152128"/>
          </a:xfrm>
          <a:prstGeom prst="straightConnector1">
            <a:avLst/>
          </a:prstGeom>
          <a:ln w="63500">
            <a:solidFill>
              <a:srgbClr val="4F91C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427984" y="2996952"/>
            <a:ext cx="576064" cy="1080120"/>
          </a:xfrm>
          <a:prstGeom prst="straightConnector1">
            <a:avLst/>
          </a:prstGeom>
          <a:ln w="63500">
            <a:solidFill>
              <a:srgbClr val="4F91C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9944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600200"/>
            <a:ext cx="8208912" cy="4637112"/>
          </a:xfrm>
        </p:spPr>
        <p:txBody>
          <a:bodyPr/>
          <a:lstStyle/>
          <a:p>
            <a:r>
              <a:rPr lang="en-GB" b="1" dirty="0"/>
              <a:t>Seventh Triennial Review on TBT</a:t>
            </a:r>
          </a:p>
          <a:p>
            <a:pPr lvl="1"/>
            <a:r>
              <a:rPr lang="en-GB" i="1" dirty="0"/>
              <a:t>Good Regulatory Practice </a:t>
            </a:r>
            <a:r>
              <a:rPr lang="en-GB" i="1" dirty="0">
                <a:sym typeface="Wingdings" panose="05000000000000000000" pitchFamily="2" charset="2"/>
              </a:rPr>
              <a:t> as discussed</a:t>
            </a:r>
            <a:endParaRPr lang="en-GB" i="1" dirty="0"/>
          </a:p>
          <a:p>
            <a:pPr lvl="1"/>
            <a:r>
              <a:rPr lang="en-GB" dirty="0"/>
              <a:t>Standards </a:t>
            </a:r>
            <a:r>
              <a:rPr lang="en-GB" dirty="0">
                <a:sym typeface="Wingdings" panose="05000000000000000000" pitchFamily="2" charset="2"/>
              </a:rPr>
              <a:t> transparency in standard setting</a:t>
            </a:r>
            <a:endParaRPr lang="en-GB" dirty="0"/>
          </a:p>
          <a:p>
            <a:pPr lvl="1"/>
            <a:r>
              <a:rPr lang="en-GB" dirty="0"/>
              <a:t>Conformity Assessment </a:t>
            </a:r>
            <a:r>
              <a:rPr lang="en-GB" dirty="0">
                <a:sym typeface="Wingdings" panose="05000000000000000000" pitchFamily="2" charset="2"/>
              </a:rPr>
              <a:t> risk management, mutual recognition</a:t>
            </a:r>
            <a:endParaRPr lang="en-GB" dirty="0"/>
          </a:p>
          <a:p>
            <a:pPr lvl="1"/>
            <a:r>
              <a:rPr lang="en-GB" dirty="0"/>
              <a:t>Technical Assistance </a:t>
            </a:r>
            <a:r>
              <a:rPr lang="en-GB" dirty="0">
                <a:sym typeface="Wingdings" panose="05000000000000000000" pitchFamily="2" charset="2"/>
              </a:rPr>
              <a:t> expand, +effectiveness</a:t>
            </a:r>
            <a:endParaRPr lang="en-GB" dirty="0"/>
          </a:p>
          <a:p>
            <a:pPr lvl="1"/>
            <a:r>
              <a:rPr lang="en-GB" dirty="0"/>
              <a:t>Transparency </a:t>
            </a:r>
            <a:r>
              <a:rPr lang="en-GB" dirty="0">
                <a:sym typeface="Wingdings" panose="05000000000000000000" pitchFamily="2" charset="2"/>
              </a:rPr>
              <a:t> +notifications, sub-federal level</a:t>
            </a:r>
            <a:endParaRPr lang="en-GB" dirty="0"/>
          </a:p>
          <a:p>
            <a:r>
              <a:rPr lang="en-GB" b="1" dirty="0"/>
              <a:t>“Friends of MSMEs” group is proposing increased transparency obligations at WTO MC11</a:t>
            </a:r>
          </a:p>
          <a:p>
            <a:pPr lvl="1"/>
            <a:r>
              <a:rPr lang="en-GB" dirty="0"/>
              <a:t>Notification of final measures, free online publishing of (technical) NTMs, Public consultation</a:t>
            </a:r>
          </a:p>
          <a:p>
            <a:pPr lvl="1"/>
            <a:r>
              <a:rPr lang="en-GB" dirty="0"/>
              <a:t>(trade facilitation, E-commerce, trade finance)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Mechanisms at the multilateral level: TBT</a:t>
            </a:r>
          </a:p>
        </p:txBody>
      </p:sp>
    </p:spTree>
    <p:extLst>
      <p:ext uri="{BB962C8B-B14F-4D97-AF65-F5344CB8AC3E}">
        <p14:creationId xmlns:p14="http://schemas.microsoft.com/office/powerpoint/2010/main" val="39192594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03648" y="1600200"/>
            <a:ext cx="7902000" cy="4637112"/>
          </a:xfrm>
        </p:spPr>
        <p:txBody>
          <a:bodyPr/>
          <a:lstStyle/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/>
              <a:t>                                                       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sz="2000" dirty="0">
                <a:solidFill>
                  <a:srgbClr val="00B0F0"/>
                </a:solidFill>
              </a:rPr>
              <a:t>                   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B0F0"/>
                </a:solidFill>
              </a:rPr>
              <a:t>				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548680"/>
            <a:ext cx="7902000" cy="648072"/>
          </a:xfrm>
        </p:spPr>
        <p:txBody>
          <a:bodyPr/>
          <a:lstStyle/>
          <a:p>
            <a:r>
              <a:rPr lang="en-GB" dirty="0"/>
              <a:t>Convergence: towards where?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5724128" y="1916832"/>
            <a:ext cx="0" cy="4536504"/>
          </a:xfrm>
          <a:prstGeom prst="straightConnector1">
            <a:avLst/>
          </a:prstGeom>
          <a:solidFill>
            <a:schemeClr val="accent1"/>
          </a:solidFill>
          <a:ln w="666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5211361" y="1789004"/>
            <a:ext cx="584775" cy="531240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2600" dirty="0">
                <a:solidFill>
                  <a:srgbClr val="C00000"/>
                </a:solidFill>
              </a:rPr>
              <a:t>Level of NTM stringency</a:t>
            </a:r>
          </a:p>
        </p:txBody>
      </p:sp>
    </p:spTree>
    <p:extLst>
      <p:ext uri="{BB962C8B-B14F-4D97-AF65-F5344CB8AC3E}">
        <p14:creationId xmlns:p14="http://schemas.microsoft.com/office/powerpoint/2010/main" val="2038464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5"/>
          <p:cNvSpPr>
            <a:spLocks noGrp="1"/>
          </p:cNvSpPr>
          <p:nvPr>
            <p:ph idx="1"/>
          </p:nvPr>
        </p:nvSpPr>
        <p:spPr>
          <a:xfrm>
            <a:off x="611188" y="1700808"/>
            <a:ext cx="7902575" cy="453648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latin typeface="HelveticaNeueLT Std Med" pitchFamily="34" charset="0"/>
              </a:rPr>
              <a:t>	</a:t>
            </a:r>
            <a:endParaRPr lang="en-US" altLang="en-US" sz="2000" dirty="0">
              <a:latin typeface="HelveticaNeueLT Std Med" pitchFamily="34" charset="0"/>
            </a:endParaRPr>
          </a:p>
        </p:txBody>
      </p:sp>
      <p:sp>
        <p:nvSpPr>
          <p:cNvPr id="7171" name="Title 4"/>
          <p:cNvSpPr>
            <a:spLocks noGrp="1"/>
          </p:cNvSpPr>
          <p:nvPr>
            <p:ph type="title"/>
          </p:nvPr>
        </p:nvSpPr>
        <p:spPr>
          <a:xfrm>
            <a:off x="611188" y="836613"/>
            <a:ext cx="7902575" cy="647700"/>
          </a:xfrm>
        </p:spPr>
        <p:txBody>
          <a:bodyPr/>
          <a:lstStyle/>
          <a:p>
            <a:r>
              <a:rPr lang="fr-CH" altLang="en-US" dirty="0">
                <a:latin typeface="Eurostile LT Std Bold" pitchFamily="34" charset="0"/>
              </a:rPr>
              <a:t>UNCTAD NTM Programme</a:t>
            </a:r>
            <a:br>
              <a:rPr lang="fr-CH" altLang="en-US" dirty="0">
                <a:latin typeface="Eurostile LT Std Bold" pitchFamily="34" charset="0"/>
              </a:rPr>
            </a:br>
            <a:r>
              <a:rPr lang="fr-CH" altLang="en-US" dirty="0">
                <a:latin typeface="Eurostile LT Std Bold" pitchFamily="34" charset="0"/>
              </a:rPr>
              <a:t>unctad.org/</a:t>
            </a:r>
            <a:r>
              <a:rPr lang="fr-CH" altLang="en-US" dirty="0" err="1">
                <a:latin typeface="Eurostile LT Std Bold" pitchFamily="34" charset="0"/>
              </a:rPr>
              <a:t>ntm</a:t>
            </a:r>
            <a:endParaRPr lang="en-US" altLang="en-US" dirty="0">
              <a:latin typeface="Eurostile LT Std Bold" pitchFamily="34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68312" y="2455863"/>
            <a:ext cx="1583407" cy="3060700"/>
          </a:xfrm>
          <a:prstGeom prst="homePlate">
            <a:avLst>
              <a:gd name="adj" fmla="val 23312"/>
            </a:avLst>
          </a:prstGeom>
          <a:solidFill>
            <a:srgbClr val="E3B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H" altLang="de-DE" b="1" dirty="0">
                <a:solidFill>
                  <a:srgbClr val="000000"/>
                </a:solidFill>
                <a:latin typeface="Calibri" panose="020F0502020204030204" pitchFamily="34" charset="0"/>
              </a:rPr>
              <a:t>Conception</a:t>
            </a:r>
            <a:r>
              <a:rPr lang="fr-CH" altLang="de-DE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algn="ctr">
              <a:defRPr/>
            </a:pPr>
            <a:endParaRPr lang="fr-CH" altLang="de-DE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fr-CH" altLang="de-DE" dirty="0">
                <a:solidFill>
                  <a:srgbClr val="000000"/>
                </a:solidFill>
                <a:latin typeface="Calibri" panose="020F0502020204030204" pitchFamily="34" charset="0"/>
              </a:rPr>
              <a:t>classification </a:t>
            </a:r>
          </a:p>
          <a:p>
            <a:pPr algn="ctr">
              <a:defRPr/>
            </a:pPr>
            <a:endParaRPr lang="fr-CH" altLang="de-DE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fr-CH" altLang="de-DE" dirty="0">
                <a:solidFill>
                  <a:srgbClr val="000000"/>
                </a:solidFill>
                <a:latin typeface="Calibri" panose="020F0502020204030204" pitchFamily="34" charset="0"/>
              </a:rPr>
              <a:t>data </a:t>
            </a:r>
          </a:p>
          <a:p>
            <a:pPr algn="ctr">
              <a:defRPr/>
            </a:pPr>
            <a:r>
              <a:rPr lang="fr-CH" altLang="de-DE" dirty="0" err="1">
                <a:solidFill>
                  <a:srgbClr val="000000"/>
                </a:solidFill>
                <a:latin typeface="Calibri" panose="020F0502020204030204" pitchFamily="34" charset="0"/>
              </a:rPr>
              <a:t>selection</a:t>
            </a:r>
            <a:endParaRPr lang="de-CH" altLang="de-DE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endParaRPr 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1763713" y="2455863"/>
            <a:ext cx="1944687" cy="3060700"/>
          </a:xfrm>
          <a:prstGeom prst="chevron">
            <a:avLst>
              <a:gd name="adj" fmla="val 20213"/>
            </a:avLst>
          </a:prstGeom>
          <a:solidFill>
            <a:srgbClr val="E4D0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fr-CH" b="1" dirty="0">
                <a:solidFill>
                  <a:srgbClr val="000000"/>
                </a:solidFill>
                <a:latin typeface="Calibri" panose="020F0502020204030204" pitchFamily="34" charset="0"/>
              </a:rPr>
              <a:t>Data collection</a:t>
            </a:r>
          </a:p>
          <a:p>
            <a:pPr>
              <a:defRPr/>
            </a:pPr>
            <a:r>
              <a:rPr lang="fr-CH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CH" dirty="0" err="1">
                <a:solidFill>
                  <a:srgbClr val="000000"/>
                </a:solidFill>
                <a:latin typeface="Calibri" panose="020F0502020204030204" pitchFamily="34" charset="0"/>
              </a:rPr>
              <a:t>classifying</a:t>
            </a:r>
            <a:r>
              <a:rPr lang="fr-CH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CH" dirty="0" err="1">
                <a:solidFill>
                  <a:srgbClr val="000000"/>
                </a:solidFill>
                <a:latin typeface="Calibri" panose="020F0502020204030204" pitchFamily="34" charset="0"/>
              </a:rPr>
              <a:t>NTMs</a:t>
            </a:r>
            <a:r>
              <a:rPr lang="fr-CH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>
              <a:defRPr/>
            </a:pPr>
            <a:endParaRPr lang="fr-CH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fr-CH" dirty="0" err="1">
                <a:solidFill>
                  <a:srgbClr val="000000"/>
                </a:solidFill>
                <a:latin typeface="Calibri" panose="020F0502020204030204" pitchFamily="34" charset="0"/>
              </a:rPr>
              <a:t>quality</a:t>
            </a:r>
            <a:r>
              <a:rPr lang="fr-CH" dirty="0">
                <a:solidFill>
                  <a:srgbClr val="000000"/>
                </a:solidFill>
                <a:latin typeface="Calibri" panose="020F0502020204030204" pitchFamily="34" charset="0"/>
              </a:rPr>
              <a:t> control</a:t>
            </a:r>
            <a:endParaRPr lang="de-CH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21063" y="2455863"/>
            <a:ext cx="1871662" cy="3060700"/>
          </a:xfrm>
          <a:prstGeom prst="chevron">
            <a:avLst>
              <a:gd name="adj" fmla="val 20213"/>
            </a:avLst>
          </a:prstGeom>
          <a:solidFill>
            <a:srgbClr val="E2E5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H" altLang="de-DE" b="1" dirty="0">
                <a:solidFill>
                  <a:srgbClr val="000000"/>
                </a:solidFill>
                <a:latin typeface="Calibri" panose="020F0502020204030204" pitchFamily="34" charset="0"/>
              </a:rPr>
              <a:t>Data </a:t>
            </a:r>
          </a:p>
          <a:p>
            <a:pPr algn="ctr">
              <a:defRPr/>
            </a:pPr>
            <a:r>
              <a:rPr lang="fr-CH" altLang="de-DE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Dissemi-nation</a:t>
            </a:r>
            <a:endParaRPr lang="fr-CH" altLang="de-DE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endParaRPr lang="fr-CH" altLang="de-DE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fr-CH" altLang="de-DE" dirty="0" err="1">
                <a:solidFill>
                  <a:srgbClr val="000000"/>
                </a:solidFill>
                <a:latin typeface="Calibri" panose="020F0502020204030204" pitchFamily="34" charset="0"/>
              </a:rPr>
              <a:t>making</a:t>
            </a:r>
            <a:r>
              <a:rPr lang="fr-CH" altLang="de-DE" dirty="0">
                <a:solidFill>
                  <a:srgbClr val="000000"/>
                </a:solidFill>
                <a:latin typeface="Calibri" panose="020F0502020204030204" pitchFamily="34" charset="0"/>
              </a:rPr>
              <a:t> data </a:t>
            </a:r>
            <a:r>
              <a:rPr lang="fr-CH" altLang="de-DE" dirty="0" err="1">
                <a:solidFill>
                  <a:srgbClr val="000000"/>
                </a:solidFill>
                <a:latin typeface="Calibri" panose="020F0502020204030204" pitchFamily="34" charset="0"/>
              </a:rPr>
              <a:t>freely</a:t>
            </a:r>
            <a:r>
              <a:rPr lang="fr-CH" altLang="de-DE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CH" altLang="de-DE" dirty="0" err="1">
                <a:solidFill>
                  <a:srgbClr val="000000"/>
                </a:solidFill>
                <a:latin typeface="Calibri" panose="020F0502020204030204" pitchFamily="34" charset="0"/>
              </a:rPr>
              <a:t>available</a:t>
            </a:r>
            <a:endParaRPr lang="de-CH" altLang="de-DE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5026025" y="2455863"/>
            <a:ext cx="1922463" cy="3060700"/>
          </a:xfrm>
          <a:prstGeom prst="chevron">
            <a:avLst>
              <a:gd name="adj" fmla="val 20213"/>
            </a:avLst>
          </a:prstGeom>
          <a:solidFill>
            <a:srgbClr val="CEE3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H" altLang="de-DE" b="1" dirty="0" err="1">
                <a:solidFill>
                  <a:srgbClr val="000000"/>
                </a:solidFill>
                <a:latin typeface="Calibri" panose="020F0502020204030204" pitchFamily="34" charset="0"/>
              </a:rPr>
              <a:t>Research</a:t>
            </a:r>
            <a:r>
              <a:rPr lang="fr-CH" altLang="de-DE" dirty="0">
                <a:solidFill>
                  <a:srgbClr val="000000"/>
                </a:solidFill>
                <a:latin typeface="Calibri" panose="020F0502020204030204" pitchFamily="34" charset="0"/>
              </a:rPr>
              <a:t> and </a:t>
            </a:r>
            <a:r>
              <a:rPr lang="fr-CH" altLang="de-DE" dirty="0" err="1">
                <a:solidFill>
                  <a:srgbClr val="000000"/>
                </a:solidFill>
                <a:latin typeface="Calibri" panose="020F0502020204030204" pitchFamily="34" charset="0"/>
              </a:rPr>
              <a:t>analysis</a:t>
            </a:r>
            <a:endParaRPr lang="de-CH" altLang="de-DE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6732588" y="2455863"/>
            <a:ext cx="1871662" cy="3060700"/>
          </a:xfrm>
          <a:prstGeom prst="chevron">
            <a:avLst>
              <a:gd name="adj" fmla="val 20213"/>
            </a:avLst>
          </a:prstGeom>
          <a:solidFill>
            <a:srgbClr val="BCE2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H" altLang="de-DE" b="1" dirty="0">
                <a:solidFill>
                  <a:srgbClr val="000000"/>
                </a:solidFill>
                <a:latin typeface="Calibri" panose="020F0502020204030204" pitchFamily="34" charset="0"/>
              </a:rPr>
              <a:t>Policy</a:t>
            </a:r>
          </a:p>
          <a:p>
            <a:pPr algn="ctr">
              <a:defRPr/>
            </a:pPr>
            <a:endParaRPr lang="fr-CH" altLang="de-DE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fr-CH" altLang="de-DE" dirty="0">
                <a:solidFill>
                  <a:srgbClr val="000000"/>
                </a:solidFill>
                <a:latin typeface="Calibri" panose="020F0502020204030204" pitchFamily="34" charset="0"/>
              </a:rPr>
              <a:t>Support to Policy </a:t>
            </a:r>
            <a:r>
              <a:rPr lang="fr-CH" altLang="de-DE" dirty="0" err="1">
                <a:solidFill>
                  <a:srgbClr val="000000"/>
                </a:solidFill>
                <a:latin typeface="Calibri" panose="020F0502020204030204" pitchFamily="34" charset="0"/>
              </a:rPr>
              <a:t>Makers</a:t>
            </a:r>
            <a:r>
              <a:rPr lang="fr-CH" altLang="de-DE" dirty="0">
                <a:solidFill>
                  <a:srgbClr val="000000"/>
                </a:solidFill>
                <a:latin typeface="Calibri" panose="020F0502020204030204" pitchFamily="34" charset="0"/>
              </a:rPr>
              <a:t> and </a:t>
            </a:r>
            <a:r>
              <a:rPr lang="fr-CH" altLang="de-DE" dirty="0" err="1">
                <a:solidFill>
                  <a:srgbClr val="000000"/>
                </a:solidFill>
                <a:latin typeface="Calibri" panose="020F0502020204030204" pitchFamily="34" charset="0"/>
              </a:rPr>
              <a:t>policy</a:t>
            </a:r>
            <a:r>
              <a:rPr lang="fr-CH" altLang="de-DE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CH" altLang="de-DE" dirty="0" err="1">
                <a:solidFill>
                  <a:srgbClr val="000000"/>
                </a:solidFill>
                <a:latin typeface="Calibri" panose="020F0502020204030204" pitchFamily="34" charset="0"/>
              </a:rPr>
              <a:t>making</a:t>
            </a:r>
            <a:r>
              <a:rPr lang="fr-CH" altLang="de-DE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CH" altLang="de-DE" dirty="0" err="1">
                <a:solidFill>
                  <a:srgbClr val="000000"/>
                </a:solidFill>
                <a:latin typeface="Calibri" panose="020F0502020204030204" pitchFamily="34" charset="0"/>
              </a:rPr>
              <a:t>processes</a:t>
            </a:r>
            <a:endParaRPr lang="fr-CH" altLang="de-DE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177" name="TextBox 19"/>
          <p:cNvSpPr txBox="1">
            <a:spLocks noChangeArrowheads="1"/>
          </p:cNvSpPr>
          <p:nvPr/>
        </p:nvSpPr>
        <p:spPr bwMode="auto">
          <a:xfrm>
            <a:off x="2195513" y="5949950"/>
            <a:ext cx="4160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CH" altLang="en-US" dirty="0">
                <a:solidFill>
                  <a:srgbClr val="000000"/>
                </a:solidFill>
              </a:rPr>
              <a:t>Guides the concept and data collection</a:t>
            </a:r>
            <a:endParaRPr lang="en-US" alt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042988" y="5516563"/>
            <a:ext cx="0" cy="4333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555875" y="5516563"/>
            <a:ext cx="0" cy="4333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42988" y="5949950"/>
            <a:ext cx="64817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5940425" y="5516563"/>
            <a:ext cx="0" cy="4333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7523163" y="5500688"/>
            <a:ext cx="0" cy="431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29677E7-62A6-4BB6-A353-0E19E267CECF}"/>
              </a:ext>
            </a:extLst>
          </p:cNvPr>
          <p:cNvSpPr txBox="1"/>
          <p:nvPr/>
        </p:nvSpPr>
        <p:spPr>
          <a:xfrm>
            <a:off x="468312" y="1851081"/>
            <a:ext cx="4463729" cy="400110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Transparency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C47A0A-368D-4365-A12A-80E3B7A0B88F}"/>
              </a:ext>
            </a:extLst>
          </p:cNvPr>
          <p:cNvSpPr txBox="1"/>
          <p:nvPr/>
        </p:nvSpPr>
        <p:spPr>
          <a:xfrm>
            <a:off x="5026025" y="1844824"/>
            <a:ext cx="3218383" cy="400110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Good Regulations</a:t>
            </a:r>
          </a:p>
        </p:txBody>
      </p:sp>
    </p:spTree>
    <p:extLst>
      <p:ext uri="{BB962C8B-B14F-4D97-AF65-F5344CB8AC3E}">
        <p14:creationId xmlns:p14="http://schemas.microsoft.com/office/powerpoint/2010/main" val="25248181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03648" y="1600200"/>
            <a:ext cx="7902000" cy="4637112"/>
          </a:xfrm>
        </p:spPr>
        <p:txBody>
          <a:bodyPr/>
          <a:lstStyle/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/>
              <a:t>                                                       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sz="2000" dirty="0">
                <a:solidFill>
                  <a:srgbClr val="00B0F0"/>
                </a:solidFill>
              </a:rPr>
              <a:t>                   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B0F0"/>
                </a:solidFill>
              </a:rPr>
              <a:t>					International guidelines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B0F0"/>
                </a:solidFill>
              </a:rPr>
              <a:t>		             		        	e.g. Codex </a:t>
            </a:r>
            <a:r>
              <a:rPr lang="en-GB" sz="2000" dirty="0" err="1">
                <a:solidFill>
                  <a:srgbClr val="00B0F0"/>
                </a:solidFill>
              </a:rPr>
              <a:t>Alimentarius</a:t>
            </a:r>
            <a:endParaRPr lang="en-GB" sz="2000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548680"/>
            <a:ext cx="7902000" cy="648072"/>
          </a:xfrm>
        </p:spPr>
        <p:txBody>
          <a:bodyPr/>
          <a:lstStyle/>
          <a:p>
            <a:r>
              <a:rPr lang="en-GB" dirty="0"/>
              <a:t>Convergence: how? towards where?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5724128" y="1916832"/>
            <a:ext cx="0" cy="4536504"/>
          </a:xfrm>
          <a:prstGeom prst="straightConnector1">
            <a:avLst/>
          </a:prstGeom>
          <a:solidFill>
            <a:schemeClr val="accent1"/>
          </a:solidFill>
          <a:ln w="666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5211361" y="1789004"/>
            <a:ext cx="584775" cy="531240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2600" dirty="0">
                <a:solidFill>
                  <a:srgbClr val="C00000"/>
                </a:solidFill>
              </a:rPr>
              <a:t>Level of NTM stringency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627784" y="4066220"/>
            <a:ext cx="6768752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347619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03648" y="1600200"/>
            <a:ext cx="7902000" cy="4637112"/>
          </a:xfrm>
        </p:spPr>
        <p:txBody>
          <a:bodyPr/>
          <a:lstStyle/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/>
              <a:t>                                                       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sz="2000" dirty="0">
                <a:solidFill>
                  <a:srgbClr val="00B0F0"/>
                </a:solidFill>
              </a:rPr>
              <a:t>                   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B0F0"/>
                </a:solidFill>
              </a:rPr>
              <a:t>					International guidelines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B0F0"/>
                </a:solidFill>
              </a:rPr>
              <a:t>		             		        	e.g. Codex </a:t>
            </a:r>
            <a:r>
              <a:rPr lang="en-GB" sz="2000" dirty="0" err="1">
                <a:solidFill>
                  <a:srgbClr val="00B0F0"/>
                </a:solidFill>
              </a:rPr>
              <a:t>Alimentarius</a:t>
            </a:r>
            <a:endParaRPr lang="en-GB" sz="2000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548680"/>
            <a:ext cx="7902000" cy="648072"/>
          </a:xfrm>
        </p:spPr>
        <p:txBody>
          <a:bodyPr/>
          <a:lstStyle/>
          <a:p>
            <a:r>
              <a:rPr lang="en-GB" dirty="0"/>
              <a:t>Convergence: how? towards where?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5724128" y="1916832"/>
            <a:ext cx="0" cy="4536504"/>
          </a:xfrm>
          <a:prstGeom prst="straightConnector1">
            <a:avLst/>
          </a:prstGeom>
          <a:solidFill>
            <a:schemeClr val="accent1"/>
          </a:solidFill>
          <a:ln w="666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5211361" y="1789004"/>
            <a:ext cx="584775" cy="531240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2600" dirty="0">
                <a:solidFill>
                  <a:srgbClr val="C00000"/>
                </a:solidFill>
              </a:rPr>
              <a:t>Level of NTM stringency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627784" y="4066220"/>
            <a:ext cx="6768752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Multiply 13"/>
          <p:cNvSpPr/>
          <p:nvPr/>
        </p:nvSpPr>
        <p:spPr bwMode="auto">
          <a:xfrm>
            <a:off x="3851920" y="1916832"/>
            <a:ext cx="360040" cy="36004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Multiply 14"/>
          <p:cNvSpPr/>
          <p:nvPr/>
        </p:nvSpPr>
        <p:spPr bwMode="auto">
          <a:xfrm>
            <a:off x="5469197" y="1458821"/>
            <a:ext cx="360040" cy="36004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Multiply 15"/>
          <p:cNvSpPr/>
          <p:nvPr/>
        </p:nvSpPr>
        <p:spPr bwMode="auto">
          <a:xfrm>
            <a:off x="4932040" y="1608984"/>
            <a:ext cx="360040" cy="36004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0152" y="1412776"/>
            <a:ext cx="1815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Developed markets with differing requirements</a:t>
            </a:r>
          </a:p>
        </p:txBody>
      </p:sp>
      <p:sp>
        <p:nvSpPr>
          <p:cNvPr id="19" name="Multiply 18"/>
          <p:cNvSpPr/>
          <p:nvPr/>
        </p:nvSpPr>
        <p:spPr bwMode="auto">
          <a:xfrm>
            <a:off x="5834146" y="5987881"/>
            <a:ext cx="360040" cy="360040"/>
          </a:xfrm>
          <a:prstGeom prst="mathMultiply">
            <a:avLst/>
          </a:prstGeom>
          <a:solidFill>
            <a:srgbClr val="CDB87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3" name="Cloud 22"/>
          <p:cNvSpPr/>
          <p:nvPr/>
        </p:nvSpPr>
        <p:spPr bwMode="auto">
          <a:xfrm>
            <a:off x="3347864" y="1196752"/>
            <a:ext cx="4896544" cy="1584176"/>
          </a:xfrm>
          <a:prstGeom prst="cloud">
            <a:avLst/>
          </a:prstGeom>
          <a:solidFill>
            <a:schemeClr val="accent1">
              <a:alpha val="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Multiply 21"/>
          <p:cNvSpPr/>
          <p:nvPr/>
        </p:nvSpPr>
        <p:spPr bwMode="auto">
          <a:xfrm>
            <a:off x="6014166" y="5661248"/>
            <a:ext cx="360040" cy="360040"/>
          </a:xfrm>
          <a:prstGeom prst="mathMultiply">
            <a:avLst/>
          </a:prstGeom>
          <a:solidFill>
            <a:srgbClr val="CDB87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4" name="Multiply 23"/>
          <p:cNvSpPr/>
          <p:nvPr/>
        </p:nvSpPr>
        <p:spPr bwMode="auto">
          <a:xfrm>
            <a:off x="4851057" y="6002445"/>
            <a:ext cx="360040" cy="360040"/>
          </a:xfrm>
          <a:prstGeom prst="mathMultiply">
            <a:avLst/>
          </a:prstGeom>
          <a:solidFill>
            <a:srgbClr val="CDB87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5" name="Multiply 24"/>
          <p:cNvSpPr/>
          <p:nvPr/>
        </p:nvSpPr>
        <p:spPr bwMode="auto">
          <a:xfrm>
            <a:off x="4644008" y="5661248"/>
            <a:ext cx="360040" cy="360040"/>
          </a:xfrm>
          <a:prstGeom prst="mathMultiply">
            <a:avLst/>
          </a:prstGeom>
          <a:solidFill>
            <a:srgbClr val="CDB87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7" name="Multiply 26"/>
          <p:cNvSpPr/>
          <p:nvPr/>
        </p:nvSpPr>
        <p:spPr bwMode="auto">
          <a:xfrm>
            <a:off x="4499992" y="1916832"/>
            <a:ext cx="360040" cy="36004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Multiply 27"/>
          <p:cNvSpPr/>
          <p:nvPr/>
        </p:nvSpPr>
        <p:spPr bwMode="auto">
          <a:xfrm>
            <a:off x="3563888" y="5589240"/>
            <a:ext cx="504056" cy="512440"/>
          </a:xfrm>
          <a:prstGeom prst="mathMultiply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83768" y="558924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REFORM</a:t>
            </a:r>
            <a:br>
              <a:rPr lang="en-GB" b="1" dirty="0">
                <a:solidFill>
                  <a:srgbClr val="00B050"/>
                </a:solidFill>
              </a:rPr>
            </a:br>
            <a:r>
              <a:rPr lang="en-GB" b="1" dirty="0">
                <a:solidFill>
                  <a:srgbClr val="00B050"/>
                </a:solidFill>
              </a:rPr>
              <a:t>where?</a:t>
            </a:r>
          </a:p>
        </p:txBody>
      </p:sp>
      <p:sp>
        <p:nvSpPr>
          <p:cNvPr id="37" name="Multiply 36"/>
          <p:cNvSpPr/>
          <p:nvPr/>
        </p:nvSpPr>
        <p:spPr bwMode="auto">
          <a:xfrm>
            <a:off x="4499992" y="3871900"/>
            <a:ext cx="360040" cy="360040"/>
          </a:xfrm>
          <a:prstGeom prst="mathMultiply">
            <a:avLst/>
          </a:prstGeom>
          <a:solidFill>
            <a:srgbClr val="CDB87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Multiply 37"/>
          <p:cNvSpPr/>
          <p:nvPr/>
        </p:nvSpPr>
        <p:spPr bwMode="auto">
          <a:xfrm>
            <a:off x="4790457" y="3861048"/>
            <a:ext cx="360040" cy="360040"/>
          </a:xfrm>
          <a:prstGeom prst="mathMultiply">
            <a:avLst/>
          </a:prstGeom>
          <a:solidFill>
            <a:srgbClr val="CDB87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" name="Multiply 38"/>
          <p:cNvSpPr/>
          <p:nvPr/>
        </p:nvSpPr>
        <p:spPr bwMode="auto">
          <a:xfrm>
            <a:off x="5004048" y="3861048"/>
            <a:ext cx="360040" cy="360040"/>
          </a:xfrm>
          <a:prstGeom prst="mathMultiply">
            <a:avLst/>
          </a:prstGeom>
          <a:solidFill>
            <a:srgbClr val="CDB87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Multiply 39"/>
          <p:cNvSpPr/>
          <p:nvPr/>
        </p:nvSpPr>
        <p:spPr bwMode="auto">
          <a:xfrm>
            <a:off x="5724128" y="3861048"/>
            <a:ext cx="360040" cy="360040"/>
          </a:xfrm>
          <a:prstGeom prst="mathMultiply">
            <a:avLst/>
          </a:prstGeom>
          <a:solidFill>
            <a:srgbClr val="CDB87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" name="Multiply 41"/>
          <p:cNvSpPr/>
          <p:nvPr/>
        </p:nvSpPr>
        <p:spPr bwMode="auto">
          <a:xfrm>
            <a:off x="8751607" y="3880906"/>
            <a:ext cx="360040" cy="360040"/>
          </a:xfrm>
          <a:prstGeom prst="mathMultiply">
            <a:avLst/>
          </a:prstGeom>
          <a:solidFill>
            <a:srgbClr val="CDB87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6650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03648" y="1600200"/>
            <a:ext cx="7902000" cy="4637112"/>
          </a:xfrm>
        </p:spPr>
        <p:txBody>
          <a:bodyPr/>
          <a:lstStyle/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/>
              <a:t>                                                       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sz="2000" dirty="0">
                <a:solidFill>
                  <a:srgbClr val="00B0F0"/>
                </a:solidFill>
              </a:rPr>
              <a:t>                   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B0F0"/>
                </a:solidFill>
              </a:rPr>
              <a:t>					International guidelines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B0F0"/>
                </a:solidFill>
              </a:rPr>
              <a:t>		             		        	e.g. Codex </a:t>
            </a:r>
            <a:r>
              <a:rPr lang="en-GB" sz="2000" dirty="0" err="1">
                <a:solidFill>
                  <a:srgbClr val="00B0F0"/>
                </a:solidFill>
              </a:rPr>
              <a:t>Alimentarius</a:t>
            </a:r>
            <a:endParaRPr lang="en-GB" sz="2000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548680"/>
            <a:ext cx="7902000" cy="648072"/>
          </a:xfrm>
        </p:spPr>
        <p:txBody>
          <a:bodyPr/>
          <a:lstStyle/>
          <a:p>
            <a:r>
              <a:rPr lang="en-GB" dirty="0"/>
              <a:t>Convergence: how? towards where?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5724128" y="1916832"/>
            <a:ext cx="0" cy="4536504"/>
          </a:xfrm>
          <a:prstGeom prst="straightConnector1">
            <a:avLst/>
          </a:prstGeom>
          <a:solidFill>
            <a:schemeClr val="accent1"/>
          </a:solidFill>
          <a:ln w="666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5211361" y="1789004"/>
            <a:ext cx="584775" cy="531240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2600" dirty="0">
                <a:solidFill>
                  <a:srgbClr val="C00000"/>
                </a:solidFill>
              </a:rPr>
              <a:t>Level of NTM stringency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627784" y="4066220"/>
            <a:ext cx="6768752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Multiply 13"/>
          <p:cNvSpPr/>
          <p:nvPr/>
        </p:nvSpPr>
        <p:spPr bwMode="auto">
          <a:xfrm>
            <a:off x="3851920" y="1916832"/>
            <a:ext cx="360040" cy="36004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Multiply 14"/>
          <p:cNvSpPr/>
          <p:nvPr/>
        </p:nvSpPr>
        <p:spPr bwMode="auto">
          <a:xfrm>
            <a:off x="5469197" y="1458821"/>
            <a:ext cx="360040" cy="36004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Multiply 15"/>
          <p:cNvSpPr/>
          <p:nvPr/>
        </p:nvSpPr>
        <p:spPr bwMode="auto">
          <a:xfrm>
            <a:off x="4932040" y="1608984"/>
            <a:ext cx="360040" cy="36004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0152" y="1412776"/>
            <a:ext cx="1815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Developed markets with differing requirements</a:t>
            </a:r>
          </a:p>
        </p:txBody>
      </p:sp>
      <p:sp>
        <p:nvSpPr>
          <p:cNvPr id="19" name="Multiply 18"/>
          <p:cNvSpPr/>
          <p:nvPr/>
        </p:nvSpPr>
        <p:spPr bwMode="auto">
          <a:xfrm>
            <a:off x="5834146" y="5987881"/>
            <a:ext cx="360040" cy="360040"/>
          </a:xfrm>
          <a:prstGeom prst="mathMultiply">
            <a:avLst/>
          </a:prstGeom>
          <a:solidFill>
            <a:srgbClr val="CDB87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3" name="Cloud 22"/>
          <p:cNvSpPr/>
          <p:nvPr/>
        </p:nvSpPr>
        <p:spPr bwMode="auto">
          <a:xfrm>
            <a:off x="3347864" y="1196752"/>
            <a:ext cx="4896544" cy="1584176"/>
          </a:xfrm>
          <a:prstGeom prst="cloud">
            <a:avLst/>
          </a:prstGeom>
          <a:solidFill>
            <a:schemeClr val="accent1">
              <a:alpha val="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" name="Multiply 30"/>
          <p:cNvSpPr/>
          <p:nvPr/>
        </p:nvSpPr>
        <p:spPr bwMode="auto">
          <a:xfrm>
            <a:off x="2843808" y="3295836"/>
            <a:ext cx="360040" cy="360040"/>
          </a:xfrm>
          <a:prstGeom prst="mathMultiply">
            <a:avLst/>
          </a:prstGeom>
          <a:solidFill>
            <a:srgbClr val="CDB87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Multiply 31"/>
          <p:cNvSpPr/>
          <p:nvPr/>
        </p:nvSpPr>
        <p:spPr bwMode="auto">
          <a:xfrm>
            <a:off x="3134273" y="3284984"/>
            <a:ext cx="360040" cy="360040"/>
          </a:xfrm>
          <a:prstGeom prst="mathMultiply">
            <a:avLst/>
          </a:prstGeom>
          <a:solidFill>
            <a:srgbClr val="CDB87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Multiply 32"/>
          <p:cNvSpPr/>
          <p:nvPr/>
        </p:nvSpPr>
        <p:spPr bwMode="auto">
          <a:xfrm>
            <a:off x="3347864" y="3284984"/>
            <a:ext cx="360040" cy="360040"/>
          </a:xfrm>
          <a:prstGeom prst="mathMultiply">
            <a:avLst/>
          </a:prstGeom>
          <a:solidFill>
            <a:srgbClr val="CDB87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Multiply 21"/>
          <p:cNvSpPr/>
          <p:nvPr/>
        </p:nvSpPr>
        <p:spPr bwMode="auto">
          <a:xfrm>
            <a:off x="6014166" y="5661248"/>
            <a:ext cx="360040" cy="360040"/>
          </a:xfrm>
          <a:prstGeom prst="mathMultiply">
            <a:avLst/>
          </a:prstGeom>
          <a:solidFill>
            <a:srgbClr val="CDB87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4" name="Multiply 23"/>
          <p:cNvSpPr/>
          <p:nvPr/>
        </p:nvSpPr>
        <p:spPr bwMode="auto">
          <a:xfrm>
            <a:off x="4851057" y="6002445"/>
            <a:ext cx="360040" cy="360040"/>
          </a:xfrm>
          <a:prstGeom prst="mathMultiply">
            <a:avLst/>
          </a:prstGeom>
          <a:solidFill>
            <a:srgbClr val="CDB87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5" name="Multiply 24"/>
          <p:cNvSpPr/>
          <p:nvPr/>
        </p:nvSpPr>
        <p:spPr bwMode="auto">
          <a:xfrm>
            <a:off x="4644008" y="5661248"/>
            <a:ext cx="360040" cy="360040"/>
          </a:xfrm>
          <a:prstGeom prst="mathMultiply">
            <a:avLst/>
          </a:prstGeom>
          <a:solidFill>
            <a:srgbClr val="CDB87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7" name="Multiply 26"/>
          <p:cNvSpPr/>
          <p:nvPr/>
        </p:nvSpPr>
        <p:spPr bwMode="auto">
          <a:xfrm>
            <a:off x="4499992" y="1916832"/>
            <a:ext cx="360040" cy="36004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Multiply 27"/>
          <p:cNvSpPr/>
          <p:nvPr/>
        </p:nvSpPr>
        <p:spPr bwMode="auto">
          <a:xfrm>
            <a:off x="3563888" y="5589240"/>
            <a:ext cx="504056" cy="512440"/>
          </a:xfrm>
          <a:prstGeom prst="mathMultiply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83768" y="558924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REFORM</a:t>
            </a:r>
            <a:br>
              <a:rPr lang="en-GB" b="1" dirty="0">
                <a:solidFill>
                  <a:srgbClr val="00B050"/>
                </a:solidFill>
              </a:rPr>
            </a:br>
            <a:r>
              <a:rPr lang="en-GB" b="1" dirty="0">
                <a:solidFill>
                  <a:srgbClr val="00B050"/>
                </a:solidFill>
              </a:rPr>
              <a:t>where?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275856" y="3645024"/>
            <a:ext cx="0" cy="1955068"/>
          </a:xfrm>
          <a:prstGeom prst="straightConnector1">
            <a:avLst/>
          </a:prstGeom>
          <a:ln w="44450">
            <a:solidFill>
              <a:srgbClr val="00B050"/>
            </a:solidFill>
            <a:prstDash val="dash"/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ular Callout 35"/>
          <p:cNvSpPr/>
          <p:nvPr/>
        </p:nvSpPr>
        <p:spPr bwMode="auto">
          <a:xfrm>
            <a:off x="251520" y="2903524"/>
            <a:ext cx="1800200" cy="1162696"/>
          </a:xfrm>
          <a:prstGeom prst="wedgeRectCallout">
            <a:avLst>
              <a:gd name="adj1" fmla="val 94491"/>
              <a:gd name="adj2" fmla="val -3476"/>
            </a:avLst>
          </a:prstGeom>
          <a:solidFill>
            <a:schemeClr val="accent1">
              <a:alpha val="51000"/>
            </a:schemeClr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dirty="0">
                <a:latin typeface="Arial" charset="0"/>
                <a:cs typeface="Arial" charset="0"/>
              </a:rPr>
              <a:t>Regional harmonization promotes intra-regional trade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" name="Multiply 36"/>
          <p:cNvSpPr/>
          <p:nvPr/>
        </p:nvSpPr>
        <p:spPr bwMode="auto">
          <a:xfrm>
            <a:off x="4499992" y="3871900"/>
            <a:ext cx="360040" cy="360040"/>
          </a:xfrm>
          <a:prstGeom prst="mathMultiply">
            <a:avLst/>
          </a:prstGeom>
          <a:solidFill>
            <a:srgbClr val="CDB87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Multiply 37"/>
          <p:cNvSpPr/>
          <p:nvPr/>
        </p:nvSpPr>
        <p:spPr bwMode="auto">
          <a:xfrm>
            <a:off x="4790457" y="3861048"/>
            <a:ext cx="360040" cy="360040"/>
          </a:xfrm>
          <a:prstGeom prst="mathMultiply">
            <a:avLst/>
          </a:prstGeom>
          <a:solidFill>
            <a:srgbClr val="CDB87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" name="Multiply 38"/>
          <p:cNvSpPr/>
          <p:nvPr/>
        </p:nvSpPr>
        <p:spPr bwMode="auto">
          <a:xfrm>
            <a:off x="5004048" y="3861048"/>
            <a:ext cx="360040" cy="360040"/>
          </a:xfrm>
          <a:prstGeom prst="mathMultiply">
            <a:avLst/>
          </a:prstGeom>
          <a:solidFill>
            <a:srgbClr val="CDB87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Multiply 39"/>
          <p:cNvSpPr/>
          <p:nvPr/>
        </p:nvSpPr>
        <p:spPr bwMode="auto">
          <a:xfrm>
            <a:off x="5724128" y="3861048"/>
            <a:ext cx="360040" cy="360040"/>
          </a:xfrm>
          <a:prstGeom prst="mathMultiply">
            <a:avLst/>
          </a:prstGeom>
          <a:solidFill>
            <a:srgbClr val="CDB87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" name="Multiply 41"/>
          <p:cNvSpPr/>
          <p:nvPr/>
        </p:nvSpPr>
        <p:spPr bwMode="auto">
          <a:xfrm>
            <a:off x="8751607" y="3880906"/>
            <a:ext cx="360040" cy="360040"/>
          </a:xfrm>
          <a:prstGeom prst="mathMultiply">
            <a:avLst/>
          </a:prstGeom>
          <a:solidFill>
            <a:srgbClr val="CDB87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6707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03648" y="1600200"/>
            <a:ext cx="7902000" cy="4637112"/>
          </a:xfrm>
        </p:spPr>
        <p:txBody>
          <a:bodyPr/>
          <a:lstStyle/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/>
              <a:t>                                                       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sz="2000" dirty="0">
                <a:solidFill>
                  <a:srgbClr val="00B0F0"/>
                </a:solidFill>
              </a:rPr>
              <a:t>                   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B0F0"/>
                </a:solidFill>
              </a:rPr>
              <a:t>					International guidelines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B0F0"/>
                </a:solidFill>
              </a:rPr>
              <a:t>		             		        	e.g. Codex </a:t>
            </a:r>
            <a:r>
              <a:rPr lang="en-GB" sz="2000" dirty="0" err="1">
                <a:solidFill>
                  <a:srgbClr val="00B0F0"/>
                </a:solidFill>
              </a:rPr>
              <a:t>Alimentarius</a:t>
            </a:r>
            <a:endParaRPr lang="en-GB" sz="2000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548680"/>
            <a:ext cx="7902000" cy="648072"/>
          </a:xfrm>
        </p:spPr>
        <p:txBody>
          <a:bodyPr/>
          <a:lstStyle/>
          <a:p>
            <a:r>
              <a:rPr lang="en-GB" dirty="0"/>
              <a:t>Convergence: how? towards where?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5724128" y="1916832"/>
            <a:ext cx="0" cy="4536504"/>
          </a:xfrm>
          <a:prstGeom prst="straightConnector1">
            <a:avLst/>
          </a:prstGeom>
          <a:solidFill>
            <a:schemeClr val="accent1"/>
          </a:solidFill>
          <a:ln w="666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5211361" y="1789004"/>
            <a:ext cx="584775" cy="531240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2600" dirty="0">
                <a:solidFill>
                  <a:srgbClr val="C00000"/>
                </a:solidFill>
              </a:rPr>
              <a:t>Level of NTM stringency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627784" y="4066220"/>
            <a:ext cx="6768752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Multiply 13"/>
          <p:cNvSpPr/>
          <p:nvPr/>
        </p:nvSpPr>
        <p:spPr bwMode="auto">
          <a:xfrm>
            <a:off x="3851920" y="1916832"/>
            <a:ext cx="360040" cy="36004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Multiply 14"/>
          <p:cNvSpPr/>
          <p:nvPr/>
        </p:nvSpPr>
        <p:spPr bwMode="auto">
          <a:xfrm>
            <a:off x="5469197" y="1458821"/>
            <a:ext cx="360040" cy="36004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Multiply 15"/>
          <p:cNvSpPr/>
          <p:nvPr/>
        </p:nvSpPr>
        <p:spPr bwMode="auto">
          <a:xfrm>
            <a:off x="4932040" y="1608984"/>
            <a:ext cx="360040" cy="36004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0152" y="1412776"/>
            <a:ext cx="1815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Developed markets with differing requirements</a:t>
            </a:r>
          </a:p>
        </p:txBody>
      </p:sp>
      <p:sp>
        <p:nvSpPr>
          <p:cNvPr id="19" name="Multiply 18"/>
          <p:cNvSpPr/>
          <p:nvPr/>
        </p:nvSpPr>
        <p:spPr bwMode="auto">
          <a:xfrm>
            <a:off x="5834146" y="5987881"/>
            <a:ext cx="360040" cy="360040"/>
          </a:xfrm>
          <a:prstGeom prst="mathMultiply">
            <a:avLst/>
          </a:prstGeom>
          <a:solidFill>
            <a:srgbClr val="CDB87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3" name="Cloud 22"/>
          <p:cNvSpPr/>
          <p:nvPr/>
        </p:nvSpPr>
        <p:spPr bwMode="auto">
          <a:xfrm>
            <a:off x="3347864" y="1196752"/>
            <a:ext cx="4896544" cy="1584176"/>
          </a:xfrm>
          <a:prstGeom prst="cloud">
            <a:avLst/>
          </a:prstGeom>
          <a:solidFill>
            <a:schemeClr val="accent1">
              <a:alpha val="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Rectangular Callout 25"/>
          <p:cNvSpPr/>
          <p:nvPr/>
        </p:nvSpPr>
        <p:spPr bwMode="auto">
          <a:xfrm>
            <a:off x="107504" y="1412776"/>
            <a:ext cx="2520280" cy="1200329"/>
          </a:xfrm>
          <a:prstGeom prst="wedgeRectCallout">
            <a:avLst>
              <a:gd name="adj1" fmla="val 102304"/>
              <a:gd name="adj2" fmla="val 8232"/>
            </a:avLst>
          </a:prstGeom>
          <a:solidFill>
            <a:schemeClr val="accent1">
              <a:alpha val="44000"/>
            </a:schemeClr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adopting Northern standard</a:t>
            </a: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as domestic requirement can harm South-South trade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" name="Multiply 30"/>
          <p:cNvSpPr/>
          <p:nvPr/>
        </p:nvSpPr>
        <p:spPr bwMode="auto">
          <a:xfrm>
            <a:off x="2843808" y="3295836"/>
            <a:ext cx="360040" cy="360040"/>
          </a:xfrm>
          <a:prstGeom prst="mathMultiply">
            <a:avLst/>
          </a:prstGeom>
          <a:solidFill>
            <a:srgbClr val="CDB87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Multiply 31"/>
          <p:cNvSpPr/>
          <p:nvPr/>
        </p:nvSpPr>
        <p:spPr bwMode="auto">
          <a:xfrm>
            <a:off x="3134273" y="3284984"/>
            <a:ext cx="360040" cy="360040"/>
          </a:xfrm>
          <a:prstGeom prst="mathMultiply">
            <a:avLst/>
          </a:prstGeom>
          <a:solidFill>
            <a:srgbClr val="CDB87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Multiply 32"/>
          <p:cNvSpPr/>
          <p:nvPr/>
        </p:nvSpPr>
        <p:spPr bwMode="auto">
          <a:xfrm>
            <a:off x="3347864" y="3284984"/>
            <a:ext cx="360040" cy="360040"/>
          </a:xfrm>
          <a:prstGeom prst="mathMultiply">
            <a:avLst/>
          </a:prstGeom>
          <a:solidFill>
            <a:srgbClr val="CDB87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Multiply 21"/>
          <p:cNvSpPr/>
          <p:nvPr/>
        </p:nvSpPr>
        <p:spPr bwMode="auto">
          <a:xfrm>
            <a:off x="6014166" y="5661248"/>
            <a:ext cx="360040" cy="360040"/>
          </a:xfrm>
          <a:prstGeom prst="mathMultiply">
            <a:avLst/>
          </a:prstGeom>
          <a:solidFill>
            <a:srgbClr val="CDB87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4" name="Multiply 23"/>
          <p:cNvSpPr/>
          <p:nvPr/>
        </p:nvSpPr>
        <p:spPr bwMode="auto">
          <a:xfrm>
            <a:off x="4851057" y="6002445"/>
            <a:ext cx="360040" cy="360040"/>
          </a:xfrm>
          <a:prstGeom prst="mathMultiply">
            <a:avLst/>
          </a:prstGeom>
          <a:solidFill>
            <a:srgbClr val="CDB87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5" name="Multiply 24"/>
          <p:cNvSpPr/>
          <p:nvPr/>
        </p:nvSpPr>
        <p:spPr bwMode="auto">
          <a:xfrm>
            <a:off x="4644008" y="5661248"/>
            <a:ext cx="360040" cy="360040"/>
          </a:xfrm>
          <a:prstGeom prst="mathMultiply">
            <a:avLst/>
          </a:prstGeom>
          <a:solidFill>
            <a:srgbClr val="CDB87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7" name="Multiply 26"/>
          <p:cNvSpPr/>
          <p:nvPr/>
        </p:nvSpPr>
        <p:spPr bwMode="auto">
          <a:xfrm>
            <a:off x="4499992" y="1916832"/>
            <a:ext cx="360040" cy="36004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Multiply 27"/>
          <p:cNvSpPr/>
          <p:nvPr/>
        </p:nvSpPr>
        <p:spPr bwMode="auto">
          <a:xfrm>
            <a:off x="3563888" y="5589240"/>
            <a:ext cx="504056" cy="512440"/>
          </a:xfrm>
          <a:prstGeom prst="mathMultiply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83768" y="558924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REFORM</a:t>
            </a:r>
            <a:br>
              <a:rPr lang="en-GB" b="1" dirty="0">
                <a:solidFill>
                  <a:srgbClr val="00B050"/>
                </a:solidFill>
              </a:rPr>
            </a:br>
            <a:r>
              <a:rPr lang="en-GB" b="1" dirty="0">
                <a:solidFill>
                  <a:srgbClr val="00B050"/>
                </a:solidFill>
              </a:rPr>
              <a:t>where?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3995936" y="2168860"/>
            <a:ext cx="0" cy="3431232"/>
          </a:xfrm>
          <a:prstGeom prst="straightConnector1">
            <a:avLst/>
          </a:prstGeom>
          <a:ln w="44450">
            <a:solidFill>
              <a:srgbClr val="00B050"/>
            </a:solidFill>
            <a:prstDash val="dash"/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275856" y="3645024"/>
            <a:ext cx="0" cy="1955068"/>
          </a:xfrm>
          <a:prstGeom prst="straightConnector1">
            <a:avLst/>
          </a:prstGeom>
          <a:ln w="44450">
            <a:solidFill>
              <a:srgbClr val="00B050"/>
            </a:solidFill>
            <a:prstDash val="dash"/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ular Callout 35"/>
          <p:cNvSpPr/>
          <p:nvPr/>
        </p:nvSpPr>
        <p:spPr bwMode="auto">
          <a:xfrm>
            <a:off x="251520" y="2903524"/>
            <a:ext cx="1800200" cy="1162696"/>
          </a:xfrm>
          <a:prstGeom prst="wedgeRectCallout">
            <a:avLst>
              <a:gd name="adj1" fmla="val 94491"/>
              <a:gd name="adj2" fmla="val -3476"/>
            </a:avLst>
          </a:prstGeom>
          <a:solidFill>
            <a:schemeClr val="accent1">
              <a:alpha val="51000"/>
            </a:schemeClr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dirty="0">
                <a:latin typeface="Arial" charset="0"/>
                <a:cs typeface="Arial" charset="0"/>
              </a:rPr>
              <a:t>Regional harmonization promotes intra-regional trade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" name="Multiply 36"/>
          <p:cNvSpPr/>
          <p:nvPr/>
        </p:nvSpPr>
        <p:spPr bwMode="auto">
          <a:xfrm>
            <a:off x="4499992" y="3871900"/>
            <a:ext cx="360040" cy="360040"/>
          </a:xfrm>
          <a:prstGeom prst="mathMultiply">
            <a:avLst/>
          </a:prstGeom>
          <a:solidFill>
            <a:srgbClr val="CDB87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Multiply 37"/>
          <p:cNvSpPr/>
          <p:nvPr/>
        </p:nvSpPr>
        <p:spPr bwMode="auto">
          <a:xfrm>
            <a:off x="4790457" y="3861048"/>
            <a:ext cx="360040" cy="360040"/>
          </a:xfrm>
          <a:prstGeom prst="mathMultiply">
            <a:avLst/>
          </a:prstGeom>
          <a:solidFill>
            <a:srgbClr val="CDB87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" name="Multiply 38"/>
          <p:cNvSpPr/>
          <p:nvPr/>
        </p:nvSpPr>
        <p:spPr bwMode="auto">
          <a:xfrm>
            <a:off x="5004048" y="3861048"/>
            <a:ext cx="360040" cy="360040"/>
          </a:xfrm>
          <a:prstGeom prst="mathMultiply">
            <a:avLst/>
          </a:prstGeom>
          <a:solidFill>
            <a:srgbClr val="CDB87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Multiply 39"/>
          <p:cNvSpPr/>
          <p:nvPr/>
        </p:nvSpPr>
        <p:spPr bwMode="auto">
          <a:xfrm>
            <a:off x="5724128" y="3861048"/>
            <a:ext cx="360040" cy="360040"/>
          </a:xfrm>
          <a:prstGeom prst="mathMultiply">
            <a:avLst/>
          </a:prstGeom>
          <a:solidFill>
            <a:srgbClr val="CDB87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" name="Multiply 41"/>
          <p:cNvSpPr/>
          <p:nvPr/>
        </p:nvSpPr>
        <p:spPr bwMode="auto">
          <a:xfrm>
            <a:off x="8751607" y="3880906"/>
            <a:ext cx="360040" cy="360040"/>
          </a:xfrm>
          <a:prstGeom prst="mathMultiply">
            <a:avLst/>
          </a:prstGeom>
          <a:solidFill>
            <a:srgbClr val="CDB87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6168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03648" y="1600200"/>
            <a:ext cx="7902000" cy="4637112"/>
          </a:xfrm>
        </p:spPr>
        <p:txBody>
          <a:bodyPr/>
          <a:lstStyle/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/>
              <a:t>                                                       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sz="2000" dirty="0">
                <a:solidFill>
                  <a:srgbClr val="00B0F0"/>
                </a:solidFill>
              </a:rPr>
              <a:t>                   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B0F0"/>
                </a:solidFill>
              </a:rPr>
              <a:t>					International guidelines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B0F0"/>
                </a:solidFill>
              </a:rPr>
              <a:t>		             		        	e.g. Codex </a:t>
            </a:r>
            <a:r>
              <a:rPr lang="en-GB" sz="2000" dirty="0" err="1">
                <a:solidFill>
                  <a:srgbClr val="00B0F0"/>
                </a:solidFill>
              </a:rPr>
              <a:t>Alimentarius</a:t>
            </a:r>
            <a:endParaRPr lang="en-GB" sz="2000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548680"/>
            <a:ext cx="7902000" cy="648072"/>
          </a:xfrm>
        </p:spPr>
        <p:txBody>
          <a:bodyPr/>
          <a:lstStyle/>
          <a:p>
            <a:r>
              <a:rPr lang="en-GB" dirty="0"/>
              <a:t>Convergence: how? towards where?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5724128" y="1916832"/>
            <a:ext cx="0" cy="4536504"/>
          </a:xfrm>
          <a:prstGeom prst="straightConnector1">
            <a:avLst/>
          </a:prstGeom>
          <a:solidFill>
            <a:schemeClr val="accent1"/>
          </a:solidFill>
          <a:ln w="666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5211361" y="1789004"/>
            <a:ext cx="584775" cy="531240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2600" dirty="0">
                <a:solidFill>
                  <a:srgbClr val="C00000"/>
                </a:solidFill>
              </a:rPr>
              <a:t>Level of NTM stringency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627784" y="4066220"/>
            <a:ext cx="6768752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Multiply 13"/>
          <p:cNvSpPr/>
          <p:nvPr/>
        </p:nvSpPr>
        <p:spPr bwMode="auto">
          <a:xfrm>
            <a:off x="3851920" y="1916832"/>
            <a:ext cx="360040" cy="36004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Multiply 14"/>
          <p:cNvSpPr/>
          <p:nvPr/>
        </p:nvSpPr>
        <p:spPr bwMode="auto">
          <a:xfrm>
            <a:off x="5469197" y="1458821"/>
            <a:ext cx="360040" cy="36004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Multiply 15"/>
          <p:cNvSpPr/>
          <p:nvPr/>
        </p:nvSpPr>
        <p:spPr bwMode="auto">
          <a:xfrm>
            <a:off x="4932040" y="1608984"/>
            <a:ext cx="360040" cy="36004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0152" y="1412776"/>
            <a:ext cx="1815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Developed markets with differing requirements</a:t>
            </a:r>
          </a:p>
        </p:txBody>
      </p:sp>
      <p:sp>
        <p:nvSpPr>
          <p:cNvPr id="19" name="Multiply 18"/>
          <p:cNvSpPr/>
          <p:nvPr/>
        </p:nvSpPr>
        <p:spPr bwMode="auto">
          <a:xfrm>
            <a:off x="5834146" y="5987881"/>
            <a:ext cx="360040" cy="360040"/>
          </a:xfrm>
          <a:prstGeom prst="mathMultiply">
            <a:avLst/>
          </a:prstGeom>
          <a:solidFill>
            <a:srgbClr val="CDB87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3" name="Cloud 22"/>
          <p:cNvSpPr/>
          <p:nvPr/>
        </p:nvSpPr>
        <p:spPr bwMode="auto">
          <a:xfrm>
            <a:off x="3347864" y="1196752"/>
            <a:ext cx="4896544" cy="1584176"/>
          </a:xfrm>
          <a:prstGeom prst="cloud">
            <a:avLst/>
          </a:prstGeom>
          <a:solidFill>
            <a:schemeClr val="accent1">
              <a:alpha val="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Rectangular Callout 25"/>
          <p:cNvSpPr/>
          <p:nvPr/>
        </p:nvSpPr>
        <p:spPr bwMode="auto">
          <a:xfrm>
            <a:off x="107504" y="1412776"/>
            <a:ext cx="2520280" cy="1200329"/>
          </a:xfrm>
          <a:prstGeom prst="wedgeRectCallout">
            <a:avLst>
              <a:gd name="adj1" fmla="val 102304"/>
              <a:gd name="adj2" fmla="val 8232"/>
            </a:avLst>
          </a:prstGeom>
          <a:solidFill>
            <a:schemeClr val="accent1">
              <a:alpha val="4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adopting Northern standard</a:t>
            </a: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as domestic requirement can harm South-South trade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" name="Multiply 30"/>
          <p:cNvSpPr/>
          <p:nvPr/>
        </p:nvSpPr>
        <p:spPr bwMode="auto">
          <a:xfrm>
            <a:off x="2843808" y="3295836"/>
            <a:ext cx="360040" cy="360040"/>
          </a:xfrm>
          <a:prstGeom prst="mathMultiply">
            <a:avLst/>
          </a:prstGeom>
          <a:solidFill>
            <a:srgbClr val="CDB87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Multiply 31"/>
          <p:cNvSpPr/>
          <p:nvPr/>
        </p:nvSpPr>
        <p:spPr bwMode="auto">
          <a:xfrm>
            <a:off x="3134273" y="3284984"/>
            <a:ext cx="360040" cy="360040"/>
          </a:xfrm>
          <a:prstGeom prst="mathMultiply">
            <a:avLst/>
          </a:prstGeom>
          <a:solidFill>
            <a:srgbClr val="CDB87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Multiply 32"/>
          <p:cNvSpPr/>
          <p:nvPr/>
        </p:nvSpPr>
        <p:spPr bwMode="auto">
          <a:xfrm>
            <a:off x="3347864" y="3284984"/>
            <a:ext cx="360040" cy="360040"/>
          </a:xfrm>
          <a:prstGeom prst="mathMultiply">
            <a:avLst/>
          </a:prstGeom>
          <a:solidFill>
            <a:srgbClr val="CDB87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tangular Callout 33"/>
          <p:cNvSpPr/>
          <p:nvPr/>
        </p:nvSpPr>
        <p:spPr bwMode="auto">
          <a:xfrm>
            <a:off x="35496" y="4365104"/>
            <a:ext cx="2232248" cy="1476164"/>
          </a:xfrm>
          <a:prstGeom prst="wedgeRectCallout">
            <a:avLst>
              <a:gd name="adj1" fmla="val 105476"/>
              <a:gd name="adj2" fmla="val -63973"/>
            </a:avLst>
          </a:prstGeom>
          <a:solidFill>
            <a:schemeClr val="accent1">
              <a:alpha val="51000"/>
            </a:schemeClr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dirty="0">
                <a:latin typeface="Arial" charset="0"/>
                <a:cs typeface="Arial" charset="0"/>
              </a:rPr>
              <a:t>adopt international standard to enhance intra- and extra regional trade + sustainability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Multiply 21"/>
          <p:cNvSpPr/>
          <p:nvPr/>
        </p:nvSpPr>
        <p:spPr bwMode="auto">
          <a:xfrm>
            <a:off x="6014166" y="5661248"/>
            <a:ext cx="360040" cy="360040"/>
          </a:xfrm>
          <a:prstGeom prst="mathMultiply">
            <a:avLst/>
          </a:prstGeom>
          <a:solidFill>
            <a:srgbClr val="CDB87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4" name="Multiply 23"/>
          <p:cNvSpPr/>
          <p:nvPr/>
        </p:nvSpPr>
        <p:spPr bwMode="auto">
          <a:xfrm>
            <a:off x="4851057" y="6002445"/>
            <a:ext cx="360040" cy="360040"/>
          </a:xfrm>
          <a:prstGeom prst="mathMultiply">
            <a:avLst/>
          </a:prstGeom>
          <a:solidFill>
            <a:srgbClr val="CDB87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5" name="Multiply 24"/>
          <p:cNvSpPr/>
          <p:nvPr/>
        </p:nvSpPr>
        <p:spPr bwMode="auto">
          <a:xfrm>
            <a:off x="4644008" y="5661248"/>
            <a:ext cx="360040" cy="360040"/>
          </a:xfrm>
          <a:prstGeom prst="mathMultiply">
            <a:avLst/>
          </a:prstGeom>
          <a:solidFill>
            <a:srgbClr val="CDB87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7" name="Multiply 26"/>
          <p:cNvSpPr/>
          <p:nvPr/>
        </p:nvSpPr>
        <p:spPr bwMode="auto">
          <a:xfrm>
            <a:off x="4499992" y="1916832"/>
            <a:ext cx="360040" cy="36004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Multiply 27"/>
          <p:cNvSpPr/>
          <p:nvPr/>
        </p:nvSpPr>
        <p:spPr bwMode="auto">
          <a:xfrm>
            <a:off x="3563888" y="5589240"/>
            <a:ext cx="504056" cy="512440"/>
          </a:xfrm>
          <a:prstGeom prst="mathMultiply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83768" y="558924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REFORM</a:t>
            </a:r>
            <a:br>
              <a:rPr lang="en-GB" b="1" dirty="0">
                <a:solidFill>
                  <a:srgbClr val="00B050"/>
                </a:solidFill>
              </a:rPr>
            </a:br>
            <a:r>
              <a:rPr lang="en-GB" b="1" dirty="0">
                <a:solidFill>
                  <a:srgbClr val="00B050"/>
                </a:solidFill>
              </a:rPr>
              <a:t>where?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635896" y="4066220"/>
            <a:ext cx="0" cy="1523020"/>
          </a:xfrm>
          <a:prstGeom prst="straightConnector1">
            <a:avLst/>
          </a:prstGeom>
          <a:ln w="44450">
            <a:solidFill>
              <a:srgbClr val="00B050"/>
            </a:solidFill>
            <a:prstDash val="dash"/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995936" y="2168860"/>
            <a:ext cx="0" cy="3431232"/>
          </a:xfrm>
          <a:prstGeom prst="straightConnector1">
            <a:avLst/>
          </a:prstGeom>
          <a:ln w="44450">
            <a:solidFill>
              <a:srgbClr val="00B050"/>
            </a:solidFill>
            <a:prstDash val="dash"/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275856" y="3645024"/>
            <a:ext cx="0" cy="1955068"/>
          </a:xfrm>
          <a:prstGeom prst="straightConnector1">
            <a:avLst/>
          </a:prstGeom>
          <a:ln w="44450">
            <a:solidFill>
              <a:srgbClr val="00B050"/>
            </a:solidFill>
            <a:prstDash val="dash"/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ular Callout 35"/>
          <p:cNvSpPr/>
          <p:nvPr/>
        </p:nvSpPr>
        <p:spPr bwMode="auto">
          <a:xfrm>
            <a:off x="251520" y="2903524"/>
            <a:ext cx="1800200" cy="1162696"/>
          </a:xfrm>
          <a:prstGeom prst="wedgeRectCallout">
            <a:avLst>
              <a:gd name="adj1" fmla="val 94491"/>
              <a:gd name="adj2" fmla="val -3476"/>
            </a:avLst>
          </a:prstGeom>
          <a:solidFill>
            <a:schemeClr val="accent1">
              <a:alpha val="5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dirty="0">
                <a:latin typeface="Arial" charset="0"/>
                <a:cs typeface="Arial" charset="0"/>
              </a:rPr>
              <a:t>Regional harmonization promotes intra-regional trade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" name="Multiply 36"/>
          <p:cNvSpPr/>
          <p:nvPr/>
        </p:nvSpPr>
        <p:spPr bwMode="auto">
          <a:xfrm>
            <a:off x="4499992" y="3871900"/>
            <a:ext cx="360040" cy="360040"/>
          </a:xfrm>
          <a:prstGeom prst="mathMultiply">
            <a:avLst/>
          </a:prstGeom>
          <a:solidFill>
            <a:srgbClr val="CDB87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Multiply 37"/>
          <p:cNvSpPr/>
          <p:nvPr/>
        </p:nvSpPr>
        <p:spPr bwMode="auto">
          <a:xfrm>
            <a:off x="4790457" y="3861048"/>
            <a:ext cx="360040" cy="360040"/>
          </a:xfrm>
          <a:prstGeom prst="mathMultiply">
            <a:avLst/>
          </a:prstGeom>
          <a:solidFill>
            <a:srgbClr val="CDB87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" name="Multiply 38"/>
          <p:cNvSpPr/>
          <p:nvPr/>
        </p:nvSpPr>
        <p:spPr bwMode="auto">
          <a:xfrm>
            <a:off x="5004048" y="3861048"/>
            <a:ext cx="360040" cy="360040"/>
          </a:xfrm>
          <a:prstGeom prst="mathMultiply">
            <a:avLst/>
          </a:prstGeom>
          <a:solidFill>
            <a:srgbClr val="CDB87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Multiply 39"/>
          <p:cNvSpPr/>
          <p:nvPr/>
        </p:nvSpPr>
        <p:spPr bwMode="auto">
          <a:xfrm>
            <a:off x="5724128" y="3861048"/>
            <a:ext cx="360040" cy="360040"/>
          </a:xfrm>
          <a:prstGeom prst="mathMultiply">
            <a:avLst/>
          </a:prstGeom>
          <a:solidFill>
            <a:srgbClr val="CDB87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" name="Multiply 41"/>
          <p:cNvSpPr/>
          <p:nvPr/>
        </p:nvSpPr>
        <p:spPr bwMode="auto">
          <a:xfrm>
            <a:off x="8751607" y="3880906"/>
            <a:ext cx="360040" cy="360040"/>
          </a:xfrm>
          <a:prstGeom prst="mathMultiply">
            <a:avLst/>
          </a:prstGeom>
          <a:solidFill>
            <a:srgbClr val="CDB87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8364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C73FAE-99D7-425B-B1EC-B263BD193E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384200"/>
            <a:ext cx="7321717" cy="46370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4B0AE-5AB1-4B60-BE84-19645F3B63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EBFC54-F204-4545-9A72-A150FDF52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international standards?</a:t>
            </a:r>
            <a:endParaRPr lang="en-CH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A57C69-AFE1-4C05-A244-E80E122E461F}"/>
              </a:ext>
            </a:extLst>
          </p:cNvPr>
          <p:cNvSpPr txBox="1"/>
          <p:nvPr/>
        </p:nvSpPr>
        <p:spPr>
          <a:xfrm>
            <a:off x="5940152" y="6047710"/>
            <a:ext cx="3240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Presentation by Stanton (WTO)</a:t>
            </a:r>
            <a:endParaRPr lang="en-CH" sz="1100" dirty="0"/>
          </a:p>
        </p:txBody>
      </p:sp>
    </p:spTree>
    <p:extLst>
      <p:ext uri="{BB962C8B-B14F-4D97-AF65-F5344CB8AC3E}">
        <p14:creationId xmlns:p14="http://schemas.microsoft.com/office/powerpoint/2010/main" val="42498074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844824"/>
            <a:ext cx="7902000" cy="4392488"/>
          </a:xfrm>
        </p:spPr>
        <p:txBody>
          <a:bodyPr/>
          <a:lstStyle/>
          <a:p>
            <a:r>
              <a:rPr lang="en-GB"/>
              <a:t>Unilateral </a:t>
            </a:r>
            <a:r>
              <a:rPr lang="en-GB" dirty="0"/>
              <a:t>option: international standards</a:t>
            </a:r>
          </a:p>
          <a:p>
            <a:r>
              <a:rPr lang="en-GB"/>
              <a:t>Bilateral</a:t>
            </a:r>
            <a:r>
              <a:rPr lang="en-GB" dirty="0"/>
              <a:t>/regional options:</a:t>
            </a:r>
          </a:p>
          <a:p>
            <a:pPr lvl="1"/>
            <a:r>
              <a:rPr lang="en-GB" dirty="0"/>
              <a:t>Harmonization of requirements</a:t>
            </a:r>
          </a:p>
          <a:p>
            <a:pPr lvl="1"/>
            <a:r>
              <a:rPr lang="en-GB" dirty="0"/>
              <a:t>Equivalence of requirements</a:t>
            </a:r>
          </a:p>
          <a:p>
            <a:pPr lvl="1"/>
            <a:r>
              <a:rPr lang="en-GB" dirty="0"/>
              <a:t>Mutual recognition of (different) conformity assessment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Transparency!</a:t>
            </a:r>
          </a:p>
          <a:p>
            <a:pPr lvl="1"/>
            <a:r>
              <a:rPr lang="en-GB" dirty="0"/>
              <a:t>Good regulatory practice!</a:t>
            </a:r>
          </a:p>
          <a:p>
            <a:pPr lvl="1"/>
            <a:r>
              <a:rPr lang="en-GB" dirty="0"/>
              <a:t>Communication / coordination (e.g. regional committees)!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to do in RTAs? </a:t>
            </a:r>
          </a:p>
        </p:txBody>
      </p:sp>
    </p:spTree>
    <p:extLst>
      <p:ext uri="{BB962C8B-B14F-4D97-AF65-F5344CB8AC3E}">
        <p14:creationId xmlns:p14="http://schemas.microsoft.com/office/powerpoint/2010/main" val="41393451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116632"/>
            <a:ext cx="8568952" cy="1143000"/>
          </a:xfrm>
        </p:spPr>
        <p:txBody>
          <a:bodyPr>
            <a:noAutofit/>
          </a:bodyPr>
          <a:lstStyle/>
          <a:p>
            <a:pPr algn="l" fontAlgn="base">
              <a:spcAft>
                <a:spcPct val="0"/>
              </a:spcAft>
            </a:pPr>
            <a:r>
              <a:rPr lang="en-US" sz="2800" b="1" dirty="0">
                <a:solidFill>
                  <a:srgbClr val="4F91CD"/>
                </a:solidFill>
                <a:latin typeface="Eurostile LT Std Bold"/>
              </a:rPr>
              <a:t>UNCTAD product:</a:t>
            </a:r>
            <a:br>
              <a:rPr lang="en-US" sz="2800" b="1" dirty="0">
                <a:solidFill>
                  <a:srgbClr val="4F91CD"/>
                </a:solidFill>
                <a:latin typeface="Eurostile LT Std Bold"/>
              </a:rPr>
            </a:br>
            <a:r>
              <a:rPr lang="en-US" sz="2800" b="1" dirty="0">
                <a:solidFill>
                  <a:srgbClr val="4F91CD"/>
                </a:solidFill>
                <a:latin typeface="Eurostile LT Std Bold"/>
              </a:rPr>
              <a:t>Regional NTM Integration Review </a:t>
            </a:r>
            <a:endParaRPr lang="en-US" altLang="en-US" sz="2800" b="1" dirty="0">
              <a:solidFill>
                <a:srgbClr val="4F91CD"/>
              </a:solidFill>
              <a:latin typeface="Eurostile LT Std Bold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636912"/>
            <a:ext cx="1882552" cy="3489251"/>
          </a:xfrm>
          <a:ln w="25400"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HelveticaNeueLT Std Med" pitchFamily="34" charset="0"/>
              </a:rPr>
              <a:t>Component 1</a:t>
            </a:r>
          </a:p>
          <a:p>
            <a:pPr marL="0" indent="0">
              <a:buFontTx/>
              <a:buNone/>
            </a:pPr>
            <a:r>
              <a:rPr lang="en-US" altLang="en-US" sz="2400" dirty="0">
                <a:latin typeface="HelveticaNeueLT Std Med" pitchFamily="34" charset="0"/>
              </a:rPr>
              <a:t>Status quo analysis of NTM-related regional economic integration</a:t>
            </a:r>
          </a:p>
          <a:p>
            <a:pPr marL="0" indent="0">
              <a:buFontTx/>
              <a:buNone/>
            </a:pPr>
            <a:endParaRPr lang="en-US" altLang="en-US" sz="2000" dirty="0">
              <a:latin typeface="HelveticaNeueLT Std Med" pitchFamily="34" charset="0"/>
            </a:endParaRPr>
          </a:p>
          <a:p>
            <a:pPr marL="0" indent="0">
              <a:buFontTx/>
              <a:buNone/>
            </a:pPr>
            <a:r>
              <a:rPr lang="en-US" altLang="en-US" sz="2000" dirty="0">
                <a:latin typeface="HelveticaNeueLT Std Med" pitchFamily="34" charset="0"/>
                <a:sym typeface="Wingdings" panose="05000000000000000000" pitchFamily="2" charset="2"/>
              </a:rPr>
              <a:t> P</a:t>
            </a:r>
            <a:r>
              <a:rPr lang="en-US" altLang="en-US" sz="2000" dirty="0">
                <a:latin typeface="HelveticaNeueLT Std Med" pitchFamily="34" charset="0"/>
              </a:rPr>
              <a:t>olitical / institutional level</a:t>
            </a:r>
            <a:endParaRPr lang="en-US" altLang="en-US" sz="2000" dirty="0">
              <a:latin typeface="HelveticaNeueLT Std Med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en-US" sz="2000" dirty="0">
                <a:latin typeface="HelveticaNeueLT Std Med" pitchFamily="34" charset="0"/>
                <a:sym typeface="Wingdings" panose="05000000000000000000" pitchFamily="2" charset="2"/>
              </a:rPr>
              <a:t>T</a:t>
            </a:r>
            <a:r>
              <a:rPr lang="en-US" altLang="en-US" sz="2000" dirty="0">
                <a:latin typeface="HelveticaNeueLT Std Med" pitchFamily="34" charset="0"/>
              </a:rPr>
              <a:t>echnical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0" y="2636913"/>
            <a:ext cx="2232248" cy="3456384"/>
          </a:xfrm>
          <a:ln w="25400"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HelveticaNeueLT Std Med" pitchFamily="34" charset="0"/>
              </a:rPr>
              <a:t>Component 3</a:t>
            </a:r>
          </a:p>
          <a:p>
            <a:pPr marL="0" indent="0">
              <a:buFontTx/>
              <a:buNone/>
            </a:pPr>
            <a:r>
              <a:rPr lang="en-US" altLang="en-US" sz="2900" dirty="0">
                <a:latin typeface="HelveticaNeueLT Std Med" pitchFamily="34" charset="0"/>
              </a:rPr>
              <a:t>Data-based analysis</a:t>
            </a:r>
          </a:p>
          <a:p>
            <a:pPr marL="0" indent="0">
              <a:buFontTx/>
              <a:buNone/>
            </a:pPr>
            <a:endParaRPr lang="en-US" altLang="en-US" sz="1900" dirty="0">
              <a:latin typeface="HelveticaNeueLT Std Med" pitchFamily="34" charset="0"/>
            </a:endParaRPr>
          </a:p>
          <a:p>
            <a:pPr marL="0" indent="0">
              <a:buFontTx/>
              <a:buNone/>
            </a:pPr>
            <a:endParaRPr lang="en-US" altLang="en-US" sz="1900" dirty="0">
              <a:latin typeface="HelveticaNeueLT Std Med" pitchFamily="34" charset="0"/>
            </a:endParaRPr>
          </a:p>
          <a:p>
            <a:pPr marL="0" indent="0">
              <a:buFontTx/>
              <a:buNone/>
            </a:pPr>
            <a:endParaRPr lang="en-US" altLang="en-US" sz="1900" dirty="0">
              <a:latin typeface="HelveticaNeueLT Std Med" pitchFamily="34" charset="0"/>
            </a:endParaRPr>
          </a:p>
          <a:p>
            <a:pPr marL="0" indent="0">
              <a:buFontTx/>
              <a:buNone/>
            </a:pPr>
            <a:endParaRPr lang="en-US" altLang="en-US" sz="1900" dirty="0">
              <a:latin typeface="HelveticaNeueLT Std Med" pitchFamily="34" charset="0"/>
            </a:endParaRPr>
          </a:p>
          <a:p>
            <a:pPr marL="0" indent="0">
              <a:buFontTx/>
              <a:buNone/>
            </a:pPr>
            <a:r>
              <a:rPr lang="en-US" altLang="en-US" sz="2200" dirty="0">
                <a:latin typeface="HelveticaNeueLT Std Med" pitchFamily="34" charset="0"/>
                <a:sym typeface="Wingdings" panose="05000000000000000000" pitchFamily="2" charset="2"/>
              </a:rPr>
              <a:t> Price impact (“AVEs”) </a:t>
            </a:r>
          </a:p>
          <a:p>
            <a:pPr marL="0" indent="0">
              <a:buFontTx/>
              <a:buNone/>
            </a:pPr>
            <a:r>
              <a:rPr lang="en-US" altLang="en-US" sz="2200" dirty="0">
                <a:latin typeface="HelveticaNeueLT Std Med" pitchFamily="34" charset="0"/>
                <a:sym typeface="Wingdings" panose="05000000000000000000" pitchFamily="2" charset="2"/>
              </a:rPr>
              <a:t> Regulatory distance </a:t>
            </a:r>
          </a:p>
          <a:p>
            <a:pPr marL="0" indent="0">
              <a:buNone/>
            </a:pPr>
            <a:r>
              <a:rPr lang="en-US" altLang="en-US" sz="2200" dirty="0">
                <a:latin typeface="HelveticaNeueLT Std Med" pitchFamily="34" charset="0"/>
                <a:sym typeface="Wingdings" panose="05000000000000000000" pitchFamily="2" charset="2"/>
              </a:rPr>
              <a:t> W</a:t>
            </a:r>
            <a:r>
              <a:rPr lang="en-US" altLang="en-US" sz="2200" dirty="0">
                <a:latin typeface="HelveticaNeueLT Std Med" pitchFamily="34" charset="0"/>
              </a:rPr>
              <a:t>elfare impact of NTMs </a:t>
            </a:r>
          </a:p>
        </p:txBody>
      </p:sp>
      <p:sp>
        <p:nvSpPr>
          <p:cNvPr id="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948264" y="2636912"/>
            <a:ext cx="2016224" cy="3489251"/>
          </a:xfrm>
          <a:ln w="25400">
            <a:solidFill>
              <a:schemeClr val="accent1"/>
            </a:solidFill>
          </a:ln>
        </p:spPr>
        <p:txBody>
          <a:bodyPr vert="horz" anchor="t" anchorCtr="0">
            <a:normAutofit fontScale="92500" lnSpcReduction="20000"/>
          </a:bodyPr>
          <a:lstStyle/>
          <a:p>
            <a:pPr marL="0" indent="0"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HelveticaNeueLT Std Med" pitchFamily="34" charset="0"/>
              </a:rPr>
              <a:t>Component 4</a:t>
            </a:r>
          </a:p>
          <a:p>
            <a:pPr marL="0" indent="0">
              <a:buFontTx/>
              <a:buNone/>
            </a:pPr>
            <a:r>
              <a:rPr lang="fr-CH" altLang="en-US" sz="2400" dirty="0">
                <a:latin typeface="HelveticaNeueLT Std Med" pitchFamily="34" charset="0"/>
              </a:rPr>
              <a:t>Validation workshop</a:t>
            </a:r>
          </a:p>
          <a:p>
            <a:pPr marL="0" indent="0">
              <a:buFontTx/>
              <a:buNone/>
            </a:pPr>
            <a:endParaRPr lang="fr-CH" altLang="en-US" sz="2400" dirty="0">
              <a:latin typeface="HelveticaNeueLT Std Med" pitchFamily="34" charset="0"/>
            </a:endParaRPr>
          </a:p>
          <a:p>
            <a:pPr marL="0" indent="0">
              <a:buFontTx/>
              <a:buNone/>
            </a:pPr>
            <a:endParaRPr lang="fr-CH" altLang="en-US" sz="2400" dirty="0">
              <a:latin typeface="HelveticaNeueLT Std Med" pitchFamily="34" charset="0"/>
            </a:endParaRPr>
          </a:p>
          <a:p>
            <a:pPr marL="0" indent="0">
              <a:buFontTx/>
              <a:buNone/>
            </a:pPr>
            <a:r>
              <a:rPr lang="fr-CH" altLang="en-US" sz="2400" dirty="0">
                <a:latin typeface="HelveticaNeueLT Std Med" pitchFamily="34" charset="0"/>
              </a:rPr>
              <a:t>Support Policy </a:t>
            </a:r>
            <a:r>
              <a:rPr lang="fr-CH" altLang="en-US" sz="2400" dirty="0" err="1">
                <a:latin typeface="HelveticaNeueLT Std Med" pitchFamily="34" charset="0"/>
              </a:rPr>
              <a:t>making</a:t>
            </a:r>
            <a:r>
              <a:rPr lang="fr-CH" altLang="en-US" sz="2400" dirty="0">
                <a:latin typeface="HelveticaNeueLT Std Med" pitchFamily="34" charset="0"/>
              </a:rPr>
              <a:t> </a:t>
            </a:r>
          </a:p>
          <a:p>
            <a:pPr marL="0" indent="0">
              <a:buFontTx/>
              <a:buNone/>
            </a:pPr>
            <a:endParaRPr lang="fr-CH" altLang="en-US" sz="2400" dirty="0">
              <a:latin typeface="HelveticaNeueLT Std Med" pitchFamily="34" charset="0"/>
            </a:endParaRPr>
          </a:p>
          <a:p>
            <a:pPr marL="0" indent="0">
              <a:buFontTx/>
              <a:buNone/>
            </a:pPr>
            <a:endParaRPr lang="fr-CH" altLang="en-US" sz="2400" dirty="0">
              <a:latin typeface="HelveticaNeueLT Std Med" pitchFamily="34" charset="0"/>
            </a:endParaRPr>
          </a:p>
          <a:p>
            <a:pPr marL="0" indent="0">
              <a:buFontTx/>
              <a:buNone/>
            </a:pPr>
            <a:r>
              <a:rPr lang="fr-CH" altLang="en-US" sz="2400" dirty="0">
                <a:solidFill>
                  <a:schemeClr val="bg1"/>
                </a:solidFill>
                <a:latin typeface="HelveticaNeueLT Std Med" pitchFamily="34" charset="0"/>
              </a:rPr>
              <a:t>.</a:t>
            </a:r>
            <a:endParaRPr lang="en-US" altLang="en-US" sz="2400" dirty="0">
              <a:solidFill>
                <a:schemeClr val="bg1"/>
              </a:solidFill>
              <a:latin typeface="HelveticaNeueLT Std Med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3" y="1556792"/>
            <a:ext cx="1846447" cy="936104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altLang="en-US" sz="2000" dirty="0">
                <a:latin typeface="HelveticaNeueLT Std Med" pitchFamily="34" charset="0"/>
              </a:rPr>
              <a:t>Research and Analysis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11760" y="1556792"/>
            <a:ext cx="2016224" cy="936104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FontTx/>
              <a:buNone/>
            </a:pPr>
            <a:r>
              <a:rPr lang="en-US" altLang="en-US" sz="2000" dirty="0">
                <a:latin typeface="HelveticaNeueLT Std Med" pitchFamily="34" charset="0"/>
              </a:rPr>
              <a:t>Capacity Building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948264" y="1556792"/>
            <a:ext cx="2016224" cy="936104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FontTx/>
              <a:buNone/>
            </a:pPr>
            <a:r>
              <a:rPr lang="en-US" altLang="en-US" sz="2000" dirty="0">
                <a:latin typeface="HelveticaNeueLT Std Med" pitchFamily="34" charset="0"/>
              </a:rPr>
              <a:t>Consensus Building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0" y="1556792"/>
            <a:ext cx="2232248" cy="936104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altLang="en-US" sz="2000" dirty="0">
                <a:latin typeface="HelveticaNeueLT Std Med" pitchFamily="34" charset="0"/>
              </a:rPr>
              <a:t>Research and Analysis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83768" y="2636912"/>
            <a:ext cx="1944216" cy="3489251"/>
          </a:xfrm>
          <a:ln w="25400"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FontTx/>
              <a:buNone/>
            </a:pPr>
            <a:r>
              <a:rPr lang="en-US" altLang="en-US" sz="2600" dirty="0">
                <a:solidFill>
                  <a:srgbClr val="0070C0"/>
                </a:solidFill>
                <a:latin typeface="HelveticaNeueLT Std Med" pitchFamily="34" charset="0"/>
              </a:rPr>
              <a:t>Component 2</a:t>
            </a:r>
          </a:p>
          <a:p>
            <a:pPr marL="0" indent="0">
              <a:buFontTx/>
              <a:buNone/>
            </a:pPr>
            <a:r>
              <a:rPr lang="en-US" altLang="en-US" sz="2400" dirty="0">
                <a:latin typeface="HelveticaNeueLT Std Med" pitchFamily="34" charset="0"/>
              </a:rPr>
              <a:t>NTM data collection and NTM training</a:t>
            </a:r>
          </a:p>
          <a:p>
            <a:pPr marL="0" indent="0">
              <a:buFontTx/>
              <a:buNone/>
            </a:pPr>
            <a:endParaRPr lang="en-US" altLang="en-US" sz="2000" dirty="0">
              <a:latin typeface="HelveticaNeueLT Std Med" pitchFamily="34" charset="0"/>
            </a:endParaRPr>
          </a:p>
          <a:p>
            <a:pPr marL="0" indent="0">
              <a:buFontTx/>
              <a:buNone/>
            </a:pPr>
            <a:endParaRPr lang="en-US" altLang="en-US" sz="2000" dirty="0">
              <a:latin typeface="HelveticaNeueLT Std Med" pitchFamily="34" charset="0"/>
            </a:endParaRPr>
          </a:p>
          <a:p>
            <a:pPr marL="0" indent="0">
              <a:buFontTx/>
              <a:buNone/>
            </a:pPr>
            <a:r>
              <a:rPr lang="en-US" altLang="en-US" sz="2000" dirty="0">
                <a:latin typeface="HelveticaNeueLT Std Med" pitchFamily="34" charset="0"/>
                <a:sym typeface="Wingdings" panose="05000000000000000000" pitchFamily="2" charset="2"/>
              </a:rPr>
              <a:t> Collection with national experts and government</a:t>
            </a:r>
          </a:p>
          <a:p>
            <a:pPr marL="0" indent="0">
              <a:buNone/>
            </a:pPr>
            <a:r>
              <a:rPr lang="en-US" altLang="en-US" sz="2000" dirty="0">
                <a:latin typeface="HelveticaNeueLT Std Med" pitchFamily="34" charset="0"/>
                <a:sym typeface="Wingdings" panose="05000000000000000000" pitchFamily="2" charset="2"/>
              </a:rPr>
              <a:t> Training of NTB, SPS, TBT, … focal points</a:t>
            </a:r>
            <a:endParaRPr lang="en-US" altLang="en-US" sz="2000" dirty="0">
              <a:latin typeface="HelveticaNeueLT Std Med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267744" y="4005064"/>
            <a:ext cx="28803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CH">
              <a:solidFill>
                <a:prstClr val="white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355976" y="4005064"/>
            <a:ext cx="28803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CH">
              <a:solidFill>
                <a:prstClr val="white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6732240" y="4005064"/>
            <a:ext cx="28803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C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570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332656"/>
            <a:ext cx="8136904" cy="648072"/>
          </a:xfrm>
        </p:spPr>
        <p:txBody>
          <a:bodyPr/>
          <a:lstStyle/>
          <a:p>
            <a:r>
              <a:rPr lang="en-US" dirty="0"/>
              <a:t>E.g. ASEAN: Regulatory convergence can reduce impact of technical NTMs by ~25%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496" y="6519446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Source: UNCTAD and ERIA 2018 (forthcoming)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22154" y="1052736"/>
          <a:ext cx="901434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66120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20072" y="1700808"/>
            <a:ext cx="3816424" cy="4637112"/>
          </a:xfrm>
        </p:spPr>
        <p:txBody>
          <a:bodyPr/>
          <a:lstStyle/>
          <a:p>
            <a:r>
              <a:rPr lang="fr-CH" sz="2000" dirty="0"/>
              <a:t>"</a:t>
            </a:r>
            <a:r>
              <a:rPr lang="fr-CH" sz="2000" b="1" dirty="0">
                <a:solidFill>
                  <a:srgbClr val="4F91CD"/>
                </a:solidFill>
              </a:rPr>
              <a:t>NTB</a:t>
            </a:r>
            <a:r>
              <a:rPr lang="fr-CH" sz="2000" dirty="0"/>
              <a:t>": intra-</a:t>
            </a:r>
            <a:r>
              <a:rPr lang="fr-CH" sz="2000" dirty="0" err="1"/>
              <a:t>regional</a:t>
            </a:r>
            <a:r>
              <a:rPr lang="fr-CH" sz="2000" dirty="0"/>
              <a:t> (</a:t>
            </a:r>
            <a:r>
              <a:rPr lang="fr-CH" sz="2000" dirty="0" err="1"/>
              <a:t>only</a:t>
            </a:r>
            <a:r>
              <a:rPr lang="fr-CH" sz="2000" dirty="0"/>
              <a:t>) </a:t>
            </a:r>
            <a:r>
              <a:rPr lang="fr-CH" sz="2000" dirty="0" err="1"/>
              <a:t>elimination</a:t>
            </a:r>
            <a:r>
              <a:rPr lang="fr-CH" sz="2000" dirty="0"/>
              <a:t> of </a:t>
            </a:r>
            <a:r>
              <a:rPr lang="fr-CH" sz="2000" dirty="0" err="1"/>
              <a:t>barriers</a:t>
            </a:r>
            <a:endParaRPr lang="fr-CH" sz="2000" dirty="0"/>
          </a:p>
          <a:p>
            <a:r>
              <a:rPr lang="fr-CH" sz="2000" dirty="0"/>
              <a:t>"</a:t>
            </a:r>
            <a:r>
              <a:rPr lang="fr-CH" sz="2000" b="1" dirty="0">
                <a:solidFill>
                  <a:srgbClr val="4F91CD"/>
                </a:solidFill>
              </a:rPr>
              <a:t>NTM</a:t>
            </a:r>
            <a:r>
              <a:rPr lang="fr-CH" sz="2000" dirty="0"/>
              <a:t>": "</a:t>
            </a:r>
            <a:r>
              <a:rPr lang="fr-CH" sz="2000" dirty="0">
                <a:solidFill>
                  <a:srgbClr val="4F91CD"/>
                </a:solidFill>
              </a:rPr>
              <a:t>NTB</a:t>
            </a:r>
            <a:r>
              <a:rPr lang="fr-CH" sz="2000" dirty="0"/>
              <a:t>" + </a:t>
            </a:r>
            <a:br>
              <a:rPr lang="fr-CH" sz="2000" dirty="0"/>
            </a:br>
            <a:r>
              <a:rPr lang="fr-CH" sz="2000" dirty="0"/>
              <a:t>intra-</a:t>
            </a:r>
            <a:r>
              <a:rPr lang="fr-CH" sz="2000" dirty="0" err="1"/>
              <a:t>regional</a:t>
            </a:r>
            <a:r>
              <a:rPr lang="fr-CH" sz="2000" dirty="0"/>
              <a:t> </a:t>
            </a:r>
            <a:r>
              <a:rPr lang="fr-CH" sz="2000" dirty="0" err="1"/>
              <a:t>regulatory</a:t>
            </a:r>
            <a:r>
              <a:rPr lang="fr-CH" sz="2000" dirty="0"/>
              <a:t> convergence</a:t>
            </a:r>
          </a:p>
          <a:p>
            <a:pPr marL="400050" lvl="1" indent="0">
              <a:buNone/>
            </a:pPr>
            <a:r>
              <a:rPr lang="fr-CH" sz="1750" dirty="0">
                <a:sym typeface="Wingdings" panose="05000000000000000000" pitchFamily="2" charset="2"/>
              </a:rPr>
              <a:t>(</a:t>
            </a:r>
            <a:r>
              <a:rPr lang="fr-CH" sz="1750" dirty="0" err="1">
                <a:sym typeface="Wingdings" panose="05000000000000000000" pitchFamily="2" charset="2"/>
              </a:rPr>
              <a:t>relatively</a:t>
            </a:r>
            <a:r>
              <a:rPr lang="fr-CH" sz="1750" dirty="0">
                <a:sym typeface="Wingdings" panose="05000000000000000000" pitchFamily="2" charset="2"/>
              </a:rPr>
              <a:t> </a:t>
            </a:r>
            <a:r>
              <a:rPr lang="fr-CH" sz="1750" dirty="0" err="1">
                <a:sym typeface="Wingdings" panose="05000000000000000000" pitchFamily="2" charset="2"/>
              </a:rPr>
              <a:t>small</a:t>
            </a:r>
            <a:r>
              <a:rPr lang="fr-CH" sz="1750" dirty="0">
                <a:sym typeface="Wingdings" panose="05000000000000000000" pitchFamily="2" charset="2"/>
              </a:rPr>
              <a:t> impact due to </a:t>
            </a:r>
            <a:r>
              <a:rPr lang="fr-CH" sz="1750" dirty="0" err="1">
                <a:sym typeface="Wingdings" panose="05000000000000000000" pitchFamily="2" charset="2"/>
              </a:rPr>
              <a:t>low</a:t>
            </a:r>
            <a:r>
              <a:rPr lang="fr-CH" sz="1750" dirty="0">
                <a:sym typeface="Wingdings" panose="05000000000000000000" pitchFamily="2" charset="2"/>
              </a:rPr>
              <a:t> original intra-</a:t>
            </a:r>
            <a:r>
              <a:rPr lang="fr-CH" sz="1750" dirty="0" err="1">
                <a:sym typeface="Wingdings" panose="05000000000000000000" pitchFamily="2" charset="2"/>
              </a:rPr>
              <a:t>regional</a:t>
            </a:r>
            <a:r>
              <a:rPr lang="fr-CH" sz="1750" dirty="0">
                <a:sym typeface="Wingdings" panose="05000000000000000000" pitchFamily="2" charset="2"/>
              </a:rPr>
              <a:t> </a:t>
            </a:r>
            <a:r>
              <a:rPr lang="fr-CH" sz="1750" dirty="0" err="1">
                <a:sym typeface="Wingdings" panose="05000000000000000000" pitchFamily="2" charset="2"/>
              </a:rPr>
              <a:t>trade</a:t>
            </a:r>
            <a:r>
              <a:rPr lang="fr-CH" sz="1750" dirty="0">
                <a:sym typeface="Wingdings" panose="05000000000000000000" pitchFamily="2" charset="2"/>
              </a:rPr>
              <a:t>. </a:t>
            </a:r>
            <a:r>
              <a:rPr lang="fr-CH" sz="1750" dirty="0" err="1">
                <a:sym typeface="Wingdings" panose="05000000000000000000" pitchFamily="2" charset="2"/>
              </a:rPr>
              <a:t>Still</a:t>
            </a:r>
            <a:r>
              <a:rPr lang="fr-CH" sz="1750" dirty="0">
                <a:sym typeface="Wingdings" panose="05000000000000000000" pitchFamily="2" charset="2"/>
              </a:rPr>
              <a:t>, </a:t>
            </a:r>
            <a:r>
              <a:rPr lang="fr-CH" sz="1750" i="1" dirty="0">
                <a:sym typeface="Wingdings" panose="05000000000000000000" pitchFamily="2" charset="2"/>
              </a:rPr>
              <a:t>+14% </a:t>
            </a:r>
            <a:r>
              <a:rPr lang="fr-CH" sz="1750" dirty="0" err="1">
                <a:sym typeface="Wingdings" panose="05000000000000000000" pitchFamily="2" charset="2"/>
              </a:rPr>
              <a:t>intra-regional</a:t>
            </a:r>
            <a:r>
              <a:rPr lang="fr-CH" sz="1750" dirty="0">
                <a:sym typeface="Wingdings" panose="05000000000000000000" pitchFamily="2" charset="2"/>
              </a:rPr>
              <a:t> </a:t>
            </a:r>
            <a:r>
              <a:rPr lang="fr-CH" sz="1750" dirty="0" err="1">
                <a:sym typeface="Wingdings" panose="05000000000000000000" pitchFamily="2" charset="2"/>
              </a:rPr>
              <a:t>trade</a:t>
            </a:r>
            <a:r>
              <a:rPr lang="fr-CH" sz="1750" dirty="0">
                <a:sym typeface="Wingdings" panose="05000000000000000000" pitchFamily="2" charset="2"/>
              </a:rPr>
              <a:t>.)</a:t>
            </a:r>
          </a:p>
          <a:p>
            <a:r>
              <a:rPr lang="fr-CH" sz="2000" dirty="0">
                <a:sym typeface="Wingdings" panose="05000000000000000000" pitchFamily="2" charset="2"/>
              </a:rPr>
              <a:t>"</a:t>
            </a:r>
            <a:r>
              <a:rPr lang="fr-CH" sz="2000" b="1" dirty="0" err="1">
                <a:solidFill>
                  <a:srgbClr val="4F91CD"/>
                </a:solidFill>
                <a:sym typeface="Wingdings" panose="05000000000000000000" pitchFamily="2" charset="2"/>
              </a:rPr>
              <a:t>Int.Standards</a:t>
            </a:r>
            <a:r>
              <a:rPr lang="fr-CH" sz="2000" dirty="0">
                <a:sym typeface="Wingdings" panose="05000000000000000000" pitchFamily="2" charset="2"/>
              </a:rPr>
              <a:t>": </a:t>
            </a:r>
            <a:br>
              <a:rPr lang="fr-CH" sz="2000" dirty="0">
                <a:sym typeface="Wingdings" panose="05000000000000000000" pitchFamily="2" charset="2"/>
              </a:rPr>
            </a:br>
            <a:r>
              <a:rPr lang="fr-CH" sz="2000" dirty="0">
                <a:sym typeface="Wingdings" panose="05000000000000000000" pitchFamily="2" charset="2"/>
              </a:rPr>
              <a:t>"</a:t>
            </a:r>
            <a:r>
              <a:rPr lang="fr-CH" sz="2000" dirty="0">
                <a:solidFill>
                  <a:srgbClr val="4F91CD"/>
                </a:solidFill>
                <a:sym typeface="Wingdings" panose="05000000000000000000" pitchFamily="2" charset="2"/>
              </a:rPr>
              <a:t>NTB</a:t>
            </a:r>
            <a:r>
              <a:rPr lang="fr-CH" sz="2000" dirty="0">
                <a:sym typeface="Wingdings" panose="05000000000000000000" pitchFamily="2" charset="2"/>
              </a:rPr>
              <a:t>" + "</a:t>
            </a:r>
            <a:r>
              <a:rPr lang="fr-CH" sz="2000" dirty="0">
                <a:solidFill>
                  <a:srgbClr val="4F91CD"/>
                </a:solidFill>
                <a:sym typeface="Wingdings" panose="05000000000000000000" pitchFamily="2" charset="2"/>
              </a:rPr>
              <a:t>NTM</a:t>
            </a:r>
            <a:r>
              <a:rPr lang="fr-CH" sz="2000" dirty="0">
                <a:sym typeface="Wingdings" panose="05000000000000000000" pitchFamily="2" charset="2"/>
              </a:rPr>
              <a:t>" + adoption of international standards </a:t>
            </a:r>
            <a:r>
              <a:rPr lang="fr-CH" sz="2000" dirty="0" err="1">
                <a:sym typeface="Wingdings" panose="05000000000000000000" pitchFamily="2" charset="2"/>
              </a:rPr>
              <a:t>with</a:t>
            </a:r>
            <a:r>
              <a:rPr lang="fr-CH" sz="2000" dirty="0">
                <a:sym typeface="Wingdings" panose="05000000000000000000" pitchFamily="2" charset="2"/>
              </a:rPr>
              <a:t> impact </a:t>
            </a:r>
            <a:r>
              <a:rPr lang="fr-CH" sz="2000" dirty="0" err="1">
                <a:sym typeface="Wingdings" panose="05000000000000000000" pitchFamily="2" charset="2"/>
              </a:rPr>
              <a:t>beyond</a:t>
            </a:r>
            <a:r>
              <a:rPr lang="fr-CH" sz="2000" dirty="0">
                <a:sym typeface="Wingdings" panose="05000000000000000000" pitchFamily="2" charset="2"/>
              </a:rPr>
              <a:t> intra-</a:t>
            </a:r>
            <a:r>
              <a:rPr lang="fr-CH" sz="2000" dirty="0" err="1">
                <a:sym typeface="Wingdings" panose="05000000000000000000" pitchFamily="2" charset="2"/>
              </a:rPr>
              <a:t>regional</a:t>
            </a:r>
            <a:r>
              <a:rPr lang="fr-CH" sz="2000" dirty="0">
                <a:sym typeface="Wingdings" panose="05000000000000000000" pitchFamily="2" charset="2"/>
              </a:rPr>
              <a:t> </a:t>
            </a:r>
            <a:r>
              <a:rPr lang="fr-CH" sz="2000" dirty="0" err="1">
                <a:sym typeface="Wingdings" panose="05000000000000000000" pitchFamily="2" charset="2"/>
              </a:rPr>
              <a:t>trade</a:t>
            </a:r>
            <a:r>
              <a:rPr lang="fr-CH" sz="2000" dirty="0"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fr-CH" sz="1600" dirty="0">
                <a:sym typeface="Wingdings" panose="05000000000000000000" pitchFamily="2" charset="2"/>
              </a:rPr>
              <a:t>~1% of GDP (</a:t>
            </a:r>
            <a:r>
              <a:rPr lang="fr-CH" sz="1600" dirty="0" err="1">
                <a:sym typeface="Wingdings" panose="05000000000000000000" pitchFamily="2" charset="2"/>
              </a:rPr>
              <a:t>depends</a:t>
            </a:r>
            <a:r>
              <a:rPr lang="fr-CH" sz="1600" dirty="0">
                <a:sym typeface="Wingdings" panose="05000000000000000000" pitchFamily="2" charset="2"/>
              </a:rPr>
              <a:t>..)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bmk="_Toc464662760"/>
              <a:t>E.g. UNCTAD analysis for </a:t>
            </a:r>
            <a:r>
              <a:rPr lang="en-GB" i="1" dirty="0" bmk="_Toc464662760"/>
              <a:t>ECOWAS</a:t>
            </a:r>
            <a:r>
              <a:rPr lang="en-GB" dirty="0" bmk="_Toc464662760"/>
              <a:t>:</a:t>
            </a:r>
            <a:br>
              <a:rPr lang="en-GB" dirty="0" bmk="_Toc464662760"/>
            </a:br>
            <a:r>
              <a:rPr lang="en-GB" dirty="0" bmk="_Toc464662760"/>
              <a:t>Welfare increases in three scenarios</a:t>
            </a:r>
            <a:endParaRPr lang="en-US" dirty="0"/>
          </a:p>
        </p:txBody>
      </p:sp>
      <p:graphicFrame>
        <p:nvGraphicFramePr>
          <p:cNvPr id="9" name="Chart 8"/>
          <p:cNvGraphicFramePr/>
          <p:nvPr>
            <p:extLst/>
          </p:nvPr>
        </p:nvGraphicFramePr>
        <p:xfrm>
          <a:off x="179512" y="1628800"/>
          <a:ext cx="518457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496" y="6519446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Source: UNCTAD and </a:t>
            </a:r>
            <a:r>
              <a:rPr lang="en-GB" sz="1600" dirty="0" err="1"/>
              <a:t>AfDB</a:t>
            </a:r>
            <a:r>
              <a:rPr lang="en-GB" sz="1600" dirty="0"/>
              <a:t> 2017 (forthcoming)</a:t>
            </a:r>
          </a:p>
        </p:txBody>
      </p:sp>
    </p:spTree>
    <p:extLst>
      <p:ext uri="{BB962C8B-B14F-4D97-AF65-F5344CB8AC3E}">
        <p14:creationId xmlns:p14="http://schemas.microsoft.com/office/powerpoint/2010/main" val="2331907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Introduction into Non-Tariff Measures</a:t>
            </a:r>
          </a:p>
          <a:p>
            <a:pPr>
              <a:lnSpc>
                <a:spcPct val="150000"/>
              </a:lnSpc>
            </a:pPr>
            <a:r>
              <a:rPr lang="en-US" dirty="0"/>
              <a:t>Non-tariff measures and economic development</a:t>
            </a:r>
          </a:p>
          <a:p>
            <a:pPr>
              <a:lnSpc>
                <a:spcPct val="150000"/>
              </a:lnSpc>
            </a:pPr>
            <a:r>
              <a:rPr lang="en-US" dirty="0"/>
              <a:t>NTMs and social and environmental SDGs</a:t>
            </a:r>
          </a:p>
          <a:p>
            <a:pPr>
              <a:lnSpc>
                <a:spcPct val="150000"/>
              </a:lnSpc>
            </a:pPr>
            <a:r>
              <a:rPr lang="en-US" dirty="0"/>
              <a:t>What can be done …</a:t>
            </a:r>
          </a:p>
          <a:p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7404904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1"/>
          <p:cNvSpPr>
            <a:spLocks noGrp="1"/>
          </p:cNvSpPr>
          <p:nvPr>
            <p:ph idx="1"/>
          </p:nvPr>
        </p:nvSpPr>
        <p:spPr>
          <a:xfrm>
            <a:off x="611560" y="1484784"/>
            <a:ext cx="7848872" cy="4637112"/>
          </a:xfrm>
        </p:spPr>
        <p:txBody>
          <a:bodyPr/>
          <a:lstStyle/>
          <a:p>
            <a:pPr eaLnBrk="1" hangingPunct="1"/>
            <a:r>
              <a:rPr lang="en-AU" altLang="en-US" sz="2000" dirty="0">
                <a:latin typeface="HelveticaNeueLT Std Med" pitchFamily="34" charset="0"/>
              </a:rPr>
              <a:t>SPS/TBT measures account for majority of incidence &amp; effect</a:t>
            </a:r>
          </a:p>
          <a:p>
            <a:pPr lvl="1"/>
            <a:r>
              <a:rPr lang="en-AU" altLang="en-US" sz="1800" dirty="0">
                <a:latin typeface="HelveticaNeueLT Std Med" pitchFamily="34" charset="0"/>
              </a:rPr>
              <a:t>But SPS/TBT measures are necessary for </a:t>
            </a:r>
            <a:r>
              <a:rPr lang="en-AU" altLang="en-US" sz="1800" i="1" dirty="0">
                <a:latin typeface="HelveticaNeueLT Std Med" pitchFamily="34" charset="0"/>
              </a:rPr>
              <a:t>sustainable </a:t>
            </a:r>
            <a:r>
              <a:rPr lang="en-AU" altLang="en-US" sz="1800" dirty="0">
                <a:latin typeface="HelveticaNeueLT Std Med" pitchFamily="34" charset="0"/>
              </a:rPr>
              <a:t>development and affect everyday life (behind the border)</a:t>
            </a:r>
          </a:p>
          <a:p>
            <a:pPr lvl="1"/>
            <a:r>
              <a:rPr lang="en-AU" altLang="en-US" sz="1800" dirty="0">
                <a:latin typeface="HelveticaNeueLT Std Med" pitchFamily="34" charset="0"/>
              </a:rPr>
              <a:t>NTM abroad </a:t>
            </a:r>
            <a:r>
              <a:rPr lang="en-AU" altLang="en-US" sz="1800" i="1" dirty="0">
                <a:latin typeface="HelveticaNeueLT Std Med" pitchFamily="34" charset="0"/>
              </a:rPr>
              <a:t>and </a:t>
            </a:r>
            <a:r>
              <a:rPr lang="en-AU" altLang="en-US" sz="1800" dirty="0">
                <a:latin typeface="HelveticaNeueLT Std Med" pitchFamily="34" charset="0"/>
              </a:rPr>
              <a:t>at home matter for competitiveness </a:t>
            </a:r>
            <a:endParaRPr lang="en-AU" altLang="en-US" sz="2000" dirty="0">
              <a:latin typeface="HelveticaNeueLT Std Med" pitchFamily="34" charset="0"/>
            </a:endParaRPr>
          </a:p>
          <a:p>
            <a:pPr eaLnBrk="1" hangingPunct="1"/>
            <a:r>
              <a:rPr lang="en-AU" altLang="en-US" sz="2000" dirty="0">
                <a:latin typeface="HelveticaNeueLT Std Med" pitchFamily="34" charset="0"/>
              </a:rPr>
              <a:t>Reducing the cost of NTMs:</a:t>
            </a:r>
          </a:p>
          <a:p>
            <a:pPr lvl="1"/>
            <a:r>
              <a:rPr lang="en-AU" altLang="en-US" sz="1800" dirty="0">
                <a:latin typeface="HelveticaNeueLT Std Med" pitchFamily="34" charset="0"/>
              </a:rPr>
              <a:t>More transparency is needed</a:t>
            </a:r>
          </a:p>
          <a:p>
            <a:pPr lvl="1"/>
            <a:r>
              <a:rPr lang="en-US" altLang="en-US" sz="1800" dirty="0">
                <a:latin typeface="HelveticaNeueLT Std Med" pitchFamily="34" charset="0"/>
              </a:rPr>
              <a:t>A simple reform of alignment (without increasing or decreasing measures) could reduce the cost of SPS/TBT in agriculture by 25%</a:t>
            </a:r>
          </a:p>
          <a:p>
            <a:pPr lvl="1"/>
            <a:r>
              <a:rPr lang="en-US" altLang="en-US" sz="1800" dirty="0">
                <a:latin typeface="HelveticaNeueLT Std Med" pitchFamily="34" charset="0"/>
              </a:rPr>
              <a:t>Using international standards significantly increases gains</a:t>
            </a:r>
          </a:p>
          <a:p>
            <a:r>
              <a:rPr lang="en-US" altLang="en-US" sz="2000" dirty="0">
                <a:latin typeface="HelveticaNeueLT Std Med" pitchFamily="34" charset="0"/>
              </a:rPr>
              <a:t>Modern FTAs focus on </a:t>
            </a:r>
          </a:p>
          <a:p>
            <a:pPr lvl="1"/>
            <a:r>
              <a:rPr lang="en-US" altLang="en-US" sz="1800" dirty="0">
                <a:latin typeface="HelveticaNeueLT Std Med" pitchFamily="34" charset="0"/>
              </a:rPr>
              <a:t>transparency and information exchange, </a:t>
            </a:r>
          </a:p>
          <a:p>
            <a:pPr lvl="1"/>
            <a:r>
              <a:rPr lang="en-US" altLang="en-US" sz="1800" dirty="0">
                <a:latin typeface="HelveticaNeueLT Std Med" pitchFamily="34" charset="0"/>
              </a:rPr>
              <a:t>good regulatory practice and cooperation </a:t>
            </a:r>
          </a:p>
          <a:p>
            <a:pPr lvl="1"/>
            <a:r>
              <a:rPr lang="en-US" altLang="en-US" sz="1800" dirty="0">
                <a:latin typeface="HelveticaNeueLT Std Med" pitchFamily="34" charset="0"/>
              </a:rPr>
              <a:t>SMEs, cutting red tape</a:t>
            </a:r>
            <a:endParaRPr lang="en-AU" altLang="en-US" sz="1800" dirty="0">
              <a:latin typeface="HelveticaNeueLT Std Med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662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>
                <a:latin typeface="Eurostile LT Std Bold" pitchFamily="34" charset="0"/>
              </a:rPr>
              <a:t>Conclusions</a:t>
            </a:r>
            <a:endParaRPr lang="en-US" altLang="en-US" dirty="0">
              <a:latin typeface="Eurostile LT Std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3910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>
            <a:extLst>
              <a:ext uri="{FF2B5EF4-FFF2-40B4-BE49-F238E27FC236}">
                <a16:creationId xmlns:a16="http://schemas.microsoft.com/office/drawing/2014/main" id="{6B4A4082-810E-4870-9670-D87E50D20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90550"/>
            <a:ext cx="3643312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7">
            <a:extLst>
              <a:ext uri="{FF2B5EF4-FFF2-40B4-BE49-F238E27FC236}">
                <a16:creationId xmlns:a16="http://schemas.microsoft.com/office/drawing/2014/main" id="{F2B1C0E1-0E25-43D6-9C5F-E3E69B71E7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388295"/>
            <a:ext cx="1008063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9">
            <a:extLst>
              <a:ext uri="{FF2B5EF4-FFF2-40B4-BE49-F238E27FC236}">
                <a16:creationId xmlns:a16="http://schemas.microsoft.com/office/drawing/2014/main" id="{392D92FE-ED5F-4AD6-8F02-66FC6E39B65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351088"/>
            <a:ext cx="3313113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2">
            <a:extLst>
              <a:ext uri="{FF2B5EF4-FFF2-40B4-BE49-F238E27FC236}">
                <a16:creationId xmlns:a16="http://schemas.microsoft.com/office/drawing/2014/main" id="{0BBA9B2D-046F-4AFD-822D-0E238BC307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008438"/>
            <a:ext cx="1301750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Box 14">
            <a:extLst>
              <a:ext uri="{FF2B5EF4-FFF2-40B4-BE49-F238E27FC236}">
                <a16:creationId xmlns:a16="http://schemas.microsoft.com/office/drawing/2014/main" id="{22424CA9-771E-4798-AA0C-C564D70A2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6163" y="2636838"/>
            <a:ext cx="2693987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HelveticaNeueLT Std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NeueLT Std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NeueLT Std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NeueLT Std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NeueLT Std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NeueLT Std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NeueLT Std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NeueLT Std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NeueLT Std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fr-FR" altLang="en-US" sz="4400" baseline="30000" dirty="0">
                <a:solidFill>
                  <a:schemeClr val="bg1"/>
                </a:solidFill>
                <a:latin typeface="HelveticaNeueLT Std Med Cn" panose="020B0606030502030204" pitchFamily="34" charset="0"/>
              </a:rPr>
              <a:t>VOLUNTARY </a:t>
            </a:r>
            <a:br>
              <a:rPr lang="fr-FR" altLang="en-US" sz="4400" baseline="30000" dirty="0">
                <a:solidFill>
                  <a:schemeClr val="bg1"/>
                </a:solidFill>
                <a:latin typeface="HelveticaNeueLT Std Med Cn" panose="020B0606030502030204" pitchFamily="34" charset="0"/>
              </a:rPr>
            </a:br>
            <a:r>
              <a:rPr lang="fr-FR" altLang="en-US" sz="4400" baseline="30000" dirty="0">
                <a:solidFill>
                  <a:schemeClr val="bg1"/>
                </a:solidFill>
                <a:latin typeface="HelveticaNeueLT Std Med Cn" panose="020B0606030502030204" pitchFamily="34" charset="0"/>
              </a:rPr>
              <a:t>SUSTAINABILITY </a:t>
            </a:r>
            <a:br>
              <a:rPr lang="fr-FR" altLang="en-US" sz="4400" baseline="30000" dirty="0">
                <a:solidFill>
                  <a:schemeClr val="bg1"/>
                </a:solidFill>
                <a:latin typeface="HelveticaNeueLT Std Med Cn" panose="020B0606030502030204" pitchFamily="34" charset="0"/>
              </a:rPr>
            </a:br>
            <a:r>
              <a:rPr lang="fr-FR" altLang="en-US" sz="4400" baseline="30000" dirty="0">
                <a:solidFill>
                  <a:schemeClr val="bg1"/>
                </a:solidFill>
                <a:latin typeface="HelveticaNeueLT Std Med Cn" panose="020B0606030502030204" pitchFamily="34" charset="0"/>
              </a:rPr>
              <a:t>STANDARDS</a:t>
            </a:r>
          </a:p>
        </p:txBody>
      </p:sp>
      <p:pic>
        <p:nvPicPr>
          <p:cNvPr id="7176" name="Picture 15">
            <a:extLst>
              <a:ext uri="{FF2B5EF4-FFF2-40B4-BE49-F238E27FC236}">
                <a16:creationId xmlns:a16="http://schemas.microsoft.com/office/drawing/2014/main" id="{AE9A8416-8CB7-4987-8EA7-3DA07F934E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4227513"/>
            <a:ext cx="2281237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381F7F-AB9F-414B-AEF3-721C6B1163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3213" y="1558925"/>
            <a:ext cx="3600450" cy="3602038"/>
          </a:xfrm>
          <a:prstGeom prst="rect">
            <a:avLst/>
          </a:prstGeom>
          <a:ln>
            <a:noFill/>
          </a:ln>
          <a:effectLst>
            <a:outerShdw blurRad="292100" dist="101600" dir="2700000" algn="tl" rotWithShape="0">
              <a:srgbClr val="333333">
                <a:alpha val="33000"/>
              </a:srgbClr>
            </a:outerShdw>
          </a:effectLst>
        </p:spPr>
      </p:pic>
      <p:pic>
        <p:nvPicPr>
          <p:cNvPr id="7178" name="Picture 17">
            <a:extLst>
              <a:ext uri="{FF2B5EF4-FFF2-40B4-BE49-F238E27FC236}">
                <a16:creationId xmlns:a16="http://schemas.microsoft.com/office/drawing/2014/main" id="{3DE1182C-F248-4A2D-874F-C79B8FDC1E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50" y="993775"/>
            <a:ext cx="665163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9">
            <a:extLst>
              <a:ext uri="{FF2B5EF4-FFF2-40B4-BE49-F238E27FC236}">
                <a16:creationId xmlns:a16="http://schemas.microsoft.com/office/drawing/2014/main" id="{314E47B2-8AC0-4D10-A180-8287789FCA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235075"/>
            <a:ext cx="13843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20">
            <a:extLst>
              <a:ext uri="{FF2B5EF4-FFF2-40B4-BE49-F238E27FC236}">
                <a16:creationId xmlns:a16="http://schemas.microsoft.com/office/drawing/2014/main" id="{68EF0915-6F94-4BEE-9C77-3FC8464110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4776788"/>
            <a:ext cx="99377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TextBox 1">
            <a:extLst>
              <a:ext uri="{FF2B5EF4-FFF2-40B4-BE49-F238E27FC236}">
                <a16:creationId xmlns:a16="http://schemas.microsoft.com/office/drawing/2014/main" id="{FC81D836-B069-49F0-8D34-5B9186FAC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4195763"/>
            <a:ext cx="28797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HelveticaNeueLT Std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NeueLT Std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NeueLT Std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NeueLT Std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NeueLT Std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NeueLT Std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NeueLT Std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NeueLT Std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NeueLT Std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en-US" sz="1300" dirty="0">
                <a:latin typeface="Eurostile LT Std Condensed" panose="020B0406020202060204" pitchFamily="34" charset="0"/>
              </a:rPr>
              <a:t>Geneva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en-US" sz="1300" dirty="0">
                <a:latin typeface="Eurostile LT Std Condensed" panose="020B0406020202060204" pitchFamily="34" charset="0"/>
              </a:rPr>
              <a:t>Palais des Nations</a:t>
            </a:r>
          </a:p>
          <a:p>
            <a:pPr>
              <a:spcBef>
                <a:spcPct val="0"/>
              </a:spcBef>
              <a:buFontTx/>
              <a:buNone/>
            </a:pPr>
            <a:endParaRPr lang="fr-CH" altLang="en-US" sz="200" dirty="0">
              <a:latin typeface="Eurostile LT Std Condensed" panose="020B040602020206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CH" altLang="en-US" sz="1300" dirty="0">
                <a:latin typeface="Eurostile LT Std Condensed" panose="020B0406020202060204" pitchFamily="34" charset="0"/>
              </a:rPr>
              <a:t>9 – 11 </a:t>
            </a:r>
            <a:r>
              <a:rPr lang="fr-CH" altLang="en-US" sz="1300" dirty="0" err="1">
                <a:latin typeface="Eurostile LT Std Condensed" panose="020B0406020202060204" pitchFamily="34" charset="0"/>
              </a:rPr>
              <a:t>October</a:t>
            </a:r>
            <a:r>
              <a:rPr lang="fr-CH" altLang="en-US" sz="1300" dirty="0">
                <a:latin typeface="Eurostile LT Std Condensed" panose="020B0406020202060204" pitchFamily="34" charset="0"/>
              </a:rPr>
              <a:t> 2018</a:t>
            </a:r>
            <a:endParaRPr lang="en-US" altLang="en-US" sz="1300" dirty="0">
              <a:latin typeface="Eurostile LT Std Condensed" panose="020B040602020206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2CEA0C-2927-4E5C-BE02-8FC660D67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If </a:t>
            </a:r>
            <a:r>
              <a:rPr lang="fr-CH" dirty="0" err="1"/>
              <a:t>you</a:t>
            </a:r>
            <a:r>
              <a:rPr lang="fr-CH" dirty="0"/>
              <a:t> </a:t>
            </a:r>
            <a:r>
              <a:rPr lang="fr-CH" dirty="0" err="1"/>
              <a:t>want</a:t>
            </a:r>
            <a:r>
              <a:rPr lang="fr-CH" dirty="0"/>
              <a:t> to </a:t>
            </a:r>
            <a:r>
              <a:rPr lang="fr-CH" dirty="0" err="1"/>
              <a:t>discuss</a:t>
            </a:r>
            <a:r>
              <a:rPr lang="fr-CH" dirty="0"/>
              <a:t> and </a:t>
            </a:r>
            <a:r>
              <a:rPr lang="fr-CH" dirty="0" err="1"/>
              <a:t>learn</a:t>
            </a:r>
            <a:r>
              <a:rPr lang="fr-CH" dirty="0"/>
              <a:t> more </a:t>
            </a: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0B758816-4B1D-4B17-9725-1E44034D5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853" y="1412776"/>
            <a:ext cx="2693987" cy="99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HelveticaNeueLT Std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NeueLT Std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NeueLT Std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NeueLT Std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NeueLT Std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NeueLT Std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NeueLT Std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NeueLT Std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NeueLT Std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4400" baseline="30000" dirty="0">
                <a:solidFill>
                  <a:schemeClr val="bg1"/>
                </a:solidFill>
                <a:latin typeface="HelveticaNeueLT Std Med Cn" panose="020B0606030502030204" pitchFamily="34" charset="0"/>
              </a:rPr>
              <a:t>MANDATORY REGULATIONS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257868-44A4-4DCB-A5B3-801434F4CF8B}"/>
              </a:ext>
            </a:extLst>
          </p:cNvPr>
          <p:cNvSpPr txBox="1"/>
          <p:nvPr/>
        </p:nvSpPr>
        <p:spPr>
          <a:xfrm>
            <a:off x="4971703" y="5301208"/>
            <a:ext cx="29375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UNCTAD.ORG/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NTMsweek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/>
              <a:t>Contact: 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NTM@UNCTAD.ORG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fr-CH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en-US" altLang="de-DE" dirty="0">
                <a:latin typeface="Eurostile LT Std Bold" pitchFamily="34" charset="0"/>
              </a:rPr>
              <a:t>Non-Tariff Measures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1" y="1556792"/>
            <a:ext cx="8075239" cy="4555976"/>
          </a:xfrm>
        </p:spPr>
        <p:txBody>
          <a:bodyPr/>
          <a:lstStyle/>
          <a:p>
            <a:r>
              <a:rPr lang="en-US" sz="2000" dirty="0">
                <a:latin typeface="HelveticaNeueLT Std Med" pitchFamily="34" charset="0"/>
              </a:rPr>
              <a:t>“Non-Tariff Measures are policy measures, other than ordinary customs tariffs, that can have an effect on international trade …” </a:t>
            </a:r>
            <a:r>
              <a:rPr lang="en-US" sz="1000" dirty="0">
                <a:latin typeface="HelveticaNeueLT Std Med" pitchFamily="34" charset="0"/>
              </a:rPr>
              <a:t>(UNCTAD Group of Eminent Persons on NTBs)</a:t>
            </a:r>
          </a:p>
          <a:p>
            <a:endParaRPr lang="en-US" sz="1000" dirty="0">
              <a:latin typeface="HelveticaNeueLT Std Med" pitchFamily="34" charset="0"/>
            </a:endParaRPr>
          </a:p>
          <a:p>
            <a:pPr marL="0" indent="0">
              <a:buNone/>
            </a:pPr>
            <a:endParaRPr lang="en-US" altLang="de-DE" sz="2000" dirty="0">
              <a:latin typeface="HelveticaNeueLT Std Med" pitchFamily="34" charset="0"/>
            </a:endParaRPr>
          </a:p>
          <a:p>
            <a:r>
              <a:rPr lang="en-US" altLang="de-DE" sz="2000" dirty="0">
                <a:latin typeface="HelveticaNeueLT Std Med" pitchFamily="34" charset="0"/>
              </a:rPr>
              <a:t>NTMs include a broad range of policy instruments including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de-DE" sz="1800" b="1" dirty="0">
                <a:latin typeface="HelveticaNeueLT Std Med" pitchFamily="34" charset="0"/>
              </a:rPr>
              <a:t>traditional trade policy instruments</a:t>
            </a:r>
            <a:r>
              <a:rPr lang="en-US" altLang="de-DE" sz="1800" dirty="0">
                <a:latin typeface="HelveticaNeueLT Std Med" pitchFamily="34" charset="0"/>
              </a:rPr>
              <a:t>, such as </a:t>
            </a:r>
            <a:r>
              <a:rPr lang="en-US" altLang="de-DE" sz="1800" dirty="0">
                <a:solidFill>
                  <a:srgbClr val="FF0000"/>
                </a:solidFill>
                <a:latin typeface="HelveticaNeueLT Std Med" pitchFamily="34" charset="0"/>
              </a:rPr>
              <a:t>quotas and price controls</a:t>
            </a:r>
            <a:r>
              <a:rPr lang="en-US" altLang="de-DE" sz="1800" dirty="0">
                <a:latin typeface="HelveticaNeueLT Std Med" pitchFamily="34" charset="0"/>
              </a:rPr>
              <a:t>, and rules of origin as well as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de-DE" sz="1800" b="1" dirty="0">
                <a:latin typeface="HelveticaNeueLT Std Med" pitchFamily="34" charset="0"/>
              </a:rPr>
              <a:t>regulatory and </a:t>
            </a:r>
            <a:r>
              <a:rPr lang="en-US" altLang="de-DE" sz="1800" b="1" dirty="0">
                <a:solidFill>
                  <a:srgbClr val="FF0000"/>
                </a:solidFill>
                <a:latin typeface="HelveticaNeueLT Std Med" pitchFamily="34" charset="0"/>
              </a:rPr>
              <a:t>technical measures </a:t>
            </a:r>
            <a:r>
              <a:rPr lang="en-US" altLang="de-DE" sz="1800" dirty="0">
                <a:latin typeface="HelveticaNeueLT Std Med" pitchFamily="34" charset="0"/>
              </a:rPr>
              <a:t>that stem from important non-trade objectives related to health and environmental protection </a:t>
            </a:r>
          </a:p>
          <a:p>
            <a:pPr lvl="2"/>
            <a:r>
              <a:rPr lang="en-US" altLang="de-DE" sz="1800" dirty="0">
                <a:latin typeface="HelveticaNeueLT Std Med" pitchFamily="34" charset="0"/>
              </a:rPr>
              <a:t>Sanitary and Phytosanitary (SPS) measures and </a:t>
            </a:r>
          </a:p>
          <a:p>
            <a:pPr lvl="2"/>
            <a:r>
              <a:rPr lang="en-US" altLang="de-DE" sz="1800" dirty="0">
                <a:latin typeface="HelveticaNeueLT Std Med" pitchFamily="34" charset="0"/>
              </a:rPr>
              <a:t>Technical Barriers to Trade (TBT) </a:t>
            </a:r>
          </a:p>
        </p:txBody>
      </p:sp>
    </p:spTree>
    <p:extLst>
      <p:ext uri="{BB962C8B-B14F-4D97-AF65-F5344CB8AC3E}">
        <p14:creationId xmlns:p14="http://schemas.microsoft.com/office/powerpoint/2010/main" val="2699172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323156" y="1844824"/>
            <a:ext cx="3528764" cy="4637087"/>
          </a:xfrm>
        </p:spPr>
        <p:txBody>
          <a:bodyPr/>
          <a:lstStyle/>
          <a:p>
            <a:pPr marL="0" indent="0">
              <a:buNone/>
            </a:pPr>
            <a:r>
              <a:rPr lang="fr-CH" altLang="en-US" sz="2000" dirty="0">
                <a:latin typeface="HelveticaNeueLT Std Med" pitchFamily="34" charset="0"/>
              </a:rPr>
              <a:t>Multi Agency Support Team </a:t>
            </a:r>
          </a:p>
          <a:p>
            <a:pPr marL="0" indent="0">
              <a:buNone/>
            </a:pPr>
            <a:r>
              <a:rPr lang="fr-CH" altLang="en-US" sz="2000" dirty="0">
                <a:latin typeface="HelveticaNeueLT Std Med" pitchFamily="34" charset="0"/>
              </a:rPr>
              <a:t>(FAO, IMF, ITC, OECD, UNCTAD, UNIDO, </a:t>
            </a:r>
          </a:p>
          <a:p>
            <a:pPr marL="0" indent="0">
              <a:buNone/>
            </a:pPr>
            <a:r>
              <a:rPr lang="fr-CH" altLang="en-US" sz="2000" dirty="0">
                <a:latin typeface="HelveticaNeueLT Std Med" pitchFamily="34" charset="0"/>
              </a:rPr>
              <a:t>World Bank, WTO) </a:t>
            </a:r>
          </a:p>
          <a:p>
            <a:pPr marL="0" indent="0">
              <a:buNone/>
            </a:pPr>
            <a:r>
              <a:rPr lang="fr-CH" altLang="en-US" sz="2000" dirty="0" err="1">
                <a:latin typeface="HelveticaNeueLT Std Med" pitchFamily="34" charset="0"/>
              </a:rPr>
              <a:t>updated</a:t>
            </a:r>
            <a:r>
              <a:rPr lang="fr-CH" altLang="en-US" sz="2000" dirty="0">
                <a:latin typeface="HelveticaNeueLT Std Med" pitchFamily="34" charset="0"/>
              </a:rPr>
              <a:t> UNCTAD NTM classification</a:t>
            </a:r>
            <a:endParaRPr lang="en-US" altLang="en-US" sz="2000" dirty="0">
              <a:latin typeface="HelveticaNeueLT Std Med" pitchFamily="34" charset="0"/>
            </a:endParaRPr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>
          <a:xfrm>
            <a:off x="107504" y="405036"/>
            <a:ext cx="8568952" cy="647700"/>
          </a:xfrm>
        </p:spPr>
        <p:txBody>
          <a:bodyPr/>
          <a:lstStyle/>
          <a:p>
            <a:r>
              <a:rPr lang="fr-CH" altLang="en-US" dirty="0">
                <a:latin typeface="Eurostile LT Std Bold" pitchFamily="34" charset="0"/>
              </a:rPr>
              <a:t>International Classification of </a:t>
            </a:r>
            <a:r>
              <a:rPr lang="fr-CH" altLang="en-US" dirty="0" err="1">
                <a:latin typeface="Eurostile LT Std Bold" pitchFamily="34" charset="0"/>
              </a:rPr>
              <a:t>NTMs</a:t>
            </a:r>
            <a:r>
              <a:rPr lang="fr-CH" altLang="en-US" dirty="0">
                <a:latin typeface="Eurostile LT Std Bold" pitchFamily="34" charset="0"/>
              </a:rPr>
              <a:t>: </a:t>
            </a:r>
            <a:br>
              <a:rPr lang="fr-CH" altLang="en-US" dirty="0">
                <a:latin typeface="Eurostile LT Std Bold" pitchFamily="34" charset="0"/>
              </a:rPr>
            </a:br>
            <a:r>
              <a:rPr lang="fr-CH" altLang="en-US" dirty="0">
                <a:latin typeface="Eurostile LT Std Bold" pitchFamily="34" charset="0"/>
              </a:rPr>
              <a:t>The </a:t>
            </a:r>
            <a:r>
              <a:rPr lang="fr-CH" altLang="en-US" dirty="0" err="1">
                <a:latin typeface="Eurostile LT Std Bold" pitchFamily="34" charset="0"/>
              </a:rPr>
              <a:t>common</a:t>
            </a:r>
            <a:r>
              <a:rPr lang="fr-CH" altLang="en-US" dirty="0">
                <a:latin typeface="Eurostile LT Std Bold" pitchFamily="34" charset="0"/>
              </a:rPr>
              <a:t> </a:t>
            </a:r>
            <a:r>
              <a:rPr lang="fr-CH" altLang="en-US" dirty="0" err="1">
                <a:latin typeface="Eurostile LT Std Bold" pitchFamily="34" charset="0"/>
              </a:rPr>
              <a:t>language</a:t>
            </a:r>
            <a:endParaRPr lang="en-US" altLang="en-US" dirty="0">
              <a:latin typeface="Eurostile LT Std Bold" pitchFamily="34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17" y="4149080"/>
            <a:ext cx="1768475" cy="23764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1269" name="Picture 8" descr="C:\Local Folder\My Pictures\Screenpresso\2013-12-10_16h37_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268412"/>
            <a:ext cx="5122476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83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7772400" cy="1079500"/>
          </a:xfrm>
        </p:spPr>
        <p:txBody>
          <a:bodyPr/>
          <a:lstStyle/>
          <a:p>
            <a:r>
              <a:rPr lang="fr-CH" altLang="en-US" dirty="0"/>
              <a:t>MAST</a:t>
            </a:r>
            <a:r>
              <a:rPr lang="en-US" altLang="en-US" dirty="0"/>
              <a:t> NTM Classification</a:t>
            </a:r>
            <a:br>
              <a:rPr lang="en-US" altLang="en-US" dirty="0"/>
            </a:br>
            <a:r>
              <a:rPr lang="en-US" altLang="en-US" sz="3200" b="0" dirty="0">
                <a:latin typeface="Calibri" pitchFamily="34" charset="0"/>
              </a:rPr>
              <a:t>Tree structure – Example </a:t>
            </a:r>
            <a:endParaRPr lang="en-GB" altLang="en-US" sz="3200" b="0" dirty="0">
              <a:latin typeface="Calibri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981075"/>
            <a:ext cx="7773987" cy="4611688"/>
          </a:xfrm>
        </p:spPr>
        <p:txBody>
          <a:bodyPr/>
          <a:lstStyle/>
          <a:p>
            <a:pPr>
              <a:buFontTx/>
              <a:buNone/>
            </a:pPr>
            <a:endParaRPr lang="en-US" altLang="en-US">
              <a:solidFill>
                <a:srgbClr val="FF6699"/>
              </a:solidFill>
            </a:endParaRPr>
          </a:p>
          <a:p>
            <a:pPr>
              <a:buFontTx/>
              <a:buNone/>
            </a:pPr>
            <a:endParaRPr lang="en-GB" altLang="en-US"/>
          </a:p>
        </p:txBody>
      </p:sp>
      <p:grpSp>
        <p:nvGrpSpPr>
          <p:cNvPr id="12292" name="Group 4"/>
          <p:cNvGrpSpPr>
            <a:grpSpLocks noChangeAspect="1"/>
          </p:cNvGrpSpPr>
          <p:nvPr/>
        </p:nvGrpSpPr>
        <p:grpSpPr bwMode="auto">
          <a:xfrm>
            <a:off x="1042988" y="1700213"/>
            <a:ext cx="5273675" cy="4768850"/>
            <a:chOff x="657" y="1071"/>
            <a:chExt cx="3322" cy="3004"/>
          </a:xfrm>
        </p:grpSpPr>
        <p:sp>
          <p:nvSpPr>
            <p:cNvPr id="12295" name="AutoShape 3"/>
            <p:cNvSpPr>
              <a:spLocks noChangeAspect="1" noChangeArrowheads="1" noTextEdit="1"/>
            </p:cNvSpPr>
            <p:nvPr/>
          </p:nvSpPr>
          <p:spPr bwMode="auto">
            <a:xfrm>
              <a:off x="657" y="1071"/>
              <a:ext cx="3322" cy="3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12296" name="Group 205"/>
            <p:cNvGrpSpPr>
              <a:grpSpLocks/>
            </p:cNvGrpSpPr>
            <p:nvPr/>
          </p:nvGrpSpPr>
          <p:grpSpPr bwMode="auto">
            <a:xfrm>
              <a:off x="830" y="1071"/>
              <a:ext cx="2971" cy="2904"/>
              <a:chOff x="830" y="1071"/>
              <a:chExt cx="2971" cy="2904"/>
            </a:xfrm>
          </p:grpSpPr>
          <p:sp>
            <p:nvSpPr>
              <p:cNvPr id="12303" name="Rectangle 5"/>
              <p:cNvSpPr>
                <a:spLocks noChangeArrowheads="1"/>
              </p:cNvSpPr>
              <p:nvPr/>
            </p:nvSpPr>
            <p:spPr bwMode="auto">
              <a:xfrm>
                <a:off x="876" y="1085"/>
                <a:ext cx="2170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Times New Roman" pitchFamily="18" charset="0"/>
                  </a:rPr>
                  <a:t>A  SANITARY AND PHYTOSANITARY MEASURES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04" name="Rectangle 6"/>
              <p:cNvSpPr>
                <a:spLocks noChangeArrowheads="1"/>
              </p:cNvSpPr>
              <p:nvPr/>
            </p:nvSpPr>
            <p:spPr bwMode="auto">
              <a:xfrm>
                <a:off x="3075" y="1085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05" name="Rectangle 7"/>
              <p:cNvSpPr>
                <a:spLocks noChangeArrowheads="1"/>
              </p:cNvSpPr>
              <p:nvPr/>
            </p:nvSpPr>
            <p:spPr bwMode="auto">
              <a:xfrm>
                <a:off x="3242" y="1085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06" name="Rectangle 8"/>
              <p:cNvSpPr>
                <a:spLocks noChangeArrowheads="1"/>
              </p:cNvSpPr>
              <p:nvPr/>
            </p:nvSpPr>
            <p:spPr bwMode="auto">
              <a:xfrm>
                <a:off x="830" y="1071"/>
                <a:ext cx="6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07" name="Rectangle 9"/>
              <p:cNvSpPr>
                <a:spLocks noChangeArrowheads="1"/>
              </p:cNvSpPr>
              <p:nvPr/>
            </p:nvSpPr>
            <p:spPr bwMode="auto">
              <a:xfrm>
                <a:off x="830" y="1071"/>
                <a:ext cx="6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08" name="Rectangle 10"/>
              <p:cNvSpPr>
                <a:spLocks noChangeArrowheads="1"/>
              </p:cNvSpPr>
              <p:nvPr/>
            </p:nvSpPr>
            <p:spPr bwMode="auto">
              <a:xfrm>
                <a:off x="836" y="1071"/>
                <a:ext cx="296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09" name="Rectangle 11"/>
              <p:cNvSpPr>
                <a:spLocks noChangeArrowheads="1"/>
              </p:cNvSpPr>
              <p:nvPr/>
            </p:nvSpPr>
            <p:spPr bwMode="auto">
              <a:xfrm>
                <a:off x="3800" y="1071"/>
                <a:ext cx="1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10" name="Rectangle 12"/>
              <p:cNvSpPr>
                <a:spLocks noChangeArrowheads="1"/>
              </p:cNvSpPr>
              <p:nvPr/>
            </p:nvSpPr>
            <p:spPr bwMode="auto">
              <a:xfrm>
                <a:off x="3800" y="1071"/>
                <a:ext cx="1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11" name="Rectangle 13"/>
              <p:cNvSpPr>
                <a:spLocks noChangeArrowheads="1"/>
              </p:cNvSpPr>
              <p:nvPr/>
            </p:nvSpPr>
            <p:spPr bwMode="auto">
              <a:xfrm>
                <a:off x="830" y="1078"/>
                <a:ext cx="6" cy="11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12" name="Rectangle 14"/>
              <p:cNvSpPr>
                <a:spLocks noChangeArrowheads="1"/>
              </p:cNvSpPr>
              <p:nvPr/>
            </p:nvSpPr>
            <p:spPr bwMode="auto">
              <a:xfrm>
                <a:off x="3800" y="1078"/>
                <a:ext cx="1" cy="11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13" name="Rectangle 15"/>
              <p:cNvSpPr>
                <a:spLocks noChangeArrowheads="1"/>
              </p:cNvSpPr>
              <p:nvPr/>
            </p:nvSpPr>
            <p:spPr bwMode="auto">
              <a:xfrm>
                <a:off x="876" y="1191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14" name="Rectangle 16"/>
              <p:cNvSpPr>
                <a:spLocks noChangeArrowheads="1"/>
              </p:cNvSpPr>
              <p:nvPr/>
            </p:nvSpPr>
            <p:spPr bwMode="auto">
              <a:xfrm>
                <a:off x="943" y="1191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15" name="Rectangle 17"/>
              <p:cNvSpPr>
                <a:spLocks noChangeArrowheads="1"/>
              </p:cNvSpPr>
              <p:nvPr/>
            </p:nvSpPr>
            <p:spPr bwMode="auto">
              <a:xfrm>
                <a:off x="1235" y="1191"/>
                <a:ext cx="61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Times New Roman" pitchFamily="18" charset="0"/>
                  </a:rPr>
                  <a:t>A1 Prohibitions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16" name="Rectangle 18"/>
              <p:cNvSpPr>
                <a:spLocks noChangeArrowheads="1"/>
              </p:cNvSpPr>
              <p:nvPr/>
            </p:nvSpPr>
            <p:spPr bwMode="auto">
              <a:xfrm>
                <a:off x="1840" y="1191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/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17" name="Rectangle 19"/>
              <p:cNvSpPr>
                <a:spLocks noChangeArrowheads="1"/>
              </p:cNvSpPr>
              <p:nvPr/>
            </p:nvSpPr>
            <p:spPr bwMode="auto">
              <a:xfrm>
                <a:off x="1866" y="1191"/>
                <a:ext cx="561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Times New Roman" pitchFamily="18" charset="0"/>
                  </a:rPr>
                  <a:t>restrictions of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18" name="Rectangle 20"/>
              <p:cNvSpPr>
                <a:spLocks noChangeArrowheads="1"/>
              </p:cNvSpPr>
              <p:nvPr/>
            </p:nvSpPr>
            <p:spPr bwMode="auto">
              <a:xfrm>
                <a:off x="2418" y="1191"/>
                <a:ext cx="934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Times New Roman" pitchFamily="18" charset="0"/>
                  </a:rPr>
                  <a:t>imports for SPS reasons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19" name="Rectangle 21"/>
              <p:cNvSpPr>
                <a:spLocks noChangeArrowheads="1"/>
              </p:cNvSpPr>
              <p:nvPr/>
            </p:nvSpPr>
            <p:spPr bwMode="auto">
              <a:xfrm>
                <a:off x="3341" y="1191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20" name="Rectangle 22"/>
              <p:cNvSpPr>
                <a:spLocks noChangeArrowheads="1"/>
              </p:cNvSpPr>
              <p:nvPr/>
            </p:nvSpPr>
            <p:spPr bwMode="auto">
              <a:xfrm>
                <a:off x="830" y="1191"/>
                <a:ext cx="6" cy="11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21" name="Rectangle 23"/>
              <p:cNvSpPr>
                <a:spLocks noChangeArrowheads="1"/>
              </p:cNvSpPr>
              <p:nvPr/>
            </p:nvSpPr>
            <p:spPr bwMode="auto">
              <a:xfrm>
                <a:off x="3800" y="1191"/>
                <a:ext cx="1" cy="11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22" name="Rectangle 24"/>
              <p:cNvSpPr>
                <a:spLocks noChangeArrowheads="1"/>
              </p:cNvSpPr>
              <p:nvPr/>
            </p:nvSpPr>
            <p:spPr bwMode="auto">
              <a:xfrm>
                <a:off x="876" y="1304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23" name="Rectangle 25"/>
              <p:cNvSpPr>
                <a:spLocks noChangeArrowheads="1"/>
              </p:cNvSpPr>
              <p:nvPr/>
            </p:nvSpPr>
            <p:spPr bwMode="auto">
              <a:xfrm>
                <a:off x="943" y="1304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24" name="Rectangle 26"/>
              <p:cNvSpPr>
                <a:spLocks noChangeArrowheads="1"/>
              </p:cNvSpPr>
              <p:nvPr/>
            </p:nvSpPr>
            <p:spPr bwMode="auto">
              <a:xfrm>
                <a:off x="1235" y="1304"/>
                <a:ext cx="249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Times New Roman" pitchFamily="18" charset="0"/>
                  </a:rPr>
                  <a:t>A2 Tolerance limits for residues and restricted use of substances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25" name="Rectangle 27"/>
              <p:cNvSpPr>
                <a:spLocks noChangeArrowheads="1"/>
              </p:cNvSpPr>
              <p:nvPr/>
            </p:nvSpPr>
            <p:spPr bwMode="auto">
              <a:xfrm>
                <a:off x="3700" y="1304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26" name="Rectangle 28"/>
              <p:cNvSpPr>
                <a:spLocks noChangeArrowheads="1"/>
              </p:cNvSpPr>
              <p:nvPr/>
            </p:nvSpPr>
            <p:spPr bwMode="auto">
              <a:xfrm>
                <a:off x="830" y="1304"/>
                <a:ext cx="6" cy="11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27" name="Rectangle 29"/>
              <p:cNvSpPr>
                <a:spLocks noChangeArrowheads="1"/>
              </p:cNvSpPr>
              <p:nvPr/>
            </p:nvSpPr>
            <p:spPr bwMode="auto">
              <a:xfrm>
                <a:off x="3800" y="1304"/>
                <a:ext cx="1" cy="11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28" name="Rectangle 30"/>
              <p:cNvSpPr>
                <a:spLocks noChangeArrowheads="1"/>
              </p:cNvSpPr>
              <p:nvPr/>
            </p:nvSpPr>
            <p:spPr bwMode="auto">
              <a:xfrm>
                <a:off x="876" y="1417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29" name="Rectangle 31"/>
              <p:cNvSpPr>
                <a:spLocks noChangeArrowheads="1"/>
              </p:cNvSpPr>
              <p:nvPr/>
            </p:nvSpPr>
            <p:spPr bwMode="auto">
              <a:xfrm>
                <a:off x="943" y="1417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30" name="Rectangle 32"/>
              <p:cNvSpPr>
                <a:spLocks noChangeArrowheads="1"/>
              </p:cNvSpPr>
              <p:nvPr/>
            </p:nvSpPr>
            <p:spPr bwMode="auto">
              <a:xfrm>
                <a:off x="1235" y="1417"/>
                <a:ext cx="162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Times New Roman" pitchFamily="18" charset="0"/>
                  </a:rPr>
                  <a:t>(…)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31" name="Rectangle 33"/>
              <p:cNvSpPr>
                <a:spLocks noChangeArrowheads="1"/>
              </p:cNvSpPr>
              <p:nvPr/>
            </p:nvSpPr>
            <p:spPr bwMode="auto">
              <a:xfrm>
                <a:off x="1388" y="1417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32" name="Rectangle 34"/>
              <p:cNvSpPr>
                <a:spLocks noChangeArrowheads="1"/>
              </p:cNvSpPr>
              <p:nvPr/>
            </p:nvSpPr>
            <p:spPr bwMode="auto">
              <a:xfrm>
                <a:off x="830" y="1417"/>
                <a:ext cx="6" cy="10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33" name="Rectangle 35"/>
              <p:cNvSpPr>
                <a:spLocks noChangeArrowheads="1"/>
              </p:cNvSpPr>
              <p:nvPr/>
            </p:nvSpPr>
            <p:spPr bwMode="auto">
              <a:xfrm>
                <a:off x="3800" y="1417"/>
                <a:ext cx="1" cy="10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34" name="Rectangle 36"/>
              <p:cNvSpPr>
                <a:spLocks noChangeArrowheads="1"/>
              </p:cNvSpPr>
              <p:nvPr/>
            </p:nvSpPr>
            <p:spPr bwMode="auto">
              <a:xfrm>
                <a:off x="876" y="1523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35" name="Rectangle 37"/>
              <p:cNvSpPr>
                <a:spLocks noChangeArrowheads="1"/>
              </p:cNvSpPr>
              <p:nvPr/>
            </p:nvSpPr>
            <p:spPr bwMode="auto">
              <a:xfrm>
                <a:off x="943" y="1523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36" name="Rectangle 38"/>
              <p:cNvSpPr>
                <a:spLocks noChangeArrowheads="1"/>
              </p:cNvSpPr>
              <p:nvPr/>
            </p:nvSpPr>
            <p:spPr bwMode="auto">
              <a:xfrm>
                <a:off x="1235" y="1523"/>
                <a:ext cx="11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Times New Roman" pitchFamily="18" charset="0"/>
                  </a:rPr>
                  <a:t>A8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37" name="Rectangle 39"/>
              <p:cNvSpPr>
                <a:spLocks noChangeArrowheads="1"/>
              </p:cNvSpPr>
              <p:nvPr/>
            </p:nvSpPr>
            <p:spPr bwMode="auto">
              <a:xfrm>
                <a:off x="1348" y="1523"/>
                <a:ext cx="954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Times New Roman" pitchFamily="18" charset="0"/>
                  </a:rPr>
                  <a:t> Conformity Assessment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38" name="Rectangle 40"/>
              <p:cNvSpPr>
                <a:spLocks noChangeArrowheads="1"/>
              </p:cNvSpPr>
              <p:nvPr/>
            </p:nvSpPr>
            <p:spPr bwMode="auto">
              <a:xfrm>
                <a:off x="2298" y="1523"/>
                <a:ext cx="575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Times New Roman" pitchFamily="18" charset="0"/>
                  </a:rPr>
                  <a:t> related to SPS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39" name="Rectangle 41"/>
              <p:cNvSpPr>
                <a:spLocks noChangeArrowheads="1"/>
              </p:cNvSpPr>
              <p:nvPr/>
            </p:nvSpPr>
            <p:spPr bwMode="auto">
              <a:xfrm>
                <a:off x="2863" y="1523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40" name="Rectangle 42"/>
              <p:cNvSpPr>
                <a:spLocks noChangeArrowheads="1"/>
              </p:cNvSpPr>
              <p:nvPr/>
            </p:nvSpPr>
            <p:spPr bwMode="auto">
              <a:xfrm>
                <a:off x="830" y="1523"/>
                <a:ext cx="6" cy="11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41" name="Rectangle 43"/>
              <p:cNvSpPr>
                <a:spLocks noChangeArrowheads="1"/>
              </p:cNvSpPr>
              <p:nvPr/>
            </p:nvSpPr>
            <p:spPr bwMode="auto">
              <a:xfrm>
                <a:off x="3800" y="1523"/>
                <a:ext cx="1" cy="11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42" name="Rectangle 44"/>
              <p:cNvSpPr>
                <a:spLocks noChangeArrowheads="1"/>
              </p:cNvSpPr>
              <p:nvPr/>
            </p:nvSpPr>
            <p:spPr bwMode="auto">
              <a:xfrm>
                <a:off x="876" y="1636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43" name="Rectangle 45"/>
              <p:cNvSpPr>
                <a:spLocks noChangeArrowheads="1"/>
              </p:cNvSpPr>
              <p:nvPr/>
            </p:nvSpPr>
            <p:spPr bwMode="auto">
              <a:xfrm>
                <a:off x="943" y="1636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44" name="Rectangle 46"/>
              <p:cNvSpPr>
                <a:spLocks noChangeArrowheads="1"/>
              </p:cNvSpPr>
              <p:nvPr/>
            </p:nvSpPr>
            <p:spPr bwMode="auto">
              <a:xfrm>
                <a:off x="1235" y="1636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45" name="Rectangle 47"/>
              <p:cNvSpPr>
                <a:spLocks noChangeArrowheads="1"/>
              </p:cNvSpPr>
              <p:nvPr/>
            </p:nvSpPr>
            <p:spPr bwMode="auto">
              <a:xfrm>
                <a:off x="1521" y="1636"/>
                <a:ext cx="1455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Times New Roman" pitchFamily="18" charset="0"/>
                  </a:rPr>
                  <a:t>A81 Product registration requirement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46" name="Rectangle 48"/>
              <p:cNvSpPr>
                <a:spLocks noChangeArrowheads="1"/>
              </p:cNvSpPr>
              <p:nvPr/>
            </p:nvSpPr>
            <p:spPr bwMode="auto">
              <a:xfrm>
                <a:off x="2949" y="1636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47" name="Rectangle 49"/>
              <p:cNvSpPr>
                <a:spLocks noChangeArrowheads="1"/>
              </p:cNvSpPr>
              <p:nvPr/>
            </p:nvSpPr>
            <p:spPr bwMode="auto">
              <a:xfrm>
                <a:off x="830" y="1636"/>
                <a:ext cx="6" cy="10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48" name="Rectangle 50"/>
              <p:cNvSpPr>
                <a:spLocks noChangeArrowheads="1"/>
              </p:cNvSpPr>
              <p:nvPr/>
            </p:nvSpPr>
            <p:spPr bwMode="auto">
              <a:xfrm>
                <a:off x="3800" y="1636"/>
                <a:ext cx="1" cy="10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49" name="Rectangle 51"/>
              <p:cNvSpPr>
                <a:spLocks noChangeArrowheads="1"/>
              </p:cNvSpPr>
              <p:nvPr/>
            </p:nvSpPr>
            <p:spPr bwMode="auto">
              <a:xfrm>
                <a:off x="876" y="1743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50" name="Rectangle 52"/>
              <p:cNvSpPr>
                <a:spLocks noChangeArrowheads="1"/>
              </p:cNvSpPr>
              <p:nvPr/>
            </p:nvSpPr>
            <p:spPr bwMode="auto">
              <a:xfrm>
                <a:off x="943" y="1743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51" name="Rectangle 53"/>
              <p:cNvSpPr>
                <a:spLocks noChangeArrowheads="1"/>
              </p:cNvSpPr>
              <p:nvPr/>
            </p:nvSpPr>
            <p:spPr bwMode="auto">
              <a:xfrm>
                <a:off x="1235" y="1743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52" name="Rectangle 54"/>
              <p:cNvSpPr>
                <a:spLocks noChangeArrowheads="1"/>
              </p:cNvSpPr>
              <p:nvPr/>
            </p:nvSpPr>
            <p:spPr bwMode="auto">
              <a:xfrm>
                <a:off x="1521" y="1743"/>
                <a:ext cx="99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Times New Roman" pitchFamily="18" charset="0"/>
                  </a:rPr>
                  <a:t>A82  Testing requirement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53" name="Rectangle 55"/>
              <p:cNvSpPr>
                <a:spLocks noChangeArrowheads="1"/>
              </p:cNvSpPr>
              <p:nvPr/>
            </p:nvSpPr>
            <p:spPr bwMode="auto">
              <a:xfrm>
                <a:off x="2504" y="1743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54" name="Rectangle 56"/>
              <p:cNvSpPr>
                <a:spLocks noChangeArrowheads="1"/>
              </p:cNvSpPr>
              <p:nvPr/>
            </p:nvSpPr>
            <p:spPr bwMode="auto">
              <a:xfrm>
                <a:off x="830" y="1742"/>
                <a:ext cx="6" cy="11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55" name="Rectangle 57"/>
              <p:cNvSpPr>
                <a:spLocks noChangeArrowheads="1"/>
              </p:cNvSpPr>
              <p:nvPr/>
            </p:nvSpPr>
            <p:spPr bwMode="auto">
              <a:xfrm>
                <a:off x="3800" y="1742"/>
                <a:ext cx="1" cy="11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56" name="Rectangle 58"/>
              <p:cNvSpPr>
                <a:spLocks noChangeArrowheads="1"/>
              </p:cNvSpPr>
              <p:nvPr/>
            </p:nvSpPr>
            <p:spPr bwMode="auto">
              <a:xfrm>
                <a:off x="876" y="1856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57" name="Rectangle 59"/>
              <p:cNvSpPr>
                <a:spLocks noChangeArrowheads="1"/>
              </p:cNvSpPr>
              <p:nvPr/>
            </p:nvSpPr>
            <p:spPr bwMode="auto">
              <a:xfrm>
                <a:off x="943" y="1856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58" name="Rectangle 60"/>
              <p:cNvSpPr>
                <a:spLocks noChangeArrowheads="1"/>
              </p:cNvSpPr>
              <p:nvPr/>
            </p:nvSpPr>
            <p:spPr bwMode="auto">
              <a:xfrm>
                <a:off x="1235" y="1856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59" name="Rectangle 61"/>
              <p:cNvSpPr>
                <a:spLocks noChangeArrowheads="1"/>
              </p:cNvSpPr>
              <p:nvPr/>
            </p:nvSpPr>
            <p:spPr bwMode="auto">
              <a:xfrm>
                <a:off x="1521" y="1856"/>
                <a:ext cx="120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Times New Roman" pitchFamily="18" charset="0"/>
                  </a:rPr>
                  <a:t>A83  Certification requirement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60" name="Rectangle 62"/>
              <p:cNvSpPr>
                <a:spLocks noChangeArrowheads="1"/>
              </p:cNvSpPr>
              <p:nvPr/>
            </p:nvSpPr>
            <p:spPr bwMode="auto">
              <a:xfrm>
                <a:off x="2703" y="1856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61" name="Rectangle 63"/>
              <p:cNvSpPr>
                <a:spLocks noChangeArrowheads="1"/>
              </p:cNvSpPr>
              <p:nvPr/>
            </p:nvSpPr>
            <p:spPr bwMode="auto">
              <a:xfrm>
                <a:off x="830" y="1855"/>
                <a:ext cx="6" cy="11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62" name="Rectangle 64"/>
              <p:cNvSpPr>
                <a:spLocks noChangeArrowheads="1"/>
              </p:cNvSpPr>
              <p:nvPr/>
            </p:nvSpPr>
            <p:spPr bwMode="auto">
              <a:xfrm>
                <a:off x="3800" y="1855"/>
                <a:ext cx="1" cy="11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63" name="Rectangle 65"/>
              <p:cNvSpPr>
                <a:spLocks noChangeArrowheads="1"/>
              </p:cNvSpPr>
              <p:nvPr/>
            </p:nvSpPr>
            <p:spPr bwMode="auto">
              <a:xfrm>
                <a:off x="876" y="1969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64" name="Rectangle 66"/>
              <p:cNvSpPr>
                <a:spLocks noChangeArrowheads="1"/>
              </p:cNvSpPr>
              <p:nvPr/>
            </p:nvSpPr>
            <p:spPr bwMode="auto">
              <a:xfrm>
                <a:off x="943" y="1969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65" name="Rectangle 67"/>
              <p:cNvSpPr>
                <a:spLocks noChangeArrowheads="1"/>
              </p:cNvSpPr>
              <p:nvPr/>
            </p:nvSpPr>
            <p:spPr bwMode="auto">
              <a:xfrm>
                <a:off x="1235" y="1969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66" name="Rectangle 68"/>
              <p:cNvSpPr>
                <a:spLocks noChangeArrowheads="1"/>
              </p:cNvSpPr>
              <p:nvPr/>
            </p:nvSpPr>
            <p:spPr bwMode="auto">
              <a:xfrm>
                <a:off x="1521" y="1969"/>
                <a:ext cx="1091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Times New Roman" pitchFamily="18" charset="0"/>
                  </a:rPr>
                  <a:t>A84 Inspection requirement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67" name="Rectangle 69"/>
              <p:cNvSpPr>
                <a:spLocks noChangeArrowheads="1"/>
              </p:cNvSpPr>
              <p:nvPr/>
            </p:nvSpPr>
            <p:spPr bwMode="auto">
              <a:xfrm>
                <a:off x="2597" y="1969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68" name="Rectangle 70"/>
              <p:cNvSpPr>
                <a:spLocks noChangeArrowheads="1"/>
              </p:cNvSpPr>
              <p:nvPr/>
            </p:nvSpPr>
            <p:spPr bwMode="auto">
              <a:xfrm>
                <a:off x="830" y="1968"/>
                <a:ext cx="6" cy="10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69" name="Rectangle 71"/>
              <p:cNvSpPr>
                <a:spLocks noChangeArrowheads="1"/>
              </p:cNvSpPr>
              <p:nvPr/>
            </p:nvSpPr>
            <p:spPr bwMode="auto">
              <a:xfrm>
                <a:off x="3800" y="1968"/>
                <a:ext cx="1" cy="10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70" name="Rectangle 72"/>
              <p:cNvSpPr>
                <a:spLocks noChangeArrowheads="1"/>
              </p:cNvSpPr>
              <p:nvPr/>
            </p:nvSpPr>
            <p:spPr bwMode="auto">
              <a:xfrm>
                <a:off x="876" y="2075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71" name="Rectangle 73"/>
              <p:cNvSpPr>
                <a:spLocks noChangeArrowheads="1"/>
              </p:cNvSpPr>
              <p:nvPr/>
            </p:nvSpPr>
            <p:spPr bwMode="auto">
              <a:xfrm>
                <a:off x="943" y="2075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72" name="Rectangle 74"/>
              <p:cNvSpPr>
                <a:spLocks noChangeArrowheads="1"/>
              </p:cNvSpPr>
              <p:nvPr/>
            </p:nvSpPr>
            <p:spPr bwMode="auto">
              <a:xfrm>
                <a:off x="1235" y="2075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73" name="Rectangle 75"/>
              <p:cNvSpPr>
                <a:spLocks noChangeArrowheads="1"/>
              </p:cNvSpPr>
              <p:nvPr/>
            </p:nvSpPr>
            <p:spPr bwMode="auto">
              <a:xfrm>
                <a:off x="1521" y="2075"/>
                <a:ext cx="1152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Times New Roman" pitchFamily="18" charset="0"/>
                  </a:rPr>
                  <a:t>A85 Traceability requirement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74" name="Rectangle 76"/>
              <p:cNvSpPr>
                <a:spLocks noChangeArrowheads="1"/>
              </p:cNvSpPr>
              <p:nvPr/>
            </p:nvSpPr>
            <p:spPr bwMode="auto">
              <a:xfrm>
                <a:off x="2657" y="2075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75" name="Rectangle 77"/>
              <p:cNvSpPr>
                <a:spLocks noChangeArrowheads="1"/>
              </p:cNvSpPr>
              <p:nvPr/>
            </p:nvSpPr>
            <p:spPr bwMode="auto">
              <a:xfrm>
                <a:off x="830" y="2075"/>
                <a:ext cx="6" cy="11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76" name="Rectangle 78"/>
              <p:cNvSpPr>
                <a:spLocks noChangeArrowheads="1"/>
              </p:cNvSpPr>
              <p:nvPr/>
            </p:nvSpPr>
            <p:spPr bwMode="auto">
              <a:xfrm>
                <a:off x="3800" y="2075"/>
                <a:ext cx="1" cy="11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77" name="Rectangle 79"/>
              <p:cNvSpPr>
                <a:spLocks noChangeArrowheads="1"/>
              </p:cNvSpPr>
              <p:nvPr/>
            </p:nvSpPr>
            <p:spPr bwMode="auto">
              <a:xfrm>
                <a:off x="876" y="2188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78" name="Rectangle 80"/>
              <p:cNvSpPr>
                <a:spLocks noChangeArrowheads="1"/>
              </p:cNvSpPr>
              <p:nvPr/>
            </p:nvSpPr>
            <p:spPr bwMode="auto">
              <a:xfrm>
                <a:off x="943" y="2188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79" name="Rectangle 81"/>
              <p:cNvSpPr>
                <a:spLocks noChangeArrowheads="1"/>
              </p:cNvSpPr>
              <p:nvPr/>
            </p:nvSpPr>
            <p:spPr bwMode="auto">
              <a:xfrm>
                <a:off x="1235" y="2188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80" name="Rectangle 82"/>
              <p:cNvSpPr>
                <a:spLocks noChangeArrowheads="1"/>
              </p:cNvSpPr>
              <p:nvPr/>
            </p:nvSpPr>
            <p:spPr bwMode="auto">
              <a:xfrm>
                <a:off x="1521" y="2188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81" name="Rectangle 83"/>
              <p:cNvSpPr>
                <a:spLocks noChangeArrowheads="1"/>
              </p:cNvSpPr>
              <p:nvPr/>
            </p:nvSpPr>
            <p:spPr bwMode="auto">
              <a:xfrm>
                <a:off x="1806" y="2188"/>
                <a:ext cx="135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Times New Roman" pitchFamily="18" charset="0"/>
                  </a:rPr>
                  <a:t>A851 Origin of materials and parts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82" name="Rectangle 84"/>
              <p:cNvSpPr>
                <a:spLocks noChangeArrowheads="1"/>
              </p:cNvSpPr>
              <p:nvPr/>
            </p:nvSpPr>
            <p:spPr bwMode="auto">
              <a:xfrm>
                <a:off x="3142" y="2188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83" name="Rectangle 85"/>
              <p:cNvSpPr>
                <a:spLocks noChangeArrowheads="1"/>
              </p:cNvSpPr>
              <p:nvPr/>
            </p:nvSpPr>
            <p:spPr bwMode="auto">
              <a:xfrm>
                <a:off x="830" y="2188"/>
                <a:ext cx="6" cy="11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84" name="Rectangle 86"/>
              <p:cNvSpPr>
                <a:spLocks noChangeArrowheads="1"/>
              </p:cNvSpPr>
              <p:nvPr/>
            </p:nvSpPr>
            <p:spPr bwMode="auto">
              <a:xfrm>
                <a:off x="3800" y="2188"/>
                <a:ext cx="1" cy="11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85" name="Rectangle 87"/>
              <p:cNvSpPr>
                <a:spLocks noChangeArrowheads="1"/>
              </p:cNvSpPr>
              <p:nvPr/>
            </p:nvSpPr>
            <p:spPr bwMode="auto">
              <a:xfrm>
                <a:off x="876" y="2301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86" name="Rectangle 88"/>
              <p:cNvSpPr>
                <a:spLocks noChangeArrowheads="1"/>
              </p:cNvSpPr>
              <p:nvPr/>
            </p:nvSpPr>
            <p:spPr bwMode="auto">
              <a:xfrm>
                <a:off x="943" y="2301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87" name="Rectangle 89"/>
              <p:cNvSpPr>
                <a:spLocks noChangeArrowheads="1"/>
              </p:cNvSpPr>
              <p:nvPr/>
            </p:nvSpPr>
            <p:spPr bwMode="auto">
              <a:xfrm>
                <a:off x="1235" y="2301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88" name="Rectangle 90"/>
              <p:cNvSpPr>
                <a:spLocks noChangeArrowheads="1"/>
              </p:cNvSpPr>
              <p:nvPr/>
            </p:nvSpPr>
            <p:spPr bwMode="auto">
              <a:xfrm>
                <a:off x="1521" y="2301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89" name="Rectangle 91"/>
              <p:cNvSpPr>
                <a:spLocks noChangeArrowheads="1"/>
              </p:cNvSpPr>
              <p:nvPr/>
            </p:nvSpPr>
            <p:spPr bwMode="auto">
              <a:xfrm>
                <a:off x="1806" y="2301"/>
                <a:ext cx="11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Times New Roman" pitchFamily="18" charset="0"/>
                  </a:rPr>
                  <a:t>A8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90" name="Rectangle 92"/>
              <p:cNvSpPr>
                <a:spLocks noChangeArrowheads="1"/>
              </p:cNvSpPr>
              <p:nvPr/>
            </p:nvSpPr>
            <p:spPr bwMode="auto">
              <a:xfrm>
                <a:off x="1926" y="2301"/>
                <a:ext cx="4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Times New Roman" pitchFamily="18" charset="0"/>
                  </a:rPr>
                  <a:t>5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91" name="Rectangle 93"/>
              <p:cNvSpPr>
                <a:spLocks noChangeArrowheads="1"/>
              </p:cNvSpPr>
              <p:nvPr/>
            </p:nvSpPr>
            <p:spPr bwMode="auto">
              <a:xfrm>
                <a:off x="1973" y="2301"/>
                <a:ext cx="331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Times New Roman" pitchFamily="18" charset="0"/>
                  </a:rPr>
                  <a:t>2 Proces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92" name="Rectangle 94"/>
              <p:cNvSpPr>
                <a:spLocks noChangeArrowheads="1"/>
              </p:cNvSpPr>
              <p:nvPr/>
            </p:nvSpPr>
            <p:spPr bwMode="auto">
              <a:xfrm>
                <a:off x="2298" y="2301"/>
                <a:ext cx="455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Times New Roman" pitchFamily="18" charset="0"/>
                  </a:rPr>
                  <a:t>sing history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93" name="Rectangle 95"/>
              <p:cNvSpPr>
                <a:spLocks noChangeArrowheads="1"/>
              </p:cNvSpPr>
              <p:nvPr/>
            </p:nvSpPr>
            <p:spPr bwMode="auto">
              <a:xfrm>
                <a:off x="2750" y="2301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94" name="Rectangle 96"/>
              <p:cNvSpPr>
                <a:spLocks noChangeArrowheads="1"/>
              </p:cNvSpPr>
              <p:nvPr/>
            </p:nvSpPr>
            <p:spPr bwMode="auto">
              <a:xfrm>
                <a:off x="830" y="2301"/>
                <a:ext cx="6" cy="10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95" name="Rectangle 97"/>
              <p:cNvSpPr>
                <a:spLocks noChangeArrowheads="1"/>
              </p:cNvSpPr>
              <p:nvPr/>
            </p:nvSpPr>
            <p:spPr bwMode="auto">
              <a:xfrm>
                <a:off x="3800" y="2301"/>
                <a:ext cx="1" cy="10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96" name="Rectangle 98"/>
              <p:cNvSpPr>
                <a:spLocks noChangeArrowheads="1"/>
              </p:cNvSpPr>
              <p:nvPr/>
            </p:nvSpPr>
            <p:spPr bwMode="auto">
              <a:xfrm>
                <a:off x="876" y="2407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97" name="Rectangle 99"/>
              <p:cNvSpPr>
                <a:spLocks noChangeArrowheads="1"/>
              </p:cNvSpPr>
              <p:nvPr/>
            </p:nvSpPr>
            <p:spPr bwMode="auto">
              <a:xfrm>
                <a:off x="943" y="2407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98" name="Rectangle 100"/>
              <p:cNvSpPr>
                <a:spLocks noChangeArrowheads="1"/>
              </p:cNvSpPr>
              <p:nvPr/>
            </p:nvSpPr>
            <p:spPr bwMode="auto">
              <a:xfrm>
                <a:off x="1235" y="2407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399" name="Rectangle 101"/>
              <p:cNvSpPr>
                <a:spLocks noChangeArrowheads="1"/>
              </p:cNvSpPr>
              <p:nvPr/>
            </p:nvSpPr>
            <p:spPr bwMode="auto">
              <a:xfrm>
                <a:off x="1521" y="2407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00" name="Rectangle 102"/>
              <p:cNvSpPr>
                <a:spLocks noChangeArrowheads="1"/>
              </p:cNvSpPr>
              <p:nvPr/>
            </p:nvSpPr>
            <p:spPr bwMode="auto">
              <a:xfrm>
                <a:off x="1806" y="2407"/>
                <a:ext cx="73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Times New Roman" pitchFamily="18" charset="0"/>
                  </a:rPr>
                  <a:t>A853 Distribution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01" name="Rectangle 103"/>
              <p:cNvSpPr>
                <a:spLocks noChangeArrowheads="1"/>
              </p:cNvSpPr>
              <p:nvPr/>
            </p:nvSpPr>
            <p:spPr bwMode="auto">
              <a:xfrm>
                <a:off x="2531" y="2407"/>
                <a:ext cx="50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Times New Roman" pitchFamily="18" charset="0"/>
                  </a:rPr>
                  <a:t>and location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02" name="Rectangle 104"/>
              <p:cNvSpPr>
                <a:spLocks noChangeArrowheads="1"/>
              </p:cNvSpPr>
              <p:nvPr/>
            </p:nvSpPr>
            <p:spPr bwMode="auto">
              <a:xfrm>
                <a:off x="3022" y="2407"/>
                <a:ext cx="642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Times New Roman" pitchFamily="18" charset="0"/>
                  </a:rPr>
                  <a:t>of products after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03" name="Rectangle 105"/>
              <p:cNvSpPr>
                <a:spLocks noChangeArrowheads="1"/>
              </p:cNvSpPr>
              <p:nvPr/>
            </p:nvSpPr>
            <p:spPr bwMode="auto">
              <a:xfrm>
                <a:off x="3660" y="2407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04" name="Rectangle 106"/>
              <p:cNvSpPr>
                <a:spLocks noChangeArrowheads="1"/>
              </p:cNvSpPr>
              <p:nvPr/>
            </p:nvSpPr>
            <p:spPr bwMode="auto">
              <a:xfrm>
                <a:off x="3680" y="2407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05" name="Rectangle 107"/>
              <p:cNvSpPr>
                <a:spLocks noChangeArrowheads="1"/>
              </p:cNvSpPr>
              <p:nvPr/>
            </p:nvSpPr>
            <p:spPr bwMode="auto">
              <a:xfrm>
                <a:off x="830" y="2407"/>
                <a:ext cx="6" cy="11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06" name="Rectangle 108"/>
              <p:cNvSpPr>
                <a:spLocks noChangeArrowheads="1"/>
              </p:cNvSpPr>
              <p:nvPr/>
            </p:nvSpPr>
            <p:spPr bwMode="auto">
              <a:xfrm>
                <a:off x="3800" y="2407"/>
                <a:ext cx="1" cy="11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07" name="Rectangle 109"/>
              <p:cNvSpPr>
                <a:spLocks noChangeArrowheads="1"/>
              </p:cNvSpPr>
              <p:nvPr/>
            </p:nvSpPr>
            <p:spPr bwMode="auto">
              <a:xfrm>
                <a:off x="876" y="2520"/>
                <a:ext cx="1342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                                               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08" name="Rectangle 110"/>
              <p:cNvSpPr>
                <a:spLocks noChangeArrowheads="1"/>
              </p:cNvSpPr>
              <p:nvPr/>
            </p:nvSpPr>
            <p:spPr bwMode="auto">
              <a:xfrm>
                <a:off x="2052" y="2520"/>
                <a:ext cx="31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Times New Roman" pitchFamily="18" charset="0"/>
                  </a:rPr>
                  <a:t>delivery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09" name="Rectangle 111"/>
              <p:cNvSpPr>
                <a:spLocks noChangeArrowheads="1"/>
              </p:cNvSpPr>
              <p:nvPr/>
            </p:nvSpPr>
            <p:spPr bwMode="auto">
              <a:xfrm>
                <a:off x="2365" y="2520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10" name="Rectangle 112"/>
              <p:cNvSpPr>
                <a:spLocks noChangeArrowheads="1"/>
              </p:cNvSpPr>
              <p:nvPr/>
            </p:nvSpPr>
            <p:spPr bwMode="auto">
              <a:xfrm>
                <a:off x="830" y="2520"/>
                <a:ext cx="6" cy="10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11" name="Rectangle 113"/>
              <p:cNvSpPr>
                <a:spLocks noChangeArrowheads="1"/>
              </p:cNvSpPr>
              <p:nvPr/>
            </p:nvSpPr>
            <p:spPr bwMode="auto">
              <a:xfrm>
                <a:off x="3800" y="2520"/>
                <a:ext cx="1" cy="10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12" name="Rectangle 114"/>
              <p:cNvSpPr>
                <a:spLocks noChangeArrowheads="1"/>
              </p:cNvSpPr>
              <p:nvPr/>
            </p:nvSpPr>
            <p:spPr bwMode="auto">
              <a:xfrm>
                <a:off x="876" y="2627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13" name="Rectangle 115"/>
              <p:cNvSpPr>
                <a:spLocks noChangeArrowheads="1"/>
              </p:cNvSpPr>
              <p:nvPr/>
            </p:nvSpPr>
            <p:spPr bwMode="auto">
              <a:xfrm>
                <a:off x="943" y="2627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14" name="Rectangle 116"/>
              <p:cNvSpPr>
                <a:spLocks noChangeArrowheads="1"/>
              </p:cNvSpPr>
              <p:nvPr/>
            </p:nvSpPr>
            <p:spPr bwMode="auto">
              <a:xfrm>
                <a:off x="1235" y="2627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15" name="Rectangle 117"/>
              <p:cNvSpPr>
                <a:spLocks noChangeArrowheads="1"/>
              </p:cNvSpPr>
              <p:nvPr/>
            </p:nvSpPr>
            <p:spPr bwMode="auto">
              <a:xfrm>
                <a:off x="1521" y="2627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16" name="Rectangle 118"/>
              <p:cNvSpPr>
                <a:spLocks noChangeArrowheads="1"/>
              </p:cNvSpPr>
              <p:nvPr/>
            </p:nvSpPr>
            <p:spPr bwMode="auto">
              <a:xfrm>
                <a:off x="1806" y="2627"/>
                <a:ext cx="1464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Times New Roman" pitchFamily="18" charset="0"/>
                  </a:rPr>
                  <a:t>A859 Traceability requirements n.e.s.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17" name="Rectangle 119"/>
              <p:cNvSpPr>
                <a:spLocks noChangeArrowheads="1"/>
              </p:cNvSpPr>
              <p:nvPr/>
            </p:nvSpPr>
            <p:spPr bwMode="auto">
              <a:xfrm>
                <a:off x="3255" y="2627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18" name="Rectangle 120"/>
              <p:cNvSpPr>
                <a:spLocks noChangeArrowheads="1"/>
              </p:cNvSpPr>
              <p:nvPr/>
            </p:nvSpPr>
            <p:spPr bwMode="auto">
              <a:xfrm>
                <a:off x="830" y="2626"/>
                <a:ext cx="6" cy="11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19" name="Rectangle 121"/>
              <p:cNvSpPr>
                <a:spLocks noChangeArrowheads="1"/>
              </p:cNvSpPr>
              <p:nvPr/>
            </p:nvSpPr>
            <p:spPr bwMode="auto">
              <a:xfrm>
                <a:off x="3800" y="2626"/>
                <a:ext cx="1" cy="11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20" name="Rectangle 122"/>
              <p:cNvSpPr>
                <a:spLocks noChangeArrowheads="1"/>
              </p:cNvSpPr>
              <p:nvPr/>
            </p:nvSpPr>
            <p:spPr bwMode="auto">
              <a:xfrm>
                <a:off x="876" y="2740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21" name="Rectangle 123"/>
              <p:cNvSpPr>
                <a:spLocks noChangeArrowheads="1"/>
              </p:cNvSpPr>
              <p:nvPr/>
            </p:nvSpPr>
            <p:spPr bwMode="auto">
              <a:xfrm>
                <a:off x="943" y="2740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22" name="Rectangle 124"/>
              <p:cNvSpPr>
                <a:spLocks noChangeArrowheads="1"/>
              </p:cNvSpPr>
              <p:nvPr/>
            </p:nvSpPr>
            <p:spPr bwMode="auto">
              <a:xfrm>
                <a:off x="1235" y="2740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23" name="Rectangle 125"/>
              <p:cNvSpPr>
                <a:spLocks noChangeArrowheads="1"/>
              </p:cNvSpPr>
              <p:nvPr/>
            </p:nvSpPr>
            <p:spPr bwMode="auto">
              <a:xfrm>
                <a:off x="1521" y="2740"/>
                <a:ext cx="111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Times New Roman" pitchFamily="18" charset="0"/>
                  </a:rPr>
                  <a:t>A86 Quarantine requirement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24" name="Rectangle 126"/>
              <p:cNvSpPr>
                <a:spLocks noChangeArrowheads="1"/>
              </p:cNvSpPr>
              <p:nvPr/>
            </p:nvSpPr>
            <p:spPr bwMode="auto">
              <a:xfrm>
                <a:off x="2624" y="2740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25" name="Rectangle 127"/>
              <p:cNvSpPr>
                <a:spLocks noChangeArrowheads="1"/>
              </p:cNvSpPr>
              <p:nvPr/>
            </p:nvSpPr>
            <p:spPr bwMode="auto">
              <a:xfrm>
                <a:off x="830" y="2739"/>
                <a:ext cx="6" cy="11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26" name="Rectangle 128"/>
              <p:cNvSpPr>
                <a:spLocks noChangeArrowheads="1"/>
              </p:cNvSpPr>
              <p:nvPr/>
            </p:nvSpPr>
            <p:spPr bwMode="auto">
              <a:xfrm>
                <a:off x="3800" y="2739"/>
                <a:ext cx="1" cy="11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27" name="Rectangle 129"/>
              <p:cNvSpPr>
                <a:spLocks noChangeArrowheads="1"/>
              </p:cNvSpPr>
              <p:nvPr/>
            </p:nvSpPr>
            <p:spPr bwMode="auto">
              <a:xfrm>
                <a:off x="876" y="2853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28" name="Rectangle 130"/>
              <p:cNvSpPr>
                <a:spLocks noChangeArrowheads="1"/>
              </p:cNvSpPr>
              <p:nvPr/>
            </p:nvSpPr>
            <p:spPr bwMode="auto">
              <a:xfrm>
                <a:off x="943" y="2853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29" name="Rectangle 131"/>
              <p:cNvSpPr>
                <a:spLocks noChangeArrowheads="1"/>
              </p:cNvSpPr>
              <p:nvPr/>
            </p:nvSpPr>
            <p:spPr bwMode="auto">
              <a:xfrm>
                <a:off x="1235" y="2853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30" name="Rectangle 132"/>
              <p:cNvSpPr>
                <a:spLocks noChangeArrowheads="1"/>
              </p:cNvSpPr>
              <p:nvPr/>
            </p:nvSpPr>
            <p:spPr bwMode="auto">
              <a:xfrm>
                <a:off x="1521" y="2853"/>
                <a:ext cx="1914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Times New Roman" pitchFamily="18" charset="0"/>
                  </a:rPr>
                  <a:t>A89 Conformity assessments related to SPS n.e.s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31" name="Rectangle 133"/>
              <p:cNvSpPr>
                <a:spLocks noChangeArrowheads="1"/>
              </p:cNvSpPr>
              <p:nvPr/>
            </p:nvSpPr>
            <p:spPr bwMode="auto">
              <a:xfrm>
                <a:off x="3408" y="2853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32" name="Rectangle 134"/>
              <p:cNvSpPr>
                <a:spLocks noChangeArrowheads="1"/>
              </p:cNvSpPr>
              <p:nvPr/>
            </p:nvSpPr>
            <p:spPr bwMode="auto">
              <a:xfrm>
                <a:off x="830" y="2852"/>
                <a:ext cx="6" cy="10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33" name="Rectangle 135"/>
              <p:cNvSpPr>
                <a:spLocks noChangeArrowheads="1"/>
              </p:cNvSpPr>
              <p:nvPr/>
            </p:nvSpPr>
            <p:spPr bwMode="auto">
              <a:xfrm>
                <a:off x="3800" y="2852"/>
                <a:ext cx="1" cy="10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34" name="Rectangle 136"/>
              <p:cNvSpPr>
                <a:spLocks noChangeArrowheads="1"/>
              </p:cNvSpPr>
              <p:nvPr/>
            </p:nvSpPr>
            <p:spPr bwMode="auto">
              <a:xfrm>
                <a:off x="876" y="2959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35" name="Rectangle 137"/>
              <p:cNvSpPr>
                <a:spLocks noChangeArrowheads="1"/>
              </p:cNvSpPr>
              <p:nvPr/>
            </p:nvSpPr>
            <p:spPr bwMode="auto">
              <a:xfrm>
                <a:off x="943" y="2959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36" name="Rectangle 138"/>
              <p:cNvSpPr>
                <a:spLocks noChangeArrowheads="1"/>
              </p:cNvSpPr>
              <p:nvPr/>
            </p:nvSpPr>
            <p:spPr bwMode="auto">
              <a:xfrm>
                <a:off x="1235" y="2959"/>
                <a:ext cx="30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Times New Roman" pitchFamily="18" charset="0"/>
                  </a:rPr>
                  <a:t>A9 SPS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37" name="Rectangle 139"/>
              <p:cNvSpPr>
                <a:spLocks noChangeArrowheads="1"/>
              </p:cNvSpPr>
              <p:nvPr/>
            </p:nvSpPr>
            <p:spPr bwMode="auto">
              <a:xfrm>
                <a:off x="1534" y="2959"/>
                <a:ext cx="622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Times New Roman" pitchFamily="18" charset="0"/>
                  </a:rPr>
                  <a:t> Measures n.e.s.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38" name="Rectangle 140"/>
              <p:cNvSpPr>
                <a:spLocks noChangeArrowheads="1"/>
              </p:cNvSpPr>
              <p:nvPr/>
            </p:nvSpPr>
            <p:spPr bwMode="auto">
              <a:xfrm>
                <a:off x="2145" y="2959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39" name="Rectangle 141"/>
              <p:cNvSpPr>
                <a:spLocks noChangeArrowheads="1"/>
              </p:cNvSpPr>
              <p:nvPr/>
            </p:nvSpPr>
            <p:spPr bwMode="auto">
              <a:xfrm>
                <a:off x="830" y="2958"/>
                <a:ext cx="6" cy="11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40" name="Rectangle 142"/>
              <p:cNvSpPr>
                <a:spLocks noChangeArrowheads="1"/>
              </p:cNvSpPr>
              <p:nvPr/>
            </p:nvSpPr>
            <p:spPr bwMode="auto">
              <a:xfrm>
                <a:off x="3800" y="2958"/>
                <a:ext cx="1" cy="11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41" name="Rectangle 143"/>
              <p:cNvSpPr>
                <a:spLocks noChangeArrowheads="1"/>
              </p:cNvSpPr>
              <p:nvPr/>
            </p:nvSpPr>
            <p:spPr bwMode="auto">
              <a:xfrm>
                <a:off x="876" y="3072"/>
                <a:ext cx="1651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Times New Roman" pitchFamily="18" charset="0"/>
                  </a:rPr>
                  <a:t>B  TECHNICAL BARRIERS TO TRADE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42" name="Rectangle 144"/>
              <p:cNvSpPr>
                <a:spLocks noChangeArrowheads="1"/>
              </p:cNvSpPr>
              <p:nvPr/>
            </p:nvSpPr>
            <p:spPr bwMode="auto">
              <a:xfrm>
                <a:off x="2517" y="3072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43" name="Rectangle 145"/>
              <p:cNvSpPr>
                <a:spLocks noChangeArrowheads="1"/>
              </p:cNvSpPr>
              <p:nvPr/>
            </p:nvSpPr>
            <p:spPr bwMode="auto">
              <a:xfrm>
                <a:off x="2670" y="3072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44" name="Rectangle 146"/>
              <p:cNvSpPr>
                <a:spLocks noChangeArrowheads="1"/>
              </p:cNvSpPr>
              <p:nvPr/>
            </p:nvSpPr>
            <p:spPr bwMode="auto">
              <a:xfrm>
                <a:off x="830" y="3071"/>
                <a:ext cx="6" cy="11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45" name="Rectangle 147"/>
              <p:cNvSpPr>
                <a:spLocks noChangeArrowheads="1"/>
              </p:cNvSpPr>
              <p:nvPr/>
            </p:nvSpPr>
            <p:spPr bwMode="auto">
              <a:xfrm>
                <a:off x="3800" y="3071"/>
                <a:ext cx="1" cy="11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46" name="Rectangle 148"/>
              <p:cNvSpPr>
                <a:spLocks noChangeArrowheads="1"/>
              </p:cNvSpPr>
              <p:nvPr/>
            </p:nvSpPr>
            <p:spPr bwMode="auto">
              <a:xfrm>
                <a:off x="876" y="3185"/>
                <a:ext cx="11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Times New Roman" pitchFamily="18" charset="0"/>
                  </a:rPr>
                  <a:t>C 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47" name="Rectangle 149"/>
              <p:cNvSpPr>
                <a:spLocks noChangeArrowheads="1"/>
              </p:cNvSpPr>
              <p:nvPr/>
            </p:nvSpPr>
            <p:spPr bwMode="auto">
              <a:xfrm>
                <a:off x="989" y="3185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48" name="Rectangle 150"/>
              <p:cNvSpPr>
                <a:spLocks noChangeArrowheads="1"/>
              </p:cNvSpPr>
              <p:nvPr/>
            </p:nvSpPr>
            <p:spPr bwMode="auto">
              <a:xfrm>
                <a:off x="1009" y="3185"/>
                <a:ext cx="17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Times New Roman" pitchFamily="18" charset="0"/>
                  </a:rPr>
                  <a:t>PRE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49" name="Rectangle 151"/>
              <p:cNvSpPr>
                <a:spLocks noChangeArrowheads="1"/>
              </p:cNvSpPr>
              <p:nvPr/>
            </p:nvSpPr>
            <p:spPr bwMode="auto">
              <a:xfrm>
                <a:off x="1189" y="3185"/>
                <a:ext cx="73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-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50" name="Rectangle 152"/>
              <p:cNvSpPr>
                <a:spLocks noChangeArrowheads="1"/>
              </p:cNvSpPr>
              <p:nvPr/>
            </p:nvSpPr>
            <p:spPr bwMode="auto">
              <a:xfrm>
                <a:off x="1222" y="3185"/>
                <a:ext cx="2335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Times New Roman" pitchFamily="18" charset="0"/>
                  </a:rPr>
                  <a:t>SHIPMENT INSPECTION AND OTHER FORMALITIES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51" name="Rectangle 153"/>
              <p:cNvSpPr>
                <a:spLocks noChangeArrowheads="1"/>
              </p:cNvSpPr>
              <p:nvPr/>
            </p:nvSpPr>
            <p:spPr bwMode="auto">
              <a:xfrm>
                <a:off x="3534" y="3185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52" name="Rectangle 154"/>
              <p:cNvSpPr>
                <a:spLocks noChangeArrowheads="1"/>
              </p:cNvSpPr>
              <p:nvPr/>
            </p:nvSpPr>
            <p:spPr bwMode="auto">
              <a:xfrm>
                <a:off x="830" y="3184"/>
                <a:ext cx="6" cy="10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53" name="Rectangle 155"/>
              <p:cNvSpPr>
                <a:spLocks noChangeArrowheads="1"/>
              </p:cNvSpPr>
              <p:nvPr/>
            </p:nvSpPr>
            <p:spPr bwMode="auto">
              <a:xfrm>
                <a:off x="3800" y="3184"/>
                <a:ext cx="1" cy="10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54" name="Rectangle 156"/>
              <p:cNvSpPr>
                <a:spLocks noChangeArrowheads="1"/>
              </p:cNvSpPr>
              <p:nvPr/>
            </p:nvSpPr>
            <p:spPr bwMode="auto">
              <a:xfrm>
                <a:off x="876" y="3291"/>
                <a:ext cx="70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Times New Roman" pitchFamily="18" charset="0"/>
                  </a:rPr>
                  <a:t>D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55" name="Rectangle 157"/>
              <p:cNvSpPr>
                <a:spLocks noChangeArrowheads="1"/>
              </p:cNvSpPr>
              <p:nvPr/>
            </p:nvSpPr>
            <p:spPr bwMode="auto">
              <a:xfrm>
                <a:off x="943" y="3291"/>
                <a:ext cx="93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56" name="Rectangle 158"/>
              <p:cNvSpPr>
                <a:spLocks noChangeArrowheads="1"/>
              </p:cNvSpPr>
              <p:nvPr/>
            </p:nvSpPr>
            <p:spPr bwMode="auto">
              <a:xfrm>
                <a:off x="996" y="3291"/>
                <a:ext cx="2125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Times New Roman" pitchFamily="18" charset="0"/>
                  </a:rPr>
                  <a:t>CONTINGENT TRADE PROTECTIVE MEASURES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57" name="Rectangle 159"/>
              <p:cNvSpPr>
                <a:spLocks noChangeArrowheads="1"/>
              </p:cNvSpPr>
              <p:nvPr/>
            </p:nvSpPr>
            <p:spPr bwMode="auto">
              <a:xfrm>
                <a:off x="3102" y="3291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58" name="Rectangle 160"/>
              <p:cNvSpPr>
                <a:spLocks noChangeArrowheads="1"/>
              </p:cNvSpPr>
              <p:nvPr/>
            </p:nvSpPr>
            <p:spPr bwMode="auto">
              <a:xfrm>
                <a:off x="3242" y="3291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59" name="Rectangle 161"/>
              <p:cNvSpPr>
                <a:spLocks noChangeArrowheads="1"/>
              </p:cNvSpPr>
              <p:nvPr/>
            </p:nvSpPr>
            <p:spPr bwMode="auto">
              <a:xfrm>
                <a:off x="830" y="3291"/>
                <a:ext cx="6" cy="11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60" name="Rectangle 162"/>
              <p:cNvSpPr>
                <a:spLocks noChangeArrowheads="1"/>
              </p:cNvSpPr>
              <p:nvPr/>
            </p:nvSpPr>
            <p:spPr bwMode="auto">
              <a:xfrm>
                <a:off x="3800" y="3291"/>
                <a:ext cx="1" cy="11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61" name="Rectangle 163"/>
              <p:cNvSpPr>
                <a:spLocks noChangeArrowheads="1"/>
              </p:cNvSpPr>
              <p:nvPr/>
            </p:nvSpPr>
            <p:spPr bwMode="auto">
              <a:xfrm>
                <a:off x="876" y="3404"/>
                <a:ext cx="60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Times New Roman" pitchFamily="18" charset="0"/>
                  </a:rPr>
                  <a:t>E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62" name="Rectangle 164"/>
              <p:cNvSpPr>
                <a:spLocks noChangeArrowheads="1"/>
              </p:cNvSpPr>
              <p:nvPr/>
            </p:nvSpPr>
            <p:spPr bwMode="auto">
              <a:xfrm>
                <a:off x="936" y="3404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63" name="Rectangle 165"/>
              <p:cNvSpPr>
                <a:spLocks noChangeArrowheads="1"/>
              </p:cNvSpPr>
              <p:nvPr/>
            </p:nvSpPr>
            <p:spPr bwMode="auto">
              <a:xfrm>
                <a:off x="956" y="3404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64" name="Rectangle 166"/>
              <p:cNvSpPr>
                <a:spLocks noChangeArrowheads="1"/>
              </p:cNvSpPr>
              <p:nvPr/>
            </p:nvSpPr>
            <p:spPr bwMode="auto">
              <a:xfrm>
                <a:off x="983" y="3404"/>
                <a:ext cx="20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Times New Roman" pitchFamily="18" charset="0"/>
                  </a:rPr>
                  <a:t>NON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65" name="Rectangle 167"/>
              <p:cNvSpPr>
                <a:spLocks noChangeArrowheads="1"/>
              </p:cNvSpPr>
              <p:nvPr/>
            </p:nvSpPr>
            <p:spPr bwMode="auto">
              <a:xfrm>
                <a:off x="1189" y="3404"/>
                <a:ext cx="73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-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66" name="Rectangle 168"/>
              <p:cNvSpPr>
                <a:spLocks noChangeArrowheads="1"/>
              </p:cNvSpPr>
              <p:nvPr/>
            </p:nvSpPr>
            <p:spPr bwMode="auto">
              <a:xfrm>
                <a:off x="1222" y="3404"/>
                <a:ext cx="237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Times New Roman" pitchFamily="18" charset="0"/>
                  </a:rPr>
                  <a:t>AUTOMATIC LICENSING, QUOTAS, PROHIBITIONS …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67" name="Rectangle 169"/>
              <p:cNvSpPr>
                <a:spLocks noChangeArrowheads="1"/>
              </p:cNvSpPr>
              <p:nvPr/>
            </p:nvSpPr>
            <p:spPr bwMode="auto">
              <a:xfrm>
                <a:off x="3594" y="3404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68" name="Rectangle 170"/>
              <p:cNvSpPr>
                <a:spLocks noChangeArrowheads="1"/>
              </p:cNvSpPr>
              <p:nvPr/>
            </p:nvSpPr>
            <p:spPr bwMode="auto">
              <a:xfrm>
                <a:off x="830" y="3404"/>
                <a:ext cx="6" cy="10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69" name="Rectangle 171"/>
              <p:cNvSpPr>
                <a:spLocks noChangeArrowheads="1"/>
              </p:cNvSpPr>
              <p:nvPr/>
            </p:nvSpPr>
            <p:spPr bwMode="auto">
              <a:xfrm>
                <a:off x="3800" y="3404"/>
                <a:ext cx="1" cy="10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70" name="Rectangle 172"/>
              <p:cNvSpPr>
                <a:spLocks noChangeArrowheads="1"/>
              </p:cNvSpPr>
              <p:nvPr/>
            </p:nvSpPr>
            <p:spPr bwMode="auto">
              <a:xfrm>
                <a:off x="876" y="3510"/>
                <a:ext cx="54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Times New Roman" pitchFamily="18" charset="0"/>
                  </a:rPr>
                  <a:t>F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71" name="Rectangle 173"/>
              <p:cNvSpPr>
                <a:spLocks noChangeArrowheads="1"/>
              </p:cNvSpPr>
              <p:nvPr/>
            </p:nvSpPr>
            <p:spPr bwMode="auto">
              <a:xfrm>
                <a:off x="929" y="3510"/>
                <a:ext cx="32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Times New Roman" pitchFamily="18" charset="0"/>
                  </a:rPr>
                  <a:t>  PRICE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72" name="Rectangle 174"/>
              <p:cNvSpPr>
                <a:spLocks noChangeArrowheads="1"/>
              </p:cNvSpPr>
              <p:nvPr/>
            </p:nvSpPr>
            <p:spPr bwMode="auto">
              <a:xfrm>
                <a:off x="1248" y="3510"/>
                <a:ext cx="47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Times New Roman" pitchFamily="18" charset="0"/>
                  </a:rPr>
                  <a:t>CONTROL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73" name="Rectangle 175"/>
              <p:cNvSpPr>
                <a:spLocks noChangeArrowheads="1"/>
              </p:cNvSpPr>
              <p:nvPr/>
            </p:nvSpPr>
            <p:spPr bwMode="auto">
              <a:xfrm>
                <a:off x="1727" y="3510"/>
                <a:ext cx="107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Times New Roman" pitchFamily="18" charset="0"/>
                  </a:rPr>
                  <a:t>MEASURES INCLUDING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74" name="Rectangle 176"/>
              <p:cNvSpPr>
                <a:spLocks noChangeArrowheads="1"/>
              </p:cNvSpPr>
              <p:nvPr/>
            </p:nvSpPr>
            <p:spPr bwMode="auto">
              <a:xfrm>
                <a:off x="2790" y="3510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75" name="Rectangle 177"/>
              <p:cNvSpPr>
                <a:spLocks noChangeArrowheads="1"/>
              </p:cNvSpPr>
              <p:nvPr/>
            </p:nvSpPr>
            <p:spPr bwMode="auto">
              <a:xfrm>
                <a:off x="2816" y="3510"/>
                <a:ext cx="301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Times New Roman" pitchFamily="18" charset="0"/>
                  </a:rPr>
                  <a:t>ADDIT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76" name="Rectangle 178"/>
              <p:cNvSpPr>
                <a:spLocks noChangeArrowheads="1"/>
              </p:cNvSpPr>
              <p:nvPr/>
            </p:nvSpPr>
            <p:spPr bwMode="auto">
              <a:xfrm>
                <a:off x="3115" y="3510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.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77" name="Rectangle 179"/>
              <p:cNvSpPr>
                <a:spLocks noChangeArrowheads="1"/>
              </p:cNvSpPr>
              <p:nvPr/>
            </p:nvSpPr>
            <p:spPr bwMode="auto">
              <a:xfrm>
                <a:off x="3135" y="3510"/>
                <a:ext cx="351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Times New Roman" pitchFamily="18" charset="0"/>
                  </a:rPr>
                  <a:t>  TAXES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78" name="Rectangle 180"/>
              <p:cNvSpPr>
                <a:spLocks noChangeArrowheads="1"/>
              </p:cNvSpPr>
              <p:nvPr/>
            </p:nvSpPr>
            <p:spPr bwMode="auto">
              <a:xfrm>
                <a:off x="3494" y="3510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79" name="Rectangle 181"/>
              <p:cNvSpPr>
                <a:spLocks noChangeArrowheads="1"/>
              </p:cNvSpPr>
              <p:nvPr/>
            </p:nvSpPr>
            <p:spPr bwMode="auto">
              <a:xfrm>
                <a:off x="3534" y="3510"/>
                <a:ext cx="9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Times New Roman" pitchFamily="18" charset="0"/>
                  </a:rPr>
                  <a:t>…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80" name="Rectangle 182"/>
              <p:cNvSpPr>
                <a:spLocks noChangeArrowheads="1"/>
              </p:cNvSpPr>
              <p:nvPr/>
            </p:nvSpPr>
            <p:spPr bwMode="auto">
              <a:xfrm>
                <a:off x="3627" y="3510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81" name="Rectangle 183"/>
              <p:cNvSpPr>
                <a:spLocks noChangeArrowheads="1"/>
              </p:cNvSpPr>
              <p:nvPr/>
            </p:nvSpPr>
            <p:spPr bwMode="auto">
              <a:xfrm>
                <a:off x="830" y="3510"/>
                <a:ext cx="6" cy="11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82" name="Rectangle 184"/>
              <p:cNvSpPr>
                <a:spLocks noChangeArrowheads="1"/>
              </p:cNvSpPr>
              <p:nvPr/>
            </p:nvSpPr>
            <p:spPr bwMode="auto">
              <a:xfrm>
                <a:off x="3800" y="3510"/>
                <a:ext cx="1" cy="11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83" name="Rectangle 185"/>
              <p:cNvSpPr>
                <a:spLocks noChangeArrowheads="1"/>
              </p:cNvSpPr>
              <p:nvPr/>
            </p:nvSpPr>
            <p:spPr bwMode="auto">
              <a:xfrm>
                <a:off x="876" y="3623"/>
                <a:ext cx="70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Times New Roman" pitchFamily="18" charset="0"/>
                  </a:rPr>
                  <a:t>G  FINANCE ME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84" name="Rectangle 186"/>
              <p:cNvSpPr>
                <a:spLocks noChangeArrowheads="1"/>
              </p:cNvSpPr>
              <p:nvPr/>
            </p:nvSpPr>
            <p:spPr bwMode="auto">
              <a:xfrm>
                <a:off x="1574" y="3623"/>
                <a:ext cx="371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Times New Roman" pitchFamily="18" charset="0"/>
                  </a:rPr>
                  <a:t>ASURES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85" name="Rectangle 187"/>
              <p:cNvSpPr>
                <a:spLocks noChangeArrowheads="1"/>
              </p:cNvSpPr>
              <p:nvPr/>
            </p:nvSpPr>
            <p:spPr bwMode="auto">
              <a:xfrm>
                <a:off x="1946" y="3623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86" name="Rectangle 188"/>
              <p:cNvSpPr>
                <a:spLocks noChangeArrowheads="1"/>
              </p:cNvSpPr>
              <p:nvPr/>
            </p:nvSpPr>
            <p:spPr bwMode="auto">
              <a:xfrm>
                <a:off x="2092" y="3623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87" name="Rectangle 189"/>
              <p:cNvSpPr>
                <a:spLocks noChangeArrowheads="1"/>
              </p:cNvSpPr>
              <p:nvPr/>
            </p:nvSpPr>
            <p:spPr bwMode="auto">
              <a:xfrm>
                <a:off x="830" y="3623"/>
                <a:ext cx="6" cy="11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88" name="Rectangle 190"/>
              <p:cNvSpPr>
                <a:spLocks noChangeArrowheads="1"/>
              </p:cNvSpPr>
              <p:nvPr/>
            </p:nvSpPr>
            <p:spPr bwMode="auto">
              <a:xfrm>
                <a:off x="3800" y="3623"/>
                <a:ext cx="1" cy="11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89" name="Rectangle 191"/>
              <p:cNvSpPr>
                <a:spLocks noChangeArrowheads="1"/>
              </p:cNvSpPr>
              <p:nvPr/>
            </p:nvSpPr>
            <p:spPr bwMode="auto">
              <a:xfrm>
                <a:off x="876" y="3736"/>
                <a:ext cx="634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Times New Roman" pitchFamily="18" charset="0"/>
                  </a:rPr>
                  <a:t>H  MEASURES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90" name="Rectangle 192"/>
              <p:cNvSpPr>
                <a:spLocks noChangeArrowheads="1"/>
              </p:cNvSpPr>
              <p:nvPr/>
            </p:nvSpPr>
            <p:spPr bwMode="auto">
              <a:xfrm>
                <a:off x="1507" y="3736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91" name="Rectangle 193"/>
              <p:cNvSpPr>
                <a:spLocks noChangeArrowheads="1"/>
              </p:cNvSpPr>
              <p:nvPr/>
            </p:nvSpPr>
            <p:spPr bwMode="auto">
              <a:xfrm>
                <a:off x="1521" y="3736"/>
                <a:ext cx="1232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Times New Roman" pitchFamily="18" charset="0"/>
                  </a:rPr>
                  <a:t> AFFECTING COMPETITION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92" name="Rectangle 194"/>
              <p:cNvSpPr>
                <a:spLocks noChangeArrowheads="1"/>
              </p:cNvSpPr>
              <p:nvPr/>
            </p:nvSpPr>
            <p:spPr bwMode="auto">
              <a:xfrm>
                <a:off x="2743" y="3736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93" name="Rectangle 195"/>
              <p:cNvSpPr>
                <a:spLocks noChangeArrowheads="1"/>
              </p:cNvSpPr>
              <p:nvPr/>
            </p:nvSpPr>
            <p:spPr bwMode="auto">
              <a:xfrm>
                <a:off x="2956" y="3736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94" name="Rectangle 196"/>
              <p:cNvSpPr>
                <a:spLocks noChangeArrowheads="1"/>
              </p:cNvSpPr>
              <p:nvPr/>
            </p:nvSpPr>
            <p:spPr bwMode="auto">
              <a:xfrm>
                <a:off x="830" y="3736"/>
                <a:ext cx="6" cy="10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95" name="Rectangle 197"/>
              <p:cNvSpPr>
                <a:spLocks noChangeArrowheads="1"/>
              </p:cNvSpPr>
              <p:nvPr/>
            </p:nvSpPr>
            <p:spPr bwMode="auto">
              <a:xfrm>
                <a:off x="3800" y="3736"/>
                <a:ext cx="1" cy="10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96" name="Rectangle 198"/>
              <p:cNvSpPr>
                <a:spLocks noChangeArrowheads="1"/>
              </p:cNvSpPr>
              <p:nvPr/>
            </p:nvSpPr>
            <p:spPr bwMode="auto">
              <a:xfrm>
                <a:off x="876" y="3849"/>
                <a:ext cx="451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Times New Roman" pitchFamily="18" charset="0"/>
                  </a:rPr>
                  <a:t>I    TRADE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97" name="Rectangle 199"/>
              <p:cNvSpPr>
                <a:spLocks noChangeArrowheads="1"/>
              </p:cNvSpPr>
              <p:nvPr/>
            </p:nvSpPr>
            <p:spPr bwMode="auto">
              <a:xfrm>
                <a:off x="1321" y="3849"/>
                <a:ext cx="73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-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98" name="Rectangle 200"/>
              <p:cNvSpPr>
                <a:spLocks noChangeArrowheads="1"/>
              </p:cNvSpPr>
              <p:nvPr/>
            </p:nvSpPr>
            <p:spPr bwMode="auto">
              <a:xfrm>
                <a:off x="1355" y="3849"/>
                <a:ext cx="161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latin typeface="Times New Roman" pitchFamily="18" charset="0"/>
                  </a:rPr>
                  <a:t>RELATED INVESTMENT MEASURES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499" name="Rectangle 201"/>
              <p:cNvSpPr>
                <a:spLocks noChangeArrowheads="1"/>
              </p:cNvSpPr>
              <p:nvPr/>
            </p:nvSpPr>
            <p:spPr bwMode="auto">
              <a:xfrm>
                <a:off x="2962" y="3849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500" name="Rectangle 202"/>
              <p:cNvSpPr>
                <a:spLocks noChangeArrowheads="1"/>
              </p:cNvSpPr>
              <p:nvPr/>
            </p:nvSpPr>
            <p:spPr bwMode="auto">
              <a:xfrm>
                <a:off x="3242" y="3849"/>
                <a:ext cx="66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200">
                    <a:solidFill>
                      <a:srgbClr val="00FF00"/>
                    </a:solidFill>
                    <a:latin typeface="Times New Roman" pitchFamily="18" charset="0"/>
                  </a:rPr>
                  <a:t> </a:t>
                </a: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501" name="Rectangle 203"/>
              <p:cNvSpPr>
                <a:spLocks noChangeArrowheads="1"/>
              </p:cNvSpPr>
              <p:nvPr/>
            </p:nvSpPr>
            <p:spPr bwMode="auto">
              <a:xfrm>
                <a:off x="830" y="3962"/>
                <a:ext cx="6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  <p:sp>
            <p:nvSpPr>
              <p:cNvPr id="12502" name="Rectangle 204"/>
              <p:cNvSpPr>
                <a:spLocks noChangeArrowheads="1"/>
              </p:cNvSpPr>
              <p:nvPr/>
            </p:nvSpPr>
            <p:spPr bwMode="auto">
              <a:xfrm>
                <a:off x="830" y="3962"/>
                <a:ext cx="6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4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CDB87E"/>
                  </a:buClr>
                  <a:buChar char="•"/>
                  <a:defRPr sz="22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DB87E"/>
                  </a:buClr>
                  <a:buChar char="–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DB87E"/>
                  </a:buClr>
                  <a:buChar char="»"/>
                  <a:defRPr sz="2000">
                    <a:solidFill>
                      <a:schemeClr val="tx1"/>
                    </a:solidFill>
                    <a:latin typeface="HelveticaNeueLT Std Med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itchFamily="34" charset="0"/>
                </a:endParaRPr>
              </a:p>
            </p:txBody>
          </p:sp>
        </p:grpSp>
        <p:sp>
          <p:nvSpPr>
            <p:cNvPr id="12297" name="Rectangle 206"/>
            <p:cNvSpPr>
              <a:spLocks noChangeArrowheads="1"/>
            </p:cNvSpPr>
            <p:nvPr/>
          </p:nvSpPr>
          <p:spPr bwMode="auto">
            <a:xfrm>
              <a:off x="836" y="3962"/>
              <a:ext cx="2964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DB87E"/>
                </a:buClr>
                <a:buChar char="•"/>
                <a:defRPr sz="2400">
                  <a:solidFill>
                    <a:schemeClr val="tx1"/>
                  </a:solidFill>
                  <a:latin typeface="HelveticaNeueLT Std Med" pitchFamily="34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DB87E"/>
                </a:buClr>
                <a:buChar char="–"/>
                <a:defRPr sz="2200">
                  <a:solidFill>
                    <a:schemeClr val="tx1"/>
                  </a:solidFill>
                  <a:latin typeface="HelveticaNeueLT Std Med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DB87E"/>
                </a:buClr>
                <a:buChar char="•"/>
                <a:defRPr sz="2200">
                  <a:solidFill>
                    <a:schemeClr val="tx1"/>
                  </a:solidFill>
                  <a:latin typeface="HelveticaNeueLT Std Med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DB87E"/>
                </a:buClr>
                <a:buChar char="–"/>
                <a:defRPr sz="2000">
                  <a:solidFill>
                    <a:schemeClr val="tx1"/>
                  </a:solidFill>
                  <a:latin typeface="HelveticaNeueLT Std Med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DB87E"/>
                </a:buClr>
                <a:buChar char="»"/>
                <a:defRPr sz="2000">
                  <a:solidFill>
                    <a:schemeClr val="tx1"/>
                  </a:solidFill>
                  <a:latin typeface="HelveticaNeueLT Std Med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DB87E"/>
                </a:buClr>
                <a:buChar char="»"/>
                <a:defRPr sz="2000">
                  <a:solidFill>
                    <a:schemeClr val="tx1"/>
                  </a:solidFill>
                  <a:latin typeface="HelveticaNeueLT Std Med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DB87E"/>
                </a:buClr>
                <a:buChar char="»"/>
                <a:defRPr sz="2000">
                  <a:solidFill>
                    <a:schemeClr val="tx1"/>
                  </a:solidFill>
                  <a:latin typeface="HelveticaNeueLT Std Med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DB87E"/>
                </a:buClr>
                <a:buChar char="»"/>
                <a:defRPr sz="2000">
                  <a:solidFill>
                    <a:schemeClr val="tx1"/>
                  </a:solidFill>
                  <a:latin typeface="HelveticaNeueLT Std Med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DB87E"/>
                </a:buClr>
                <a:buChar char="»"/>
                <a:defRPr sz="2000">
                  <a:solidFill>
                    <a:schemeClr val="tx1"/>
                  </a:solidFill>
                  <a:latin typeface="HelveticaNeueLT Std Med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2298" name="Rectangle 207"/>
            <p:cNvSpPr>
              <a:spLocks noChangeArrowheads="1"/>
            </p:cNvSpPr>
            <p:nvPr/>
          </p:nvSpPr>
          <p:spPr bwMode="auto">
            <a:xfrm>
              <a:off x="3800" y="3962"/>
              <a:ext cx="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DB87E"/>
                </a:buClr>
                <a:buChar char="•"/>
                <a:defRPr sz="2400">
                  <a:solidFill>
                    <a:schemeClr val="tx1"/>
                  </a:solidFill>
                  <a:latin typeface="HelveticaNeueLT Std Med" pitchFamily="34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DB87E"/>
                </a:buClr>
                <a:buChar char="–"/>
                <a:defRPr sz="2200">
                  <a:solidFill>
                    <a:schemeClr val="tx1"/>
                  </a:solidFill>
                  <a:latin typeface="HelveticaNeueLT Std Med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DB87E"/>
                </a:buClr>
                <a:buChar char="•"/>
                <a:defRPr sz="2200">
                  <a:solidFill>
                    <a:schemeClr val="tx1"/>
                  </a:solidFill>
                  <a:latin typeface="HelveticaNeueLT Std Med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DB87E"/>
                </a:buClr>
                <a:buChar char="–"/>
                <a:defRPr sz="2000">
                  <a:solidFill>
                    <a:schemeClr val="tx1"/>
                  </a:solidFill>
                  <a:latin typeface="HelveticaNeueLT Std Med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DB87E"/>
                </a:buClr>
                <a:buChar char="»"/>
                <a:defRPr sz="2000">
                  <a:solidFill>
                    <a:schemeClr val="tx1"/>
                  </a:solidFill>
                  <a:latin typeface="HelveticaNeueLT Std Med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DB87E"/>
                </a:buClr>
                <a:buChar char="»"/>
                <a:defRPr sz="2000">
                  <a:solidFill>
                    <a:schemeClr val="tx1"/>
                  </a:solidFill>
                  <a:latin typeface="HelveticaNeueLT Std Med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DB87E"/>
                </a:buClr>
                <a:buChar char="»"/>
                <a:defRPr sz="2000">
                  <a:solidFill>
                    <a:schemeClr val="tx1"/>
                  </a:solidFill>
                  <a:latin typeface="HelveticaNeueLT Std Med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DB87E"/>
                </a:buClr>
                <a:buChar char="»"/>
                <a:defRPr sz="2000">
                  <a:solidFill>
                    <a:schemeClr val="tx1"/>
                  </a:solidFill>
                  <a:latin typeface="HelveticaNeueLT Std Med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DB87E"/>
                </a:buClr>
                <a:buChar char="»"/>
                <a:defRPr sz="2000">
                  <a:solidFill>
                    <a:schemeClr val="tx1"/>
                  </a:solidFill>
                  <a:latin typeface="HelveticaNeueLT Std Med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2299" name="Rectangle 208"/>
            <p:cNvSpPr>
              <a:spLocks noChangeArrowheads="1"/>
            </p:cNvSpPr>
            <p:nvPr/>
          </p:nvSpPr>
          <p:spPr bwMode="auto">
            <a:xfrm>
              <a:off x="3800" y="3962"/>
              <a:ext cx="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DB87E"/>
                </a:buClr>
                <a:buChar char="•"/>
                <a:defRPr sz="2400">
                  <a:solidFill>
                    <a:schemeClr val="tx1"/>
                  </a:solidFill>
                  <a:latin typeface="HelveticaNeueLT Std Med" pitchFamily="34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DB87E"/>
                </a:buClr>
                <a:buChar char="–"/>
                <a:defRPr sz="2200">
                  <a:solidFill>
                    <a:schemeClr val="tx1"/>
                  </a:solidFill>
                  <a:latin typeface="HelveticaNeueLT Std Med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DB87E"/>
                </a:buClr>
                <a:buChar char="•"/>
                <a:defRPr sz="2200">
                  <a:solidFill>
                    <a:schemeClr val="tx1"/>
                  </a:solidFill>
                  <a:latin typeface="HelveticaNeueLT Std Med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DB87E"/>
                </a:buClr>
                <a:buChar char="–"/>
                <a:defRPr sz="2000">
                  <a:solidFill>
                    <a:schemeClr val="tx1"/>
                  </a:solidFill>
                  <a:latin typeface="HelveticaNeueLT Std Med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DB87E"/>
                </a:buClr>
                <a:buChar char="»"/>
                <a:defRPr sz="2000">
                  <a:solidFill>
                    <a:schemeClr val="tx1"/>
                  </a:solidFill>
                  <a:latin typeface="HelveticaNeueLT Std Med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DB87E"/>
                </a:buClr>
                <a:buChar char="»"/>
                <a:defRPr sz="2000">
                  <a:solidFill>
                    <a:schemeClr val="tx1"/>
                  </a:solidFill>
                  <a:latin typeface="HelveticaNeueLT Std Med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DB87E"/>
                </a:buClr>
                <a:buChar char="»"/>
                <a:defRPr sz="2000">
                  <a:solidFill>
                    <a:schemeClr val="tx1"/>
                  </a:solidFill>
                  <a:latin typeface="HelveticaNeueLT Std Med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DB87E"/>
                </a:buClr>
                <a:buChar char="»"/>
                <a:defRPr sz="2000">
                  <a:solidFill>
                    <a:schemeClr val="tx1"/>
                  </a:solidFill>
                  <a:latin typeface="HelveticaNeueLT Std Med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DB87E"/>
                </a:buClr>
                <a:buChar char="»"/>
                <a:defRPr sz="2000">
                  <a:solidFill>
                    <a:schemeClr val="tx1"/>
                  </a:solidFill>
                  <a:latin typeface="HelveticaNeueLT Std Med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2300" name="Rectangle 209"/>
            <p:cNvSpPr>
              <a:spLocks noChangeArrowheads="1"/>
            </p:cNvSpPr>
            <p:nvPr/>
          </p:nvSpPr>
          <p:spPr bwMode="auto">
            <a:xfrm>
              <a:off x="830" y="3842"/>
              <a:ext cx="6" cy="1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DB87E"/>
                </a:buClr>
                <a:buChar char="•"/>
                <a:defRPr sz="2400">
                  <a:solidFill>
                    <a:schemeClr val="tx1"/>
                  </a:solidFill>
                  <a:latin typeface="HelveticaNeueLT Std Med" pitchFamily="34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DB87E"/>
                </a:buClr>
                <a:buChar char="–"/>
                <a:defRPr sz="2200">
                  <a:solidFill>
                    <a:schemeClr val="tx1"/>
                  </a:solidFill>
                  <a:latin typeface="HelveticaNeueLT Std Med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DB87E"/>
                </a:buClr>
                <a:buChar char="•"/>
                <a:defRPr sz="2200">
                  <a:solidFill>
                    <a:schemeClr val="tx1"/>
                  </a:solidFill>
                  <a:latin typeface="HelveticaNeueLT Std Med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DB87E"/>
                </a:buClr>
                <a:buChar char="–"/>
                <a:defRPr sz="2000">
                  <a:solidFill>
                    <a:schemeClr val="tx1"/>
                  </a:solidFill>
                  <a:latin typeface="HelveticaNeueLT Std Med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DB87E"/>
                </a:buClr>
                <a:buChar char="»"/>
                <a:defRPr sz="2000">
                  <a:solidFill>
                    <a:schemeClr val="tx1"/>
                  </a:solidFill>
                  <a:latin typeface="HelveticaNeueLT Std Med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DB87E"/>
                </a:buClr>
                <a:buChar char="»"/>
                <a:defRPr sz="2000">
                  <a:solidFill>
                    <a:schemeClr val="tx1"/>
                  </a:solidFill>
                  <a:latin typeface="HelveticaNeueLT Std Med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DB87E"/>
                </a:buClr>
                <a:buChar char="»"/>
                <a:defRPr sz="2000">
                  <a:solidFill>
                    <a:schemeClr val="tx1"/>
                  </a:solidFill>
                  <a:latin typeface="HelveticaNeueLT Std Med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DB87E"/>
                </a:buClr>
                <a:buChar char="»"/>
                <a:defRPr sz="2000">
                  <a:solidFill>
                    <a:schemeClr val="tx1"/>
                  </a:solidFill>
                  <a:latin typeface="HelveticaNeueLT Std Med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DB87E"/>
                </a:buClr>
                <a:buChar char="»"/>
                <a:defRPr sz="2000">
                  <a:solidFill>
                    <a:schemeClr val="tx1"/>
                  </a:solidFill>
                  <a:latin typeface="HelveticaNeueLT Std Med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2301" name="Rectangle 210"/>
            <p:cNvSpPr>
              <a:spLocks noChangeArrowheads="1"/>
            </p:cNvSpPr>
            <p:nvPr/>
          </p:nvSpPr>
          <p:spPr bwMode="auto">
            <a:xfrm>
              <a:off x="3800" y="3842"/>
              <a:ext cx="1" cy="1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DB87E"/>
                </a:buClr>
                <a:buChar char="•"/>
                <a:defRPr sz="2400">
                  <a:solidFill>
                    <a:schemeClr val="tx1"/>
                  </a:solidFill>
                  <a:latin typeface="HelveticaNeueLT Std Med" pitchFamily="34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DB87E"/>
                </a:buClr>
                <a:buChar char="–"/>
                <a:defRPr sz="2200">
                  <a:solidFill>
                    <a:schemeClr val="tx1"/>
                  </a:solidFill>
                  <a:latin typeface="HelveticaNeueLT Std Med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DB87E"/>
                </a:buClr>
                <a:buChar char="•"/>
                <a:defRPr sz="2200">
                  <a:solidFill>
                    <a:schemeClr val="tx1"/>
                  </a:solidFill>
                  <a:latin typeface="HelveticaNeueLT Std Med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DB87E"/>
                </a:buClr>
                <a:buChar char="–"/>
                <a:defRPr sz="2000">
                  <a:solidFill>
                    <a:schemeClr val="tx1"/>
                  </a:solidFill>
                  <a:latin typeface="HelveticaNeueLT Std Med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DB87E"/>
                </a:buClr>
                <a:buChar char="»"/>
                <a:defRPr sz="2000">
                  <a:solidFill>
                    <a:schemeClr val="tx1"/>
                  </a:solidFill>
                  <a:latin typeface="HelveticaNeueLT Std Med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DB87E"/>
                </a:buClr>
                <a:buChar char="»"/>
                <a:defRPr sz="2000">
                  <a:solidFill>
                    <a:schemeClr val="tx1"/>
                  </a:solidFill>
                  <a:latin typeface="HelveticaNeueLT Std Med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DB87E"/>
                </a:buClr>
                <a:buChar char="»"/>
                <a:defRPr sz="2000">
                  <a:solidFill>
                    <a:schemeClr val="tx1"/>
                  </a:solidFill>
                  <a:latin typeface="HelveticaNeueLT Std Med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DB87E"/>
                </a:buClr>
                <a:buChar char="»"/>
                <a:defRPr sz="2000">
                  <a:solidFill>
                    <a:schemeClr val="tx1"/>
                  </a:solidFill>
                  <a:latin typeface="HelveticaNeueLT Std Med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DB87E"/>
                </a:buClr>
                <a:buChar char="»"/>
                <a:defRPr sz="2000">
                  <a:solidFill>
                    <a:schemeClr val="tx1"/>
                  </a:solidFill>
                  <a:latin typeface="HelveticaNeueLT Std Med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itchFamily="34" charset="0"/>
              </a:endParaRPr>
            </a:p>
          </p:txBody>
        </p:sp>
        <p:sp>
          <p:nvSpPr>
            <p:cNvPr id="12302" name="Rectangle 211"/>
            <p:cNvSpPr>
              <a:spLocks noChangeArrowheads="1"/>
            </p:cNvSpPr>
            <p:nvPr/>
          </p:nvSpPr>
          <p:spPr bwMode="auto">
            <a:xfrm>
              <a:off x="657" y="3969"/>
              <a:ext cx="6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rgbClr val="CDB87E"/>
                </a:buClr>
                <a:buChar char="•"/>
                <a:defRPr sz="2400">
                  <a:solidFill>
                    <a:schemeClr val="tx1"/>
                  </a:solidFill>
                  <a:latin typeface="HelveticaNeueLT Std Med" pitchFamily="34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DB87E"/>
                </a:buClr>
                <a:buChar char="–"/>
                <a:defRPr sz="2200">
                  <a:solidFill>
                    <a:schemeClr val="tx1"/>
                  </a:solidFill>
                  <a:latin typeface="HelveticaNeueLT Std Med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DB87E"/>
                </a:buClr>
                <a:buChar char="•"/>
                <a:defRPr sz="2200">
                  <a:solidFill>
                    <a:schemeClr val="tx1"/>
                  </a:solidFill>
                  <a:latin typeface="HelveticaNeueLT Std Med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DB87E"/>
                </a:buClr>
                <a:buChar char="–"/>
                <a:defRPr sz="2000">
                  <a:solidFill>
                    <a:schemeClr val="tx1"/>
                  </a:solidFill>
                  <a:latin typeface="HelveticaNeueLT Std Med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DB87E"/>
                </a:buClr>
                <a:buChar char="»"/>
                <a:defRPr sz="2000">
                  <a:solidFill>
                    <a:schemeClr val="tx1"/>
                  </a:solidFill>
                  <a:latin typeface="HelveticaNeueLT Std Med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DB87E"/>
                </a:buClr>
                <a:buChar char="»"/>
                <a:defRPr sz="2000">
                  <a:solidFill>
                    <a:schemeClr val="tx1"/>
                  </a:solidFill>
                  <a:latin typeface="HelveticaNeueLT Std Med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DB87E"/>
                </a:buClr>
                <a:buChar char="»"/>
                <a:defRPr sz="2000">
                  <a:solidFill>
                    <a:schemeClr val="tx1"/>
                  </a:solidFill>
                  <a:latin typeface="HelveticaNeueLT Std Med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DB87E"/>
                </a:buClr>
                <a:buChar char="»"/>
                <a:defRPr sz="2000">
                  <a:solidFill>
                    <a:schemeClr val="tx1"/>
                  </a:solidFill>
                  <a:latin typeface="HelveticaNeueLT Std Med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DB87E"/>
                </a:buClr>
                <a:buChar char="»"/>
                <a:defRPr sz="2000">
                  <a:solidFill>
                    <a:schemeClr val="tx1"/>
                  </a:solidFill>
                  <a:latin typeface="HelveticaNeueLT Std Med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solidFill>
                    <a:srgbClr val="00FF00"/>
                  </a:solidFill>
                  <a:latin typeface="Times New Roman" pitchFamily="18" charset="0"/>
                </a:rPr>
                <a:t> </a:t>
              </a:r>
              <a:endParaRPr lang="en-US" altLang="en-US" sz="1800">
                <a:latin typeface="Arial" pitchFamily="34" charset="0"/>
              </a:endParaRPr>
            </a:p>
          </p:txBody>
        </p:sp>
      </p:grpSp>
      <p:cxnSp>
        <p:nvCxnSpPr>
          <p:cNvPr id="5" name="Straight Arrow Connector 4"/>
          <p:cNvCxnSpPr/>
          <p:nvPr/>
        </p:nvCxnSpPr>
        <p:spPr>
          <a:xfrm flipV="1">
            <a:off x="4356100" y="2997200"/>
            <a:ext cx="2024063" cy="71438"/>
          </a:xfrm>
          <a:prstGeom prst="straightConnector1">
            <a:avLst/>
          </a:prstGeom>
          <a:ln w="38100">
            <a:solidFill>
              <a:srgbClr val="0075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4" name="Text Box 214"/>
          <p:cNvSpPr txBox="1">
            <a:spLocks noChangeArrowheads="1"/>
          </p:cNvSpPr>
          <p:nvPr/>
        </p:nvSpPr>
        <p:spPr bwMode="auto">
          <a:xfrm>
            <a:off x="6443663" y="2781300"/>
            <a:ext cx="20891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At this level of coding: 177 measures in the classification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65C415-BC9F-4BDF-8151-F874512D2D25}"/>
              </a:ext>
            </a:extLst>
          </p:cNvPr>
          <p:cNvSpPr/>
          <p:nvPr/>
        </p:nvSpPr>
        <p:spPr>
          <a:xfrm>
            <a:off x="6793128" y="5399668"/>
            <a:ext cx="2227484" cy="9144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err="1">
                <a:solidFill>
                  <a:schemeClr val="tx1"/>
                </a:solidFill>
              </a:rPr>
              <a:t>Available</a:t>
            </a:r>
            <a:r>
              <a:rPr lang="fr-CH" dirty="0">
                <a:solidFill>
                  <a:schemeClr val="tx1"/>
                </a:solidFill>
              </a:rPr>
              <a:t> at</a:t>
            </a:r>
          </a:p>
          <a:p>
            <a:pPr algn="ctr"/>
            <a:r>
              <a:rPr lang="fr-CH" dirty="0">
                <a:solidFill>
                  <a:schemeClr val="tx1"/>
                </a:solidFill>
              </a:rPr>
              <a:t>unctad.org/</a:t>
            </a:r>
            <a:r>
              <a:rPr lang="fr-CH" dirty="0" err="1">
                <a:solidFill>
                  <a:schemeClr val="tx1"/>
                </a:solidFill>
              </a:rPr>
              <a:t>ntm</a:t>
            </a:r>
            <a:endParaRPr lang="fr-CH" dirty="0">
              <a:solidFill>
                <a:schemeClr val="tx1"/>
              </a:solidFill>
            </a:endParaRPr>
          </a:p>
          <a:p>
            <a:pPr algn="ctr"/>
            <a:r>
              <a:rPr lang="fr-CH" dirty="0">
                <a:solidFill>
                  <a:schemeClr val="tx1"/>
                </a:solidFill>
              </a:rPr>
              <a:t>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290965488"/>
      </p:ext>
    </p:extLst>
  </p:cSld>
  <p:clrMapOvr>
    <a:masterClrMapping/>
  </p:clrMapOvr>
</p:sld>
</file>

<file path=ppt/theme/theme1.xml><?xml version="1.0" encoding="utf-8"?>
<a:theme xmlns:a="http://schemas.openxmlformats.org/drawingml/2006/main" name="~5652318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~5652318</Template>
  <TotalTime>12256</TotalTime>
  <Words>3230</Words>
  <Application>Microsoft Office PowerPoint</Application>
  <PresentationFormat>On-screen Show (4:3)</PresentationFormat>
  <Paragraphs>791</Paragraphs>
  <Slides>61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75" baseType="lpstr">
      <vt:lpstr>MS Mincho</vt:lpstr>
      <vt:lpstr>MS PGothic</vt:lpstr>
      <vt:lpstr>SimSun</vt:lpstr>
      <vt:lpstr>Arial</vt:lpstr>
      <vt:lpstr>Calibri</vt:lpstr>
      <vt:lpstr>Eurostile LT Std Bold</vt:lpstr>
      <vt:lpstr>Eurostile LT Std Condensed</vt:lpstr>
      <vt:lpstr>HelveticaNeueLT Std Med</vt:lpstr>
      <vt:lpstr>HelveticaNeueLT Std Med Cn</vt:lpstr>
      <vt:lpstr>Times New Roman</vt:lpstr>
      <vt:lpstr>Wingdings</vt:lpstr>
      <vt:lpstr>~5652318</vt:lpstr>
      <vt:lpstr>Acrobat Document</vt:lpstr>
      <vt:lpstr>Chart</vt:lpstr>
      <vt:lpstr>PowerPoint Presentation</vt:lpstr>
      <vt:lpstr>Non-Tariff Measures everywhere …</vt:lpstr>
      <vt:lpstr>PowerPoint Presentation</vt:lpstr>
      <vt:lpstr>PowerPoint Presentation</vt:lpstr>
      <vt:lpstr>UNCTAD NTM Programme unctad.org/ntm</vt:lpstr>
      <vt:lpstr>Outline</vt:lpstr>
      <vt:lpstr>Non-Tariff Measures</vt:lpstr>
      <vt:lpstr>International Classification of NTMs:  The common language</vt:lpstr>
      <vt:lpstr>MAST NTM Classification Tree structure – Example </vt:lpstr>
      <vt:lpstr>Official NTM data collection</vt:lpstr>
      <vt:lpstr>Data collection process: quality and standardization </vt:lpstr>
      <vt:lpstr>Map of Data Availability – A global initiative</vt:lpstr>
      <vt:lpstr>Information collected </vt:lpstr>
      <vt:lpstr>Data user guide: strength and limitations of data</vt:lpstr>
      <vt:lpstr>Outline</vt:lpstr>
      <vt:lpstr>PowerPoint Presentation</vt:lpstr>
      <vt:lpstr>PowerPoint Presentation</vt:lpstr>
      <vt:lpstr>NTM are becoming very prominent Trends: tariffs and non-tariffs measures</vt:lpstr>
      <vt:lpstr>Cumulative notifications at the WTO</vt:lpstr>
      <vt:lpstr>PowerPoint Presentation</vt:lpstr>
      <vt:lpstr>PowerPoint Presentation</vt:lpstr>
      <vt:lpstr>PowerPoint Presentation</vt:lpstr>
      <vt:lpstr>PowerPoint Presentation</vt:lpstr>
      <vt:lpstr>Effects are different for firms and countries: Compliance with Standards: (Tomatoes)</vt:lpstr>
      <vt:lpstr>How much NTMs add to the costs of exporting?</vt:lpstr>
      <vt:lpstr>Who is more affected?  … low income countries. </vt:lpstr>
      <vt:lpstr>NTMs add costs to trade, but are these costs justified? Measures (NTM) vs Barriers (NTB)</vt:lpstr>
      <vt:lpstr>Not all NTM are bad policies Why is trade regulated by NTMs? </vt:lpstr>
      <vt:lpstr>Policy Implications on the Domestic Economy</vt:lpstr>
      <vt:lpstr>Policy implications for trade </vt:lpstr>
      <vt:lpstr>Some thoughts on trade policy (NTMs) and socio-economic development</vt:lpstr>
      <vt:lpstr>International Trade and social norms</vt:lpstr>
      <vt:lpstr>To fix ideas: An example Price dumping vs Social Dumping </vt:lpstr>
      <vt:lpstr>An example Price dumping vs Social Dumping </vt:lpstr>
      <vt:lpstr>Addressing Social dumping: rewriting trading rules. </vt:lpstr>
      <vt:lpstr>NTMs in the context of current trade tensions</vt:lpstr>
      <vt:lpstr>Outline</vt:lpstr>
      <vt:lpstr>UNCTAD-MAST Classification:  The common language</vt:lpstr>
      <vt:lpstr>DOWNSIDE:  Average ad-valorem equivalent of NTMs</vt:lpstr>
      <vt:lpstr>DOWNSIDE: costs even higher for… </vt:lpstr>
      <vt:lpstr>DOWNSIDE continued: Technical NTMs as trade costs…</vt:lpstr>
      <vt:lpstr>UPSIDE: Objectives of SPS measures and TBT</vt:lpstr>
      <vt:lpstr>UPSIDE: Direct linkages between NTMs and SDGs</vt:lpstr>
      <vt:lpstr>Some examples</vt:lpstr>
      <vt:lpstr>What may turn SPS/TBT into "barriers"?</vt:lpstr>
      <vt:lpstr>What can be done? Policy coherence and convergence</vt:lpstr>
      <vt:lpstr>Good Regulatory Practice</vt:lpstr>
      <vt:lpstr>Mechanisms at the multilateral level: TBT</vt:lpstr>
      <vt:lpstr>Convergence: towards where?</vt:lpstr>
      <vt:lpstr>Convergence: how? towards where?</vt:lpstr>
      <vt:lpstr>Convergence: how? towards where?</vt:lpstr>
      <vt:lpstr>Convergence: how? towards where?</vt:lpstr>
      <vt:lpstr>Convergence: how? towards where?</vt:lpstr>
      <vt:lpstr>Convergence: how? towards where?</vt:lpstr>
      <vt:lpstr>Which international standards?</vt:lpstr>
      <vt:lpstr>What to do in RTAs? </vt:lpstr>
      <vt:lpstr>UNCTAD product: Regional NTM Integration Review </vt:lpstr>
      <vt:lpstr>E.g. ASEAN: Regulatory convergence can reduce impact of technical NTMs by ~25% </vt:lpstr>
      <vt:lpstr>E.g. UNCTAD analysis for ECOWAS: Welfare increases in three scenarios</vt:lpstr>
      <vt:lpstr>Conclusions</vt:lpstr>
      <vt:lpstr>If you want to discuss and learn more </vt:lpstr>
    </vt:vector>
  </TitlesOfParts>
  <Company>UNCTAD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Unctad User</dc:creator>
  <cp:lastModifiedBy>Ralf Peters</cp:lastModifiedBy>
  <cp:revision>580</cp:revision>
  <cp:lastPrinted>2018-06-21T09:16:03Z</cp:lastPrinted>
  <dcterms:created xsi:type="dcterms:W3CDTF">2011-10-06T08:45:43Z</dcterms:created>
  <dcterms:modified xsi:type="dcterms:W3CDTF">2018-09-14T07:23:58Z</dcterms:modified>
</cp:coreProperties>
</file>