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9"/>
  </p:notesMasterIdLst>
  <p:handoutMasterIdLst>
    <p:handoutMasterId r:id="rId30"/>
  </p:handoutMasterIdLst>
  <p:sldIdLst>
    <p:sldId id="525" r:id="rId5"/>
    <p:sldId id="543" r:id="rId6"/>
    <p:sldId id="567" r:id="rId7"/>
    <p:sldId id="568" r:id="rId8"/>
    <p:sldId id="572" r:id="rId9"/>
    <p:sldId id="573" r:id="rId10"/>
    <p:sldId id="574" r:id="rId11"/>
    <p:sldId id="575" r:id="rId12"/>
    <p:sldId id="569" r:id="rId13"/>
    <p:sldId id="577" r:id="rId14"/>
    <p:sldId id="576" r:id="rId15"/>
    <p:sldId id="578" r:id="rId16"/>
    <p:sldId id="579" r:id="rId17"/>
    <p:sldId id="570" r:id="rId18"/>
    <p:sldId id="582" r:id="rId19"/>
    <p:sldId id="583" r:id="rId20"/>
    <p:sldId id="581" r:id="rId21"/>
    <p:sldId id="589" r:id="rId22"/>
    <p:sldId id="580" r:id="rId23"/>
    <p:sldId id="588" r:id="rId24"/>
    <p:sldId id="571" r:id="rId25"/>
    <p:sldId id="590" r:id="rId26"/>
    <p:sldId id="585" r:id="rId27"/>
    <p:sldId id="566" r:id="rId28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B2B2B2"/>
    <a:srgbClr val="5F5F5F"/>
    <a:srgbClr val="777777"/>
    <a:srgbClr val="808080"/>
    <a:srgbClr val="FFFF00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8E161E8-4328-4858-B6D6-FBEBADC7BA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charset="0"/>
                <a:ea typeface="MS PGothic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BA0D08F-9E1F-43FC-988C-673AE4320A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7E92C07-EF8B-4FA8-A544-1E753D9A9225}" type="datetimeFigureOut">
              <a:rPr lang="en-US" altLang="en-CH"/>
              <a:pPr/>
              <a:t>4/13/2018</a:t>
            </a:fld>
            <a:endParaRPr lang="en-US" altLang="en-CH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B57D7FD2-C220-41CC-BD77-279D7CAD6A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imes New Roman" charset="0"/>
                <a:ea typeface="MS PGothic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16146C88-F382-4B74-9EE6-48830C8AD8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BF5DA577-E068-49E8-8123-ABBFA2749092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9A19B9E-CD94-4EC6-9E10-E9EF873B74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Times New Roman" charset="0"/>
                <a:ea typeface="MS PGothic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01B353E-6F19-4AAD-808A-4CA7EF7F28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Times New Roman" charset="0"/>
                <a:ea typeface="MS PGothic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8A465E7-261A-4479-81DF-EDC15BB9F3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494612-F2F4-4E99-B703-2A3A4ED80C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518B526-B830-4D5C-9BE7-4FBB45C8D2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Times New Roman" charset="0"/>
                <a:ea typeface="MS PGothic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CE9C2C77-53E3-40D5-BF46-C5BD84391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9348B28D-14D7-43B4-9FCD-1F82A6A3EC1A}" type="slidenum">
              <a:rPr lang="en-GB" altLang="en-CH"/>
              <a:pPr/>
              <a:t>‹#›</a:t>
            </a:fld>
            <a:endParaRPr lang="en-GB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7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3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2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4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7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90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74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24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5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22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16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11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23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64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56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425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5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8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07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21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38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396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06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48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36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96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2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413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435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12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1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039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1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4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09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70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98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9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9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9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C6A452-CA15-4248-8E6B-815607038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[SLIDE TITLE]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431F1B-EEDA-4276-B3B6-FAB988468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text styles</a:t>
            </a:r>
          </a:p>
          <a:p>
            <a:pPr lvl="1"/>
            <a:r>
              <a:rPr lang="en-US" altLang="en-CH"/>
              <a:t>Second level</a:t>
            </a:r>
          </a:p>
          <a:p>
            <a:pPr lvl="2"/>
            <a:r>
              <a:rPr lang="en-US" altLang="en-CH"/>
              <a:t>Third level</a:t>
            </a:r>
          </a:p>
          <a:p>
            <a:pPr lvl="3"/>
            <a:r>
              <a:rPr lang="en-US" altLang="en-CH"/>
              <a:t>Fourth level</a:t>
            </a:r>
          </a:p>
          <a:p>
            <a:pPr lvl="4"/>
            <a:r>
              <a:rPr lang="en-US" altLang="en-CH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7D5764-190E-43F8-89F3-DDC78E21E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[SLIDE TITLE]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7626F29-F8D0-40C8-834B-83438F73A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text styles</a:t>
            </a:r>
          </a:p>
          <a:p>
            <a:pPr lvl="1"/>
            <a:r>
              <a:rPr lang="en-US" altLang="en-CH"/>
              <a:t>Second level</a:t>
            </a:r>
          </a:p>
          <a:p>
            <a:pPr lvl="2"/>
            <a:r>
              <a:rPr lang="en-US" altLang="en-CH"/>
              <a:t>Third level</a:t>
            </a:r>
          </a:p>
          <a:p>
            <a:pPr lvl="3"/>
            <a:r>
              <a:rPr lang="en-US" altLang="en-CH"/>
              <a:t>Fourth level</a:t>
            </a:r>
          </a:p>
          <a:p>
            <a:pPr lvl="4"/>
            <a:r>
              <a:rPr lang="en-US" altLang="en-CH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7A455F-A21C-4E48-AC35-E8E0FEC9B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[SLIDE TITLE]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821C2A7-8A0C-481D-A13F-CC63A7C5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text styles</a:t>
            </a:r>
          </a:p>
          <a:p>
            <a:pPr lvl="1"/>
            <a:r>
              <a:rPr lang="en-US" altLang="en-CH"/>
              <a:t>Second level</a:t>
            </a:r>
          </a:p>
          <a:p>
            <a:pPr lvl="2"/>
            <a:r>
              <a:rPr lang="en-US" altLang="en-CH"/>
              <a:t>Third level</a:t>
            </a:r>
          </a:p>
          <a:p>
            <a:pPr lvl="3"/>
            <a:r>
              <a:rPr lang="en-US" altLang="en-CH"/>
              <a:t>Fourth level</a:t>
            </a:r>
          </a:p>
          <a:p>
            <a:pPr lvl="4"/>
            <a:r>
              <a:rPr lang="en-US" altLang="en-CH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AGE FIN">
            <a:extLst>
              <a:ext uri="{FF2B5EF4-FFF2-40B4-BE49-F238E27FC236}">
                <a16:creationId xmlns:a16="http://schemas.microsoft.com/office/drawing/2014/main" id="{90FEE204-23DA-4F67-90CD-CE5CDB22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0BF17C1D-BDCE-4D06-9A33-85DFAD201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[SLIDE TITLE]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1CF1F70-DCEF-4BF0-BF7C-D8C53D381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H"/>
              <a:t>Click to edit Master text styles</a:t>
            </a:r>
          </a:p>
          <a:p>
            <a:pPr lvl="1"/>
            <a:r>
              <a:rPr lang="en-US" altLang="en-CH"/>
              <a:t>Second level</a:t>
            </a:r>
          </a:p>
          <a:p>
            <a:pPr lvl="2"/>
            <a:r>
              <a:rPr lang="en-US" altLang="en-CH"/>
              <a:t>Third level</a:t>
            </a:r>
          </a:p>
          <a:p>
            <a:pPr lvl="3"/>
            <a:r>
              <a:rPr lang="en-US" altLang="en-CH"/>
              <a:t>Fourth level</a:t>
            </a:r>
          </a:p>
          <a:p>
            <a:pPr lvl="4"/>
            <a:r>
              <a:rPr lang="en-US" altLang="en-CH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MS PGothic" panose="020B0600070205080204" pitchFamily="34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>
            <a:extLst>
              <a:ext uri="{FF2B5EF4-FFF2-40B4-BE49-F238E27FC236}">
                <a16:creationId xmlns:a16="http://schemas.microsoft.com/office/drawing/2014/main" id="{25E8A75F-F9C2-4E68-B1A7-6DFCF712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258820" cy="322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3">
            <a:extLst>
              <a:ext uri="{FF2B5EF4-FFF2-40B4-BE49-F238E27FC236}">
                <a16:creationId xmlns:a16="http://schemas.microsoft.com/office/drawing/2014/main" id="{954A04D2-93F7-4E38-9312-AD28684C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8750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3600" b="1">
                <a:solidFill>
                  <a:srgbClr val="C00000"/>
                </a:solidFill>
                <a:latin typeface="Helvetica LT Std" pitchFamily="34" charset="0"/>
              </a:rPr>
              <a:t>Assessing the progress of LDCs in achieving the Sustainable Development Goals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63FDB4-29FC-415F-8B46-C7B28B646668}"/>
              </a:ext>
            </a:extLst>
          </p:cNvPr>
          <p:cNvSpPr txBox="1">
            <a:spLocks/>
          </p:cNvSpPr>
          <p:nvPr/>
        </p:nvSpPr>
        <p:spPr>
          <a:xfrm>
            <a:off x="2267744" y="2564185"/>
            <a:ext cx="6659787" cy="1512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en-CH" sz="4000" b="1" dirty="0">
                <a:solidFill>
                  <a:srgbClr val="606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NeueLT Std Med" panose="020B0604020202020204" pitchFamily="34" charset="0"/>
              </a:rPr>
              <a:t>GIOVANNI VALENSISI</a:t>
            </a:r>
            <a:endParaRPr lang="fr-FR" altLang="en-CH" sz="4000" b="1" dirty="0">
              <a:solidFill>
                <a:srgbClr val="606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fr-FR" altLang="en-CH" sz="2400" dirty="0">
                <a:solidFill>
                  <a:srgbClr val="606060"/>
                </a:solidFill>
                <a:latin typeface="HelveticaNeueLT Std Med" panose="020B0604020202020204" pitchFamily="34" charset="0"/>
              </a:rPr>
              <a:t>Division for </a:t>
            </a:r>
            <a:r>
              <a:rPr lang="fr-FR" altLang="en-CH" sz="2400" dirty="0" err="1">
                <a:solidFill>
                  <a:srgbClr val="606060"/>
                </a:solidFill>
                <a:latin typeface="HelveticaNeueLT Std Med" panose="020B0604020202020204" pitchFamily="34" charset="0"/>
              </a:rPr>
              <a:t>Africa</a:t>
            </a:r>
            <a:r>
              <a:rPr lang="fr-FR" altLang="en-CH" sz="2400" dirty="0">
                <a:solidFill>
                  <a:srgbClr val="606060"/>
                </a:solidFill>
                <a:latin typeface="HelveticaNeueLT Std Med" panose="020B0604020202020204" pitchFamily="34" charset="0"/>
              </a:rPr>
              <a:t>, Least </a:t>
            </a:r>
            <a:r>
              <a:rPr lang="fr-FR" altLang="en-CH" sz="2400" dirty="0" err="1">
                <a:solidFill>
                  <a:srgbClr val="606060"/>
                </a:solidFill>
                <a:latin typeface="HelveticaNeueLT Std Med" panose="020B0604020202020204" pitchFamily="34" charset="0"/>
              </a:rPr>
              <a:t>Developed</a:t>
            </a:r>
            <a:r>
              <a:rPr lang="fr-FR" altLang="en-CH" sz="2400" dirty="0">
                <a:solidFill>
                  <a:srgbClr val="606060"/>
                </a:solidFill>
                <a:latin typeface="HelveticaNeueLT Std Med" panose="020B0604020202020204" pitchFamily="34" charset="0"/>
              </a:rPr>
              <a:t> Countries and </a:t>
            </a:r>
            <a:r>
              <a:rPr lang="fr-FR" altLang="en-CH" sz="2400" dirty="0" err="1">
                <a:solidFill>
                  <a:srgbClr val="606060"/>
                </a:solidFill>
                <a:latin typeface="HelveticaNeueLT Std Med" panose="020B0604020202020204" pitchFamily="34" charset="0"/>
              </a:rPr>
              <a:t>Special</a:t>
            </a:r>
            <a:r>
              <a:rPr lang="fr-FR" altLang="en-CH" sz="2400" dirty="0">
                <a:solidFill>
                  <a:srgbClr val="606060"/>
                </a:solidFill>
                <a:latin typeface="HelveticaNeueLT Std Med" panose="020B0604020202020204" pitchFamily="34" charset="0"/>
              </a:rPr>
              <a:t> Programmes – UNCTAD</a:t>
            </a:r>
          </a:p>
          <a:p>
            <a:pPr algn="ctr" eaLnBrk="1" hangingPunct="1">
              <a:spcBef>
                <a:spcPct val="20000"/>
              </a:spcBef>
            </a:pPr>
            <a:endParaRPr lang="fr-FR" altLang="en-CH" sz="2400" dirty="0">
              <a:solidFill>
                <a:srgbClr val="606060"/>
              </a:solidFill>
              <a:latin typeface="HelveticaNeueLT Std Med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CH" sz="2400" b="1" dirty="0">
                <a:solidFill>
                  <a:srgbClr val="606060"/>
                </a:solidFill>
              </a:rPr>
              <a:t>Short courses for Permanent Missions in Geneva</a:t>
            </a:r>
          </a:p>
          <a:p>
            <a:pPr algn="ctr">
              <a:spcBef>
                <a:spcPct val="20000"/>
              </a:spcBef>
            </a:pPr>
            <a:r>
              <a:rPr lang="fr-FR" altLang="en-CH" sz="2400" dirty="0">
                <a:solidFill>
                  <a:srgbClr val="606060"/>
                </a:solidFill>
                <a:latin typeface="HelveticaNeueLT Std Med" panose="020B0604020202020204" pitchFamily="34" charset="0"/>
              </a:rPr>
              <a:t>13 April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6D6CC4C-A39F-463B-9E19-D69AC39AF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International trade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FBD46D81-04E1-4123-A866-44825806EC01}"/>
              </a:ext>
            </a:extLst>
          </p:cNvPr>
          <p:cNvGrpSpPr>
            <a:grpSpLocks/>
          </p:cNvGrpSpPr>
          <p:nvPr/>
        </p:nvGrpSpPr>
        <p:grpSpPr bwMode="auto">
          <a:xfrm>
            <a:off x="925512" y="855141"/>
            <a:ext cx="7292975" cy="4356100"/>
            <a:chOff x="926287" y="1026599"/>
            <a:chExt cx="7291426" cy="4356734"/>
          </a:xfrm>
        </p:grpSpPr>
        <p:pic>
          <p:nvPicPr>
            <p:cNvPr id="17411" name="Picture 1">
              <a:extLst>
                <a:ext uri="{FF2B5EF4-FFF2-40B4-BE49-F238E27FC236}">
                  <a16:creationId xmlns:a16="http://schemas.microsoft.com/office/drawing/2014/main" id="{A15A097E-28F6-4164-816A-630E91725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87" y="1474666"/>
              <a:ext cx="7291426" cy="390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2">
              <a:extLst>
                <a:ext uri="{FF2B5EF4-FFF2-40B4-BE49-F238E27FC236}">
                  <a16:creationId xmlns:a16="http://schemas.microsoft.com/office/drawing/2014/main" id="{3F519C06-F46A-4E14-95F9-7AB7BDB07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026599"/>
              <a:ext cx="3359400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EBAF6515-BE63-4028-B2C2-48F172D0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1208"/>
            <a:ext cx="8064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The tepid recovery of world trade coupled with modest pickup of commodity prices is unlikely to reverse LDCs’ marginalization.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F34E783-CDCC-49EF-B95F-9A2846D5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International trade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D0099E-267E-4966-A414-14A2EAA4938F}"/>
              </a:ext>
            </a:extLst>
          </p:cNvPr>
          <p:cNvGrpSpPr/>
          <p:nvPr/>
        </p:nvGrpSpPr>
        <p:grpSpPr>
          <a:xfrm>
            <a:off x="440939" y="2868487"/>
            <a:ext cx="6759426" cy="3800600"/>
            <a:chOff x="1979712" y="1788640"/>
            <a:chExt cx="6543576" cy="3800600"/>
          </a:xfrm>
        </p:grpSpPr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id="{370292B3-DA3B-4007-AE29-F807A7138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7" t="13152"/>
            <a:stretch/>
          </p:blipFill>
          <p:spPr bwMode="auto">
            <a:xfrm>
              <a:off x="1979712" y="1988840"/>
              <a:ext cx="6543576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7EAF71A-0B82-4948-97D0-A28DB4B6A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1788640"/>
              <a:ext cx="3015825" cy="200200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9E06E1DE-5F18-4DAB-B9A7-302A284A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8" y="692696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The decline in commodity prices somewhat reduced their weight in LDC merchandise export basket, but they account for 2/3 of the total (even more for many African LDCs)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Imports, conversely, remain highly skewed towards manufactures (incl. capital goods), and sensitive imports such as food and fuels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32F6AE0-FD96-4EA1-B527-3E9E5356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International trade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2D6DA503-470A-4C3B-89C5-4F989749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7162"/>
            <a:ext cx="80930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30C88336-F10C-4B7B-9EFE-36A971B6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13" y="5714848"/>
            <a:ext cx="8064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Trade volumes went up, but more for imports than for exports.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9CB06D9-BA31-4B72-9C86-FF8652A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International trade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B6362-CD10-4995-B00A-7E8840C8D6BC}"/>
              </a:ext>
            </a:extLst>
          </p:cNvPr>
          <p:cNvGrpSpPr/>
          <p:nvPr/>
        </p:nvGrpSpPr>
        <p:grpSpPr>
          <a:xfrm>
            <a:off x="1259632" y="781672"/>
            <a:ext cx="6410672" cy="4045377"/>
            <a:chOff x="2123728" y="890161"/>
            <a:chExt cx="6410672" cy="4045377"/>
          </a:xfrm>
        </p:grpSpPr>
        <p:pic>
          <p:nvPicPr>
            <p:cNvPr id="19458" name="Picture 1">
              <a:extLst>
                <a:ext uri="{FF2B5EF4-FFF2-40B4-BE49-F238E27FC236}">
                  <a16:creationId xmlns:a16="http://schemas.microsoft.com/office/drawing/2014/main" id="{F4912844-6BB1-4F80-8C89-A499C01292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8" t="6800"/>
            <a:stretch/>
          </p:blipFill>
          <p:spPr bwMode="auto">
            <a:xfrm>
              <a:off x="2123728" y="980728"/>
              <a:ext cx="6410672" cy="395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45929B-A3F5-45FE-A54A-239D3E455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3728" y="890161"/>
              <a:ext cx="2252325" cy="181133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63C6B2D6-B345-4D71-A94F-A264D751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08882"/>
            <a:ext cx="842493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The lopsided pattern of specialization is coupled with structural current acc. deficits (on avg. -9% of GDP): in 2017 this was the case for 44 LDCs, the exceptions being large recipient of ODA or remittances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Moreover, deficits are expected to widen, putting more pressure on </a:t>
            </a:r>
            <a:r>
              <a:rPr lang="en-US" altLang="en-CH" sz="2200" dirty="0" err="1"/>
              <a:t>BoP</a:t>
            </a:r>
            <a:endParaRPr lang="en-US" altLang="en-CH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C8816E8B-6CDF-4270-B210-BB667F751B1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 dirty="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BB675EA-8084-4D4C-96E7-12CE76FB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EA5AA9B-1AF8-4C79-8546-D6B6990E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" y="3861048"/>
            <a:ext cx="8007727" cy="213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B033CD7-0393-48BC-9FBB-6EF433EA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41472"/>
            <a:ext cx="842493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National account identities imply that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b="1" i="1" dirty="0"/>
              <a:t>S - I = </a:t>
            </a:r>
            <a:r>
              <a:rPr lang="en-US" altLang="en-CH" b="1" i="1" dirty="0" err="1"/>
              <a:t>Exp</a:t>
            </a:r>
            <a:r>
              <a:rPr lang="en-US" altLang="en-CH" b="1" i="1" dirty="0"/>
              <a:t> - Imp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&amp; this relationship links capital formation to current account.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LDCs have managed to keep GFCF &gt; 25% of GDP (as per </a:t>
            </a:r>
            <a:r>
              <a:rPr lang="en-US" altLang="en-CH" sz="2400" dirty="0" err="1"/>
              <a:t>BPoA</a:t>
            </a:r>
            <a:r>
              <a:rPr lang="en-US" altLang="en-CH" sz="2400" dirty="0"/>
              <a:t> target), but in the aftermath of the crisis this has entailed a heightened reliance on external financial resource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BDBC67-A0E2-479A-919A-99B338798B85}"/>
              </a:ext>
            </a:extLst>
          </p:cNvPr>
          <p:cNvSpPr/>
          <p:nvPr/>
        </p:nvSpPr>
        <p:spPr>
          <a:xfrm>
            <a:off x="539552" y="5637545"/>
            <a:ext cx="8331379" cy="383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A8ADAE5-A231-417A-A0BE-A2E8433B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49E611FA-5943-400E-A827-B536026FE8AB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2914180"/>
            <a:ext cx="6223000" cy="3910013"/>
            <a:chOff x="1460737" y="1339080"/>
            <a:chExt cx="6222526" cy="3910787"/>
          </a:xfrm>
        </p:grpSpPr>
        <p:pic>
          <p:nvPicPr>
            <p:cNvPr id="22532" name="Picture 1">
              <a:extLst>
                <a:ext uri="{FF2B5EF4-FFF2-40B4-BE49-F238E27FC236}">
                  <a16:creationId xmlns:a16="http://schemas.microsoft.com/office/drawing/2014/main" id="{851C8DC3-EEE7-40D6-A211-5B9B7503D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737" y="1608133"/>
              <a:ext cx="6222526" cy="364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2">
              <a:extLst>
                <a:ext uri="{FF2B5EF4-FFF2-40B4-BE49-F238E27FC236}">
                  <a16:creationId xmlns:a16="http://schemas.microsoft.com/office/drawing/2014/main" id="{DE584143-B302-4520-9DE2-860C9B7E1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009" y="1339080"/>
              <a:ext cx="2099625" cy="2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EED766C6-B5CA-487E-A1F2-2820F1C4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88047"/>
            <a:ext cx="871296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In 2016 LDCs accounted for 2.2 % of global FDI ($ 38 </a:t>
            </a:r>
            <a:r>
              <a:rPr lang="en-US" altLang="en-CH" sz="2400" dirty="0" err="1"/>
              <a:t>bln</a:t>
            </a:r>
            <a:r>
              <a:rPr lang="en-US" altLang="en-CH" sz="2400" dirty="0"/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Concentrated in few (resource-rich or large dynamic) LDCs: top-5 recipient ≈ 66% of the total, but important also for smaller economies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i="1" dirty="0"/>
              <a:t>Key issues</a:t>
            </a:r>
            <a:r>
              <a:rPr lang="en-US" altLang="en-CH" sz="2400" dirty="0"/>
              <a:t>: linkages to the domestic </a:t>
            </a:r>
            <a:r>
              <a:rPr lang="en-US" altLang="en-CH" sz="2400" dirty="0" err="1"/>
              <a:t>ec.</a:t>
            </a:r>
            <a:r>
              <a:rPr lang="en-US" altLang="en-CH" sz="2400" dirty="0"/>
              <a:t> &amp; technology transfer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170C3396-6BB7-490F-9E57-1CCCCD6B22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56C13F7-EAE4-479A-9D8B-5B00C7E6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440F6873-AD6F-4D66-A966-286905E946BB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728937"/>
            <a:ext cx="6984776" cy="3872184"/>
            <a:chOff x="1785224" y="1336433"/>
            <a:chExt cx="5573551" cy="3908667"/>
          </a:xfrm>
        </p:grpSpPr>
        <p:pic>
          <p:nvPicPr>
            <p:cNvPr id="24580" name="Picture 1">
              <a:extLst>
                <a:ext uri="{FF2B5EF4-FFF2-40B4-BE49-F238E27FC236}">
                  <a16:creationId xmlns:a16="http://schemas.microsoft.com/office/drawing/2014/main" id="{3E596B59-B279-40F9-904F-DDC66E756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224" y="1612900"/>
              <a:ext cx="5573551" cy="363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2">
              <a:extLst>
                <a:ext uri="{FF2B5EF4-FFF2-40B4-BE49-F238E27FC236}">
                  <a16:creationId xmlns:a16="http://schemas.microsoft.com/office/drawing/2014/main" id="{B92FB26D-0877-4C4A-89BD-C6F2A412D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902" y="1336433"/>
              <a:ext cx="2748600" cy="27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8CEC1BA7-CCC4-4F96-A2B1-5B2E6F3D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70" y="4581128"/>
            <a:ext cx="871296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Remittances to LDCs totaled $ 37bln in 2017 (7% of world tot), with a slight decline compared to the previous year.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Remittances inflows remain concentrated to few recipient LDCs, but their relevance is critical also for smaller economies (SIDS)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B024286-47AC-469A-9840-C3BBFC6E4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EBDF51-BA4C-438D-9590-39ABE27A95FD}"/>
              </a:ext>
            </a:extLst>
          </p:cNvPr>
          <p:cNvGrpSpPr/>
          <p:nvPr/>
        </p:nvGrpSpPr>
        <p:grpSpPr>
          <a:xfrm>
            <a:off x="1331640" y="745020"/>
            <a:ext cx="7056784" cy="3980124"/>
            <a:chOff x="1151620" y="745020"/>
            <a:chExt cx="7272808" cy="4327018"/>
          </a:xfrm>
        </p:grpSpPr>
        <p:grpSp>
          <p:nvGrpSpPr>
            <p:cNvPr id="23555" name="Group 9">
              <a:extLst>
                <a:ext uri="{FF2B5EF4-FFF2-40B4-BE49-F238E27FC236}">
                  <a16:creationId xmlns:a16="http://schemas.microsoft.com/office/drawing/2014/main" id="{A6BF3464-3849-4A2A-B111-DDB86206B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1620" y="776131"/>
              <a:ext cx="7272808" cy="4295907"/>
              <a:chOff x="62371" y="902695"/>
              <a:chExt cx="5697253" cy="3724223"/>
            </a:xfrm>
          </p:grpSpPr>
          <p:pic>
            <p:nvPicPr>
              <p:cNvPr id="23556" name="Picture 7">
                <a:extLst>
                  <a:ext uri="{FF2B5EF4-FFF2-40B4-BE49-F238E27FC236}">
                    <a16:creationId xmlns:a16="http://schemas.microsoft.com/office/drawing/2014/main" id="{7BBB883C-34C3-429A-9D78-9A5E6C516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71" y="1124744"/>
                <a:ext cx="5697253" cy="350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57" name="Picture 8">
                <a:extLst>
                  <a:ext uri="{FF2B5EF4-FFF2-40B4-BE49-F238E27FC236}">
                    <a16:creationId xmlns:a16="http://schemas.microsoft.com/office/drawing/2014/main" id="{2B57B6E3-FEC9-473E-BF92-74B1AABAE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902695"/>
                <a:ext cx="2939475" cy="2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4302CC-C6D1-4285-BF57-18FC7F7AEBCB}"/>
                </a:ext>
              </a:extLst>
            </p:cNvPr>
            <p:cNvSpPr txBox="1"/>
            <p:nvPr/>
          </p:nvSpPr>
          <p:spPr>
            <a:xfrm>
              <a:off x="4067944" y="745020"/>
              <a:ext cx="11351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Rounded MT Bold" panose="020F0704030504030204" pitchFamily="34" charset="0"/>
                </a:rPr>
                <a:t>2000-2016</a:t>
              </a:r>
              <a:endParaRPr lang="en-CH" sz="14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222934EE-3230-4798-A7B8-5FC7178C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4653136"/>
            <a:ext cx="871296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Though its importance is declining (esp. for large </a:t>
            </a:r>
            <a:r>
              <a:rPr lang="en-US" altLang="en-CH" sz="2400" dirty="0" err="1"/>
              <a:t>ec.</a:t>
            </a:r>
            <a:r>
              <a:rPr lang="en-US" altLang="en-CH" sz="2400" dirty="0"/>
              <a:t>), ODA remains a key source of external finance for a number of LDCs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Preliminary OECD data for 2017 suggest a 4% increase in DAC donors net </a:t>
            </a:r>
            <a:r>
              <a:rPr lang="en-US" altLang="en-CH" sz="2400" u="sng" dirty="0"/>
              <a:t>bilateral</a:t>
            </a:r>
            <a:r>
              <a:rPr lang="en-US" altLang="en-CH" sz="2400" dirty="0"/>
              <a:t> ODA to LDCs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B024286-47AC-469A-9840-C3BBFC6E4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grpSp>
        <p:nvGrpSpPr>
          <p:cNvPr id="23554" name="Group 6">
            <a:extLst>
              <a:ext uri="{FF2B5EF4-FFF2-40B4-BE49-F238E27FC236}">
                <a16:creationId xmlns:a16="http://schemas.microsoft.com/office/drawing/2014/main" id="{153563C1-293A-45A5-A4D3-D05E31829296}"/>
              </a:ext>
            </a:extLst>
          </p:cNvPr>
          <p:cNvGrpSpPr>
            <a:grpSpLocks/>
          </p:cNvGrpSpPr>
          <p:nvPr/>
        </p:nvGrpSpPr>
        <p:grpSpPr bwMode="auto">
          <a:xfrm>
            <a:off x="4968552" y="692696"/>
            <a:ext cx="4067944" cy="6103937"/>
            <a:chOff x="5303507" y="754415"/>
            <a:chExt cx="3840493" cy="6103585"/>
          </a:xfrm>
        </p:grpSpPr>
        <p:pic>
          <p:nvPicPr>
            <p:cNvPr id="23558" name="Picture 4">
              <a:extLst>
                <a:ext uri="{FF2B5EF4-FFF2-40B4-BE49-F238E27FC236}">
                  <a16:creationId xmlns:a16="http://schemas.microsoft.com/office/drawing/2014/main" id="{03F521FD-255E-4467-AFFB-5EE2D3C41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507" y="1052736"/>
              <a:ext cx="3840493" cy="580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5">
              <a:extLst>
                <a:ext uri="{FF2B5EF4-FFF2-40B4-BE49-F238E27FC236}">
                  <a16:creationId xmlns:a16="http://schemas.microsoft.com/office/drawing/2014/main" id="{82E9275F-6515-447D-AA38-F2EC514A5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507" y="754415"/>
              <a:ext cx="3840493" cy="26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D7F8222E-77BF-43AF-A707-DA077514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8" y="748149"/>
            <a:ext cx="4536058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 dirty="0" err="1"/>
              <a:t>Only</a:t>
            </a:r>
            <a:r>
              <a:rPr lang="fr-FR" altLang="en-CH" sz="2400" dirty="0"/>
              <a:t> a </a:t>
            </a:r>
            <a:r>
              <a:rPr lang="fr-FR" altLang="en-CH" sz="2400" dirty="0" err="1"/>
              <a:t>handful</a:t>
            </a:r>
            <a:r>
              <a:rPr lang="fr-FR" altLang="en-CH" sz="2400" dirty="0"/>
              <a:t> of </a:t>
            </a:r>
            <a:r>
              <a:rPr lang="fr-FR" altLang="en-CH" sz="2400" dirty="0" err="1"/>
              <a:t>donor</a:t>
            </a:r>
            <a:r>
              <a:rPr lang="fr-FR" altLang="en-CH" sz="2400" dirty="0"/>
              <a:t> countries are meeting the </a:t>
            </a:r>
            <a:r>
              <a:rPr lang="fr-FR" altLang="en-CH" sz="2400" b="1" dirty="0" err="1">
                <a:solidFill>
                  <a:srgbClr val="0070C0"/>
                </a:solidFill>
              </a:rPr>
              <a:t>IPoA</a:t>
            </a:r>
            <a:r>
              <a:rPr lang="fr-FR" altLang="en-CH" sz="2400" b="1" dirty="0">
                <a:solidFill>
                  <a:srgbClr val="0070C0"/>
                </a:solidFill>
              </a:rPr>
              <a:t> and SDG 17.2 </a:t>
            </a:r>
            <a:r>
              <a:rPr lang="fr-FR" altLang="en-CH" sz="2400" b="1" dirty="0" err="1">
                <a:solidFill>
                  <a:srgbClr val="0070C0"/>
                </a:solidFill>
              </a:rPr>
              <a:t>aid</a:t>
            </a:r>
            <a:r>
              <a:rPr lang="fr-FR" altLang="en-CH" sz="2400" b="1" dirty="0">
                <a:solidFill>
                  <a:srgbClr val="0070C0"/>
                </a:solidFill>
              </a:rPr>
              <a:t> </a:t>
            </a:r>
            <a:r>
              <a:rPr lang="fr-FR" altLang="en-CH" sz="2400" b="1" dirty="0" err="1">
                <a:solidFill>
                  <a:srgbClr val="0070C0"/>
                </a:solidFill>
              </a:rPr>
              <a:t>target</a:t>
            </a:r>
            <a:r>
              <a:rPr lang="fr-FR" altLang="en-CH" sz="2400" b="1" dirty="0">
                <a:solidFill>
                  <a:srgbClr val="0070C0"/>
                </a:solidFill>
              </a:rPr>
              <a:t> </a:t>
            </a:r>
            <a:r>
              <a:rPr lang="fr-FR" altLang="en-CH" sz="2400" dirty="0"/>
              <a:t>of 0.15-0.20% of GNI (first </a:t>
            </a:r>
            <a:r>
              <a:rPr lang="fr-FR" altLang="en-CH" sz="2400" dirty="0" err="1"/>
              <a:t>adopted</a:t>
            </a:r>
            <a:r>
              <a:rPr lang="fr-FR" altLang="en-CH" sz="2400" dirty="0"/>
              <a:t> in 1981!)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 dirty="0" err="1"/>
              <a:t>Had</a:t>
            </a:r>
            <a:r>
              <a:rPr lang="fr-FR" altLang="en-CH" sz="2400" dirty="0"/>
              <a:t> </a:t>
            </a:r>
            <a:r>
              <a:rPr lang="fr-FR" altLang="en-CH" sz="2400" dirty="0" err="1"/>
              <a:t>donor</a:t>
            </a:r>
            <a:r>
              <a:rPr lang="fr-FR" altLang="en-CH" sz="2400" dirty="0"/>
              <a:t> countries </a:t>
            </a:r>
            <a:r>
              <a:rPr lang="fr-FR" altLang="en-CH" sz="2400" dirty="0" err="1"/>
              <a:t>delivered</a:t>
            </a:r>
            <a:r>
              <a:rPr lang="fr-FR" altLang="en-CH" sz="2400" dirty="0"/>
              <a:t> on </a:t>
            </a:r>
            <a:r>
              <a:rPr lang="fr-FR" altLang="en-CH" sz="2400" dirty="0" err="1"/>
              <a:t>their</a:t>
            </a:r>
            <a:r>
              <a:rPr lang="fr-FR" altLang="en-CH" sz="2400" dirty="0"/>
              <a:t> </a:t>
            </a:r>
            <a:r>
              <a:rPr lang="fr-FR" altLang="en-CH" sz="2400" dirty="0" err="1"/>
              <a:t>pledges</a:t>
            </a:r>
            <a:r>
              <a:rPr lang="fr-FR" altLang="en-CH" sz="2400" dirty="0"/>
              <a:t>, </a:t>
            </a:r>
            <a:r>
              <a:rPr lang="fr-FR" altLang="en-CH" sz="2400" dirty="0" err="1"/>
              <a:t>LDCs</a:t>
            </a:r>
            <a:r>
              <a:rPr lang="fr-FR" altLang="en-CH" sz="2400" dirty="0"/>
              <a:t> </a:t>
            </a:r>
            <a:r>
              <a:rPr lang="fr-FR" altLang="en-CH" sz="2400" dirty="0" err="1"/>
              <a:t>would</a:t>
            </a:r>
            <a:r>
              <a:rPr lang="fr-FR" altLang="en-CH" sz="2400" dirty="0"/>
              <a:t> have </a:t>
            </a:r>
            <a:r>
              <a:rPr lang="fr-FR" altLang="en-CH" sz="2400" dirty="0" err="1"/>
              <a:t>received</a:t>
            </a:r>
            <a:r>
              <a:rPr lang="fr-FR" altLang="en-CH" sz="2400" dirty="0"/>
              <a:t> </a:t>
            </a:r>
            <a:r>
              <a:rPr lang="fr-FR" altLang="en-CH" sz="2400" dirty="0" err="1"/>
              <a:t>additional</a:t>
            </a:r>
            <a:r>
              <a:rPr lang="fr-FR" altLang="en-CH" sz="2400" dirty="0"/>
              <a:t> $32-53 </a:t>
            </a:r>
            <a:r>
              <a:rPr lang="fr-FR" altLang="en-CH" sz="2400" dirty="0" err="1"/>
              <a:t>bln</a:t>
            </a:r>
            <a:endParaRPr lang="fr-FR" altLang="en-CH" sz="2400" dirty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 dirty="0" err="1"/>
              <a:t>Questionable</a:t>
            </a:r>
            <a:r>
              <a:rPr lang="fr-FR" altLang="en-CH" sz="2400" dirty="0"/>
              <a:t> </a:t>
            </a:r>
            <a:r>
              <a:rPr lang="fr-FR" altLang="en-CH" sz="2400" dirty="0" err="1"/>
              <a:t>whether</a:t>
            </a:r>
            <a:r>
              <a:rPr lang="fr-FR" altLang="en-CH" sz="2400" dirty="0"/>
              <a:t> </a:t>
            </a:r>
            <a:r>
              <a:rPr lang="fr-FR" altLang="en-CH" sz="2400" dirty="0" err="1"/>
              <a:t>sectoral</a:t>
            </a:r>
            <a:r>
              <a:rPr lang="fr-FR" altLang="en-CH" sz="2400" dirty="0"/>
              <a:t> </a:t>
            </a:r>
            <a:r>
              <a:rPr lang="fr-FR" altLang="en-CH" sz="2400" dirty="0" err="1"/>
              <a:t>aid</a:t>
            </a:r>
            <a:r>
              <a:rPr lang="fr-FR" altLang="en-CH" sz="2400" dirty="0"/>
              <a:t> allocation </a:t>
            </a:r>
            <a:r>
              <a:rPr lang="fr-FR" altLang="en-CH" sz="2400" dirty="0" err="1"/>
              <a:t>reflects</a:t>
            </a:r>
            <a:r>
              <a:rPr lang="fr-FR" altLang="en-CH" sz="2400" dirty="0"/>
              <a:t> </a:t>
            </a:r>
            <a:r>
              <a:rPr lang="fr-FR" altLang="en-CH" sz="2400" dirty="0" err="1"/>
              <a:t>LDCs</a:t>
            </a:r>
            <a:r>
              <a:rPr lang="fr-FR" altLang="en-CH" sz="2400" dirty="0"/>
              <a:t> </a:t>
            </a:r>
            <a:r>
              <a:rPr lang="fr-FR" altLang="en-CH" sz="2400" dirty="0" err="1"/>
              <a:t>policy</a:t>
            </a:r>
            <a:r>
              <a:rPr lang="fr-FR" altLang="en-CH" sz="2400" dirty="0"/>
              <a:t> </a:t>
            </a:r>
            <a:r>
              <a:rPr lang="fr-FR" altLang="en-CH" sz="2400" dirty="0" err="1"/>
              <a:t>priorities</a:t>
            </a:r>
            <a:r>
              <a:rPr lang="fr-FR" altLang="en-CH" sz="2400" dirty="0"/>
              <a:t> (</a:t>
            </a:r>
            <a:r>
              <a:rPr lang="fr-FR" altLang="en-CH" sz="2400" dirty="0" err="1"/>
              <a:t>eg</a:t>
            </a:r>
            <a:r>
              <a:rPr lang="fr-FR" altLang="en-CH" sz="2400" dirty="0"/>
              <a:t>. in 2015 &gt;2% of total ODA </a:t>
            </a:r>
            <a:r>
              <a:rPr lang="fr-FR" altLang="en-CH" sz="2400" dirty="0" err="1"/>
              <a:t>went</a:t>
            </a:r>
            <a:r>
              <a:rPr lang="fr-FR" altLang="en-CH" sz="2400" dirty="0"/>
              <a:t> to LDC </a:t>
            </a:r>
            <a:r>
              <a:rPr lang="fr-FR" altLang="en-CH" sz="2400" dirty="0" err="1"/>
              <a:t>energy</a:t>
            </a:r>
            <a:r>
              <a:rPr lang="fr-FR" altLang="en-CH" sz="2400" dirty="0"/>
              <a:t> </a:t>
            </a:r>
            <a:r>
              <a:rPr lang="fr-FR" altLang="en-CH" sz="2400" dirty="0" err="1"/>
              <a:t>sector</a:t>
            </a:r>
            <a:r>
              <a:rPr lang="fr-FR" altLang="en-CH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901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>
            <a:extLst>
              <a:ext uri="{FF2B5EF4-FFF2-40B4-BE49-F238E27FC236}">
                <a16:creationId xmlns:a16="http://schemas.microsoft.com/office/drawing/2014/main" id="{B05F7F16-B0D8-413A-B254-BE6549AA0E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E72ADFF-51E7-47C7-B761-BA8C3816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BABEE278-043D-4370-B434-50D94804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01582" cy="36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0B53972-3F71-485F-A6F7-9570FFFF7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4581128"/>
            <a:ext cx="842493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After the “good years” following HIPC &amp; MDRI initiatives, levels of indebtedness in LDCs have climbed up again</a:t>
            </a:r>
            <a:endParaRPr lang="en-US" altLang="en-CH" b="1" i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Between 2014-2016, debt stocks for </a:t>
            </a:r>
            <a:r>
              <a:rPr lang="en-US" altLang="en-CH" sz="2400" u="sng" dirty="0"/>
              <a:t>median</a:t>
            </a:r>
            <a:r>
              <a:rPr lang="en-US" altLang="en-CH" sz="2400" dirty="0"/>
              <a:t> LDC increased from 26 to 28 percent of GDP, while debt service rose by 25%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>
            <a:extLst>
              <a:ext uri="{FF2B5EF4-FFF2-40B4-BE49-F238E27FC236}">
                <a16:creationId xmlns:a16="http://schemas.microsoft.com/office/drawing/2014/main" id="{4DA09818-5C65-4041-B6ED-FDE19D7B19D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31CFF83-5235-4800-96AA-EC2363C5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Conceptual starting point</a:t>
            </a:r>
            <a:endParaRPr lang="en-US" altLang="en-CH" sz="2200" i="1">
              <a:solidFill>
                <a:srgbClr val="66CCFF"/>
              </a:solidFill>
            </a:endParaRPr>
          </a:p>
        </p:txBody>
      </p:sp>
      <p:sp>
        <p:nvSpPr>
          <p:cNvPr id="8195" name="TextBox 5">
            <a:extLst>
              <a:ext uri="{FF2B5EF4-FFF2-40B4-BE49-F238E27FC236}">
                <a16:creationId xmlns:a16="http://schemas.microsoft.com/office/drawing/2014/main" id="{456E9C9B-B8C5-4BFF-AD07-88474646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36638"/>
            <a:ext cx="84296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altLang="en-CH" sz="2400" dirty="0"/>
              <a:t>Contribution to UN efforts to monitor the </a:t>
            </a:r>
            <a:r>
              <a:rPr lang="fr-FR" altLang="en-CH" sz="2400" dirty="0" err="1"/>
              <a:t>implementation</a:t>
            </a:r>
            <a:r>
              <a:rPr lang="fr-FR" altLang="en-CH" sz="2400" dirty="0"/>
              <a:t> of Agenda 2030 for </a:t>
            </a:r>
            <a:r>
              <a:rPr lang="fr-FR" altLang="en-CH" sz="2400" dirty="0" err="1"/>
              <a:t>Sustainable</a:t>
            </a:r>
            <a:r>
              <a:rPr lang="fr-FR" altLang="en-CH" sz="2400" dirty="0"/>
              <a:t> </a:t>
            </a:r>
            <a:r>
              <a:rPr lang="fr-FR" altLang="en-CH" sz="2400" dirty="0" err="1"/>
              <a:t>Development</a:t>
            </a:r>
            <a:r>
              <a:rPr lang="fr-FR" altLang="en-CH" sz="2400" dirty="0"/>
              <a:t> in relation to </a:t>
            </a:r>
            <a:r>
              <a:rPr lang="fr-FR" altLang="en-CH" sz="2400" dirty="0" err="1"/>
              <a:t>LDCs</a:t>
            </a:r>
            <a:r>
              <a:rPr lang="fr-FR" altLang="en-CH" sz="2400" dirty="0"/>
              <a:t> and </a:t>
            </a:r>
            <a:r>
              <a:rPr lang="fr-FR" altLang="en-CH" sz="2400" dirty="0" err="1"/>
              <a:t>UNCTAD</a:t>
            </a:r>
            <a:r>
              <a:rPr lang="fr-FR" altLang="en-US" sz="2400" dirty="0" err="1"/>
              <a:t>’</a:t>
            </a:r>
            <a:r>
              <a:rPr lang="fr-FR" altLang="en-CH" sz="2400" dirty="0" err="1"/>
              <a:t>s</a:t>
            </a:r>
            <a:r>
              <a:rPr lang="fr-FR" altLang="en-CH" sz="2400" dirty="0"/>
              <a:t> mandate</a:t>
            </a:r>
          </a:p>
          <a:p>
            <a:pPr algn="ctr">
              <a:spcBef>
                <a:spcPts val="600"/>
              </a:spcBef>
            </a:pPr>
            <a:endParaRPr lang="fr-FR" altLang="en-CH" sz="2400" dirty="0"/>
          </a:p>
          <a:p>
            <a:pPr algn="ctr">
              <a:spcBef>
                <a:spcPts val="600"/>
              </a:spcBef>
            </a:pPr>
            <a:r>
              <a:rPr lang="fr-FR" altLang="en-US" sz="2400" dirty="0"/>
              <a:t>“</a:t>
            </a:r>
            <a:r>
              <a:rPr lang="fr-FR" altLang="ja-JP" sz="2400" i="1" dirty="0" err="1"/>
              <a:t>We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will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strengthen</a:t>
            </a:r>
            <a:r>
              <a:rPr lang="fr-FR" altLang="ja-JP" sz="2400" i="1" dirty="0"/>
              <a:t> the productive </a:t>
            </a:r>
            <a:r>
              <a:rPr lang="fr-FR" altLang="ja-JP" sz="2400" i="1" dirty="0" err="1"/>
              <a:t>capacities</a:t>
            </a:r>
            <a:r>
              <a:rPr lang="fr-FR" altLang="ja-JP" sz="2400" i="1" dirty="0"/>
              <a:t> of least-</a:t>
            </a:r>
            <a:r>
              <a:rPr lang="fr-FR" altLang="ja-JP" sz="2400" i="1" dirty="0" err="1"/>
              <a:t>developed</a:t>
            </a:r>
            <a:r>
              <a:rPr lang="fr-FR" altLang="ja-JP" sz="2400" i="1" dirty="0"/>
              <a:t> countries in all </a:t>
            </a:r>
            <a:r>
              <a:rPr lang="fr-FR" altLang="ja-JP" sz="2400" i="1" dirty="0" err="1"/>
              <a:t>sectors</a:t>
            </a:r>
            <a:r>
              <a:rPr lang="fr-FR" altLang="ja-JP" sz="2400" i="1" dirty="0"/>
              <a:t>, </a:t>
            </a:r>
            <a:r>
              <a:rPr lang="fr-FR" altLang="ja-JP" sz="2400" i="1" dirty="0" err="1"/>
              <a:t>including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through</a:t>
            </a:r>
            <a:r>
              <a:rPr lang="fr-FR" altLang="ja-JP" sz="2400" i="1" dirty="0"/>
              <a:t> structural transformation</a:t>
            </a:r>
            <a:r>
              <a:rPr lang="fr-FR" altLang="en-US" sz="2400" dirty="0"/>
              <a:t>”</a:t>
            </a:r>
            <a:r>
              <a:rPr lang="fr-FR" altLang="ja-JP" sz="2400" dirty="0"/>
              <a:t> (Para 27 of the </a:t>
            </a:r>
            <a:r>
              <a:rPr lang="fr-FR" altLang="ja-JP" sz="2400" dirty="0">
                <a:solidFill>
                  <a:srgbClr val="0070C0"/>
                </a:solidFill>
              </a:rPr>
              <a:t>2030 Agenda for SD</a:t>
            </a:r>
            <a:r>
              <a:rPr lang="fr-FR" altLang="ja-JP" sz="2400" dirty="0"/>
              <a:t>)</a:t>
            </a:r>
          </a:p>
          <a:p>
            <a:pPr algn="ctr">
              <a:spcBef>
                <a:spcPts val="600"/>
              </a:spcBef>
            </a:pPr>
            <a:endParaRPr lang="fr-FR" altLang="en-CH" sz="2400" dirty="0"/>
          </a:p>
          <a:p>
            <a:pPr algn="ctr">
              <a:spcBef>
                <a:spcPts val="600"/>
              </a:spcBef>
            </a:pPr>
            <a:r>
              <a:rPr lang="fr-FR" altLang="en-CH" sz="2400" dirty="0"/>
              <a:t>Focus on the international dimension, </a:t>
            </a:r>
            <a:r>
              <a:rPr lang="fr-FR" altLang="en-CH" sz="2400" dirty="0" err="1"/>
              <a:t>consistently</a:t>
            </a:r>
            <a:r>
              <a:rPr lang="fr-FR" altLang="en-CH" sz="2400" dirty="0"/>
              <a:t> </a:t>
            </a:r>
            <a:r>
              <a:rPr lang="fr-FR" altLang="en-CH" sz="2400" dirty="0" err="1"/>
              <a:t>with</a:t>
            </a:r>
            <a:r>
              <a:rPr lang="fr-FR" altLang="en-CH" sz="2400" dirty="0"/>
              <a:t> para 3 of the </a:t>
            </a:r>
            <a:r>
              <a:rPr lang="fr-FR" altLang="en-CH" sz="2400" dirty="0">
                <a:solidFill>
                  <a:srgbClr val="0070C0"/>
                </a:solidFill>
              </a:rPr>
              <a:t>Nairobi </a:t>
            </a:r>
            <a:r>
              <a:rPr lang="fr-FR" altLang="en-CH" sz="2400" dirty="0" err="1">
                <a:solidFill>
                  <a:srgbClr val="0070C0"/>
                </a:solidFill>
              </a:rPr>
              <a:t>Maafikiano</a:t>
            </a:r>
            <a:r>
              <a:rPr lang="fr-FR" altLang="en-CH" sz="2400" dirty="0"/>
              <a:t>: </a:t>
            </a:r>
            <a:r>
              <a:rPr lang="fr-FR" altLang="en-US" sz="2400" dirty="0"/>
              <a:t>“</a:t>
            </a:r>
            <a:r>
              <a:rPr lang="fr-FR" altLang="ja-JP" sz="2400" i="1" dirty="0" err="1"/>
              <a:t>while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each</a:t>
            </a:r>
            <a:r>
              <a:rPr lang="fr-FR" altLang="ja-JP" sz="2400" i="1" dirty="0"/>
              <a:t> country has </a:t>
            </a:r>
            <a:r>
              <a:rPr lang="fr-FR" altLang="ja-JP" sz="2400" i="1" dirty="0" err="1"/>
              <a:t>primary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responsibility</a:t>
            </a:r>
            <a:r>
              <a:rPr lang="fr-FR" altLang="ja-JP" sz="2400" i="1" dirty="0"/>
              <a:t> for </a:t>
            </a:r>
            <a:r>
              <a:rPr lang="fr-FR" altLang="ja-JP" sz="2400" i="1" dirty="0" err="1"/>
              <a:t>its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own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economic</a:t>
            </a:r>
            <a:r>
              <a:rPr lang="fr-FR" altLang="ja-JP" sz="2400" i="1" dirty="0"/>
              <a:t> and social </a:t>
            </a:r>
            <a:r>
              <a:rPr lang="fr-FR" altLang="ja-JP" sz="2400" i="1" dirty="0" err="1"/>
              <a:t>development</a:t>
            </a:r>
            <a:r>
              <a:rPr lang="fr-FR" altLang="ja-JP" sz="2400" i="1" dirty="0"/>
              <a:t>, the support of an </a:t>
            </a:r>
            <a:r>
              <a:rPr lang="fr-FR" altLang="ja-JP" sz="2400" i="1" dirty="0" err="1"/>
              <a:t>enabling</a:t>
            </a:r>
            <a:r>
              <a:rPr lang="fr-FR" altLang="ja-JP" sz="2400" i="1" dirty="0"/>
              <a:t> international </a:t>
            </a:r>
            <a:r>
              <a:rPr lang="fr-FR" altLang="ja-JP" sz="2400" i="1" dirty="0" err="1"/>
              <a:t>environment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is</a:t>
            </a:r>
            <a:r>
              <a:rPr lang="fr-FR" altLang="ja-JP" sz="2400" i="1" dirty="0"/>
              <a:t> </a:t>
            </a:r>
            <a:r>
              <a:rPr lang="fr-FR" altLang="ja-JP" sz="2400" i="1" dirty="0" err="1"/>
              <a:t>integral</a:t>
            </a:r>
            <a:r>
              <a:rPr lang="fr-FR" altLang="ja-JP" sz="2400" i="1" dirty="0"/>
              <a:t> to the </a:t>
            </a:r>
            <a:r>
              <a:rPr lang="fr-FR" altLang="ja-JP" sz="2400" i="1" dirty="0" err="1"/>
              <a:t>success</a:t>
            </a:r>
            <a:r>
              <a:rPr lang="fr-FR" altLang="ja-JP" sz="2400" i="1" dirty="0"/>
              <a:t> of national efforts</a:t>
            </a:r>
            <a:r>
              <a:rPr lang="fr-FR" altLang="en-US" sz="2400" dirty="0"/>
              <a:t>”</a:t>
            </a:r>
            <a:endParaRPr lang="fr-FR" altLang="en-CH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A8ADAE5-A231-417A-A0BE-A2E8433B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Resource mobilization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60EA12-4781-48CC-94D8-5EE7745B4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7632"/>
              </p:ext>
            </p:extLst>
          </p:nvPr>
        </p:nvGraphicFramePr>
        <p:xfrm>
          <a:off x="1116013" y="765175"/>
          <a:ext cx="6624339" cy="556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Worksheet" r:id="rId3" imgW="6448586" imgH="5486280" progId="Excel.Sheet.12">
                  <p:embed/>
                </p:oleObj>
              </mc:Choice>
              <mc:Fallback>
                <p:oleObj name="Worksheet" r:id="rId3" imgW="6448586" imgH="5486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765175"/>
                        <a:ext cx="6624339" cy="5564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5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AD6BA-37A7-444B-BE24-F3952A5A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49" y="980728"/>
            <a:ext cx="2548617" cy="1601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71D91-496E-4075-8E07-B826CD958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75" y="972212"/>
            <a:ext cx="2275361" cy="17452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74817B-27FB-4494-80AF-F7CE5BD7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791" y="2586056"/>
            <a:ext cx="2365507" cy="214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D0949-26DD-4944-9F97-5D2C54E3B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672" y="2448341"/>
            <a:ext cx="3211206" cy="2808856"/>
          </a:xfrm>
          <a:prstGeom prst="rect">
            <a:avLst/>
          </a:prstGeom>
        </p:spPr>
      </p:pic>
      <p:sp>
        <p:nvSpPr>
          <p:cNvPr id="25601" name="Rectangle 2">
            <a:extLst>
              <a:ext uri="{FF2B5EF4-FFF2-40B4-BE49-F238E27FC236}">
                <a16:creationId xmlns:a16="http://schemas.microsoft.com/office/drawing/2014/main" id="{7CFBA408-6B33-40A6-B517-2E780AB3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Outlook and policy implications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74EC-10EC-4E97-9C70-F6CF606BECCB}"/>
              </a:ext>
            </a:extLst>
          </p:cNvPr>
          <p:cNvSpPr txBox="1"/>
          <p:nvPr/>
        </p:nvSpPr>
        <p:spPr>
          <a:xfrm>
            <a:off x="2771800" y="18448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AE820D7-ADA9-4FAB-BD5E-3F6FD115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370790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Global growth is expected to strengthen in 2018, but will likely fall short of the robust expansion needed to boost LDCs performance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CH" sz="10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Some root-causes of the crisis remain largely unaddressed (heightened inequality, financial instability)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CH" sz="10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Meanwhile significant downside risks loom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02F9F-0AE7-4479-BB47-93E058F07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729742"/>
            <a:ext cx="3707904" cy="262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CFBA408-6B33-40A6-B517-2E780AB3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Outlook and policy implications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74EC-10EC-4E97-9C70-F6CF606BECCB}"/>
              </a:ext>
            </a:extLst>
          </p:cNvPr>
          <p:cNvSpPr txBox="1"/>
          <p:nvPr/>
        </p:nvSpPr>
        <p:spPr>
          <a:xfrm>
            <a:off x="2771800" y="18448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AE820D7-ADA9-4FAB-BD5E-3F6FD115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96752"/>
            <a:ext cx="82809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CH" sz="2400" dirty="0"/>
              <a:t>GDP growth for LDC is expected to touch 5.5%, but most countries will struggle to re-embark on a sustained growth trajectory implied by the Sustainable Development Goals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Given the pace of the global recovery and of the pickup in commodity prices, LDCs remain unlikely to find in international trade a decisive solution to their growth slowdown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Maintaining  levels of investments will be critical to ensure continued progress towards building productive capacities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CH" sz="2400" dirty="0"/>
              <a:t>As most LDCs are expected to continue facing current account deficits, external financing requirements remain a critical challenge ( → financial shocks &amp; indebtedness)</a:t>
            </a:r>
          </a:p>
        </p:txBody>
      </p:sp>
    </p:spTree>
    <p:extLst>
      <p:ext uri="{BB962C8B-B14F-4D97-AF65-F5344CB8AC3E}">
        <p14:creationId xmlns:p14="http://schemas.microsoft.com/office/powerpoint/2010/main" val="270726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177EE6C-BC17-4F90-8C61-B9895EEA9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Outlook and policy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E6514-E73E-4F07-8F4C-E6E8011E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696"/>
            <a:ext cx="828092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Similar prospects make it all the more imperative for the international community to embark a “</a:t>
            </a:r>
            <a:r>
              <a:rPr lang="en-US" altLang="en-CH" sz="2400" b="1" dirty="0">
                <a:solidFill>
                  <a:srgbClr val="0070C0"/>
                </a:solidFill>
              </a:rPr>
              <a:t>global new deal</a:t>
            </a:r>
            <a:r>
              <a:rPr lang="en-US" altLang="en-CH" sz="2400" dirty="0"/>
              <a:t>”, capable of delivering inclusive growth worldwide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The ongoing tepid recovery alone is unlikely to provide sufficient support for most LDCs to reverse their long-standing marginalization and income divergence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Redressing widening global inequalities and leaving no one behind requires </a:t>
            </a:r>
            <a:r>
              <a:rPr lang="en-US" altLang="en-CH" sz="2400" b="1" dirty="0">
                <a:solidFill>
                  <a:srgbClr val="0070C0"/>
                </a:solidFill>
              </a:rPr>
              <a:t>meeting long-standing commitments </a:t>
            </a:r>
            <a:r>
              <a:rPr lang="en-US" altLang="en-CH" sz="2400" dirty="0"/>
              <a:t>to LDCs, and </a:t>
            </a:r>
            <a:r>
              <a:rPr lang="en-US" altLang="en-CH" sz="2400" b="1" dirty="0">
                <a:solidFill>
                  <a:srgbClr val="0070C0"/>
                </a:solidFill>
              </a:rPr>
              <a:t>matching the level of ambition of the SDGs with </a:t>
            </a:r>
            <a:r>
              <a:rPr lang="en-US" altLang="en-CH" sz="2400" dirty="0"/>
              <a:t>a corresponding enhancement of </a:t>
            </a:r>
            <a:r>
              <a:rPr lang="en-US" altLang="en-CH" sz="2400" b="1" dirty="0">
                <a:solidFill>
                  <a:srgbClr val="0070C0"/>
                </a:solidFill>
              </a:rPr>
              <a:t>ISMs</a:t>
            </a:r>
            <a:r>
              <a:rPr lang="en-US" altLang="en-CH" sz="2400" dirty="0"/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 err="1"/>
              <a:t>Italso</a:t>
            </a:r>
            <a:r>
              <a:rPr lang="en-US" altLang="en-CH" sz="2400" dirty="0"/>
              <a:t> entails renewed concerted efforts to </a:t>
            </a:r>
            <a:r>
              <a:rPr lang="en-US" altLang="en-CH" sz="2400" b="1" dirty="0">
                <a:solidFill>
                  <a:srgbClr val="0070C0"/>
                </a:solidFill>
              </a:rPr>
              <a:t>address systemic issues </a:t>
            </a:r>
            <a:r>
              <a:rPr lang="en-US" altLang="en-CH" sz="2400" dirty="0"/>
              <a:t>of interest to both LDCs &amp; ODCs, incl. debt restructuring mechanism (</a:t>
            </a:r>
            <a:r>
              <a:rPr lang="en-US" altLang="en-CH" sz="2400" dirty="0">
                <a:solidFill>
                  <a:srgbClr val="C00000"/>
                </a:solidFill>
              </a:rPr>
              <a:t>17.4</a:t>
            </a:r>
            <a:r>
              <a:rPr lang="en-US" altLang="en-CH" sz="2400" dirty="0"/>
              <a:t>), IFF (</a:t>
            </a:r>
            <a:r>
              <a:rPr lang="en-US" altLang="en-CH" sz="2400" dirty="0">
                <a:solidFill>
                  <a:srgbClr val="C00000"/>
                </a:solidFill>
              </a:rPr>
              <a:t>16.4</a:t>
            </a:r>
            <a:r>
              <a:rPr lang="en-US" altLang="en-CH" sz="2400" dirty="0"/>
              <a:t>), &amp; climate finance (</a:t>
            </a:r>
            <a:r>
              <a:rPr lang="en-US" altLang="en-CH" sz="2400" dirty="0">
                <a:solidFill>
                  <a:srgbClr val="C00000"/>
                </a:solidFill>
              </a:rPr>
              <a:t>13.a</a:t>
            </a:r>
            <a:r>
              <a:rPr lang="en-US" altLang="en-CH" sz="2400" dirty="0"/>
              <a:t>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999A2C9D-B293-4C23-9E76-439FB99C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336925"/>
            <a:ext cx="2447926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9B21B7A1-382D-4005-8BC6-A4E5BE210579}"/>
              </a:ext>
            </a:extLst>
          </p:cNvPr>
          <p:cNvSpPr txBox="1">
            <a:spLocks/>
          </p:cNvSpPr>
          <p:nvPr/>
        </p:nvSpPr>
        <p:spPr bwMode="auto">
          <a:xfrm>
            <a:off x="827088" y="11255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CH" sz="5400" b="1">
                <a:latin typeface="HelveticaNeueLT Std" panose="020B0604020202020204" pitchFamily="34" charset="0"/>
              </a:rPr>
              <a:t>Thank you</a:t>
            </a:r>
            <a:endParaRPr lang="fr-FR" altLang="en-CH" sz="5400" b="1">
              <a:latin typeface="HelveticaNeueLT Std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F22B01-1295-4C6F-98CB-B3F938E6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413149" cy="3433559"/>
          </a:xfrm>
          <a:prstGeom prst="rect">
            <a:avLst/>
          </a:prstGeom>
          <a:noFill/>
          <a:ln>
            <a:noFill/>
          </a:ln>
          <a:effectLst>
            <a:outerShdw blurRad="203200" dist="88900" dir="3600000" sx="97000" sy="97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48D1E116-08CC-4271-8DE9-127CA1D3B7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BD7D7F7-8B2C-4E30-AC41-D8907DF7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Outline of the presentation</a:t>
            </a:r>
            <a:endParaRPr lang="en-US" altLang="en-CH" sz="2200" i="1">
              <a:solidFill>
                <a:srgbClr val="66CCFF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8566F8B0-6B98-49F1-B62F-80368230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7" y="1458913"/>
            <a:ext cx="7201867" cy="352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en-CH" dirty="0" err="1"/>
              <a:t>Economic</a:t>
            </a:r>
            <a:r>
              <a:rPr lang="fr-FR" altLang="en-CH" dirty="0"/>
              <a:t> </a:t>
            </a:r>
            <a:r>
              <a:rPr lang="fr-FR" altLang="en-CH" dirty="0" err="1"/>
              <a:t>growth</a:t>
            </a:r>
            <a:r>
              <a:rPr lang="fr-FR" altLang="en-CH" dirty="0"/>
              <a:t> &amp; structural transformation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en-CH" dirty="0"/>
              <a:t>International </a:t>
            </a:r>
            <a:r>
              <a:rPr lang="fr-FR" altLang="en-CH" dirty="0" err="1"/>
              <a:t>trade</a:t>
            </a:r>
            <a:endParaRPr lang="fr-FR" altLang="en-CH" dirty="0"/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en-CH" dirty="0"/>
              <a:t>Resource </a:t>
            </a:r>
            <a:r>
              <a:rPr lang="fr-FR" altLang="en-CH" dirty="0" err="1"/>
              <a:t>mobilization</a:t>
            </a:r>
            <a:endParaRPr lang="fr-FR" altLang="en-CH" dirty="0"/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altLang="en-CH" dirty="0"/>
              <a:t>Outlook and </a:t>
            </a:r>
            <a:r>
              <a:rPr lang="fr-FR" altLang="en-CH" dirty="0" err="1"/>
              <a:t>policy</a:t>
            </a:r>
            <a:r>
              <a:rPr lang="fr-FR" altLang="en-CH" dirty="0"/>
              <a:t> implications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>
            <a:extLst>
              <a:ext uri="{FF2B5EF4-FFF2-40B4-BE49-F238E27FC236}">
                <a16:creationId xmlns:a16="http://schemas.microsoft.com/office/drawing/2014/main" id="{9ED07F15-6A38-472A-84D3-CE8113A1A5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6C43E91-BE96-4DC7-9237-312CC049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Economic growth &amp; structural transformation</a:t>
            </a:r>
          </a:p>
        </p:txBody>
      </p:sp>
      <p:grpSp>
        <p:nvGrpSpPr>
          <p:cNvPr id="10243" name="Group 7">
            <a:extLst>
              <a:ext uri="{FF2B5EF4-FFF2-40B4-BE49-F238E27FC236}">
                <a16:creationId xmlns:a16="http://schemas.microsoft.com/office/drawing/2014/main" id="{8789F06E-84DE-4696-BE54-807ED683D956}"/>
              </a:ext>
            </a:extLst>
          </p:cNvPr>
          <p:cNvGrpSpPr>
            <a:grpSpLocks/>
          </p:cNvGrpSpPr>
          <p:nvPr/>
        </p:nvGrpSpPr>
        <p:grpSpPr bwMode="auto">
          <a:xfrm>
            <a:off x="2635250" y="2613620"/>
            <a:ext cx="6364288" cy="3695700"/>
            <a:chOff x="1231687" y="1174485"/>
            <a:chExt cx="6680626" cy="4161182"/>
          </a:xfrm>
        </p:grpSpPr>
        <p:pic>
          <p:nvPicPr>
            <p:cNvPr id="10246" name="Picture 2">
              <a:extLst>
                <a:ext uri="{FF2B5EF4-FFF2-40B4-BE49-F238E27FC236}">
                  <a16:creationId xmlns:a16="http://schemas.microsoft.com/office/drawing/2014/main" id="{FFEE40D2-CEA5-4E1C-B535-F7DD765EC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687" y="1522333"/>
              <a:ext cx="6680626" cy="381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3">
              <a:extLst>
                <a:ext uri="{FF2B5EF4-FFF2-40B4-BE49-F238E27FC236}">
                  <a16:creationId xmlns:a16="http://schemas.microsoft.com/office/drawing/2014/main" id="{AC72B71E-0D7F-4485-AF08-D127C9BCF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74485"/>
              <a:ext cx="2595900" cy="2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>
              <a:extLst>
                <a:ext uri="{FF2B5EF4-FFF2-40B4-BE49-F238E27FC236}">
                  <a16:creationId xmlns:a16="http://schemas.microsoft.com/office/drawing/2014/main" id="{B401D97A-0E75-4CA9-8716-95F1C7988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675" y="1196752"/>
              <a:ext cx="1450650" cy="2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TextBox 8">
            <a:extLst>
              <a:ext uri="{FF2B5EF4-FFF2-40B4-BE49-F238E27FC236}">
                <a16:creationId xmlns:a16="http://schemas.microsoft.com/office/drawing/2014/main" id="{2E183C0C-2E58-497C-8E42-258EA13B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55012"/>
            <a:ext cx="84249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Ten years after the global financial crisis, the world economy is picking up but not lifting off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400" dirty="0"/>
              <a:t>After the 2016 global slowdown, worldwide trade flows witnessed a modest but accelerating rebound (+4% in volume in ¾ of 2017)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CH" sz="2400" dirty="0"/>
          </a:p>
        </p:txBody>
      </p:sp>
      <p:sp>
        <p:nvSpPr>
          <p:cNvPr id="10245" name="TextBox 9">
            <a:extLst>
              <a:ext uri="{FF2B5EF4-FFF2-40B4-BE49-F238E27FC236}">
                <a16:creationId xmlns:a16="http://schemas.microsoft.com/office/drawing/2014/main" id="{1EBFFED5-E241-4371-AAB1-47DA9937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3136999"/>
            <a:ext cx="2382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CH" sz="2400" dirty="0">
                <a:solidFill>
                  <a:srgbClr val="0070C0"/>
                </a:solidFill>
              </a:rPr>
              <a:t>In 2016 LDCs posted their lowest real GDP growth rate since the year 2000: 3.8%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6686DC6D-5F5F-45FC-8A8D-8A8840ABCCC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FC4B73D7-15F8-4F60-BD0A-4F6BF3F0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Economic growth &amp; structural transformation</a:t>
            </a: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23034851-4DCF-4B73-8BA2-5EE88EC0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74688"/>
            <a:ext cx="651668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en-CH" sz="2400" dirty="0" err="1"/>
              <a:t>Anaemic</a:t>
            </a:r>
            <a:r>
              <a:rPr lang="fr-FR" altLang="en-CH" sz="2400" dirty="0"/>
              <a:t> </a:t>
            </a:r>
            <a:r>
              <a:rPr lang="fr-FR" altLang="en-CH" sz="2400" dirty="0" err="1"/>
              <a:t>recovery</a:t>
            </a:r>
            <a:r>
              <a:rPr lang="fr-FR" altLang="en-CH" sz="2400" dirty="0"/>
              <a:t> of </a:t>
            </a:r>
            <a:r>
              <a:rPr lang="fr-FR" altLang="en-CH" sz="2400" dirty="0" err="1"/>
              <a:t>developed</a:t>
            </a:r>
            <a:r>
              <a:rPr lang="fr-FR" altLang="en-CH" sz="2400" dirty="0"/>
              <a:t> </a:t>
            </a:r>
            <a:r>
              <a:rPr lang="fr-FR" altLang="en-CH" sz="2400" dirty="0" err="1"/>
              <a:t>economies</a:t>
            </a:r>
            <a:r>
              <a:rPr lang="fr-FR" altLang="en-CH" sz="2400" dirty="0"/>
              <a:t> </a:t>
            </a:r>
            <a:r>
              <a:rPr lang="fr-FR" altLang="en-CH" sz="2400" dirty="0" err="1"/>
              <a:t>stifled</a:t>
            </a:r>
            <a:r>
              <a:rPr lang="fr-FR" altLang="en-CH" sz="2400" dirty="0"/>
              <a:t> by </a:t>
            </a:r>
            <a:r>
              <a:rPr lang="fr-FR" altLang="en-CH" sz="2400" dirty="0" err="1"/>
              <a:t>austerity</a:t>
            </a:r>
            <a:r>
              <a:rPr lang="fr-FR" altLang="en-CH" sz="2400" dirty="0"/>
              <a:t> &amp; </a:t>
            </a:r>
            <a:r>
              <a:rPr lang="fr-FR" altLang="en-CH" sz="2400" dirty="0" err="1"/>
              <a:t>unresolved</a:t>
            </a:r>
            <a:r>
              <a:rPr lang="fr-FR" altLang="en-CH" sz="2400" dirty="0"/>
              <a:t> </a:t>
            </a:r>
            <a:r>
              <a:rPr lang="fr-FR" altLang="en-CH" sz="2400" dirty="0" err="1"/>
              <a:t>inequality</a:t>
            </a:r>
            <a:endParaRPr lang="fr-FR" altLang="en-CH" sz="2400" dirty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en-CH" sz="2400" dirty="0"/>
              <a:t>Slow-down of </a:t>
            </a:r>
            <a:r>
              <a:rPr lang="fr-FR" altLang="en-CH" sz="2400" dirty="0" err="1"/>
              <a:t>ODCs</a:t>
            </a:r>
            <a:r>
              <a:rPr lang="fr-FR" altLang="en-CH" sz="2400" dirty="0"/>
              <a:t> (+ </a:t>
            </a:r>
            <a:r>
              <a:rPr lang="fr-FR" altLang="en-CH" sz="2400" dirty="0" err="1"/>
              <a:t>strategic</a:t>
            </a:r>
            <a:r>
              <a:rPr lang="fr-FR" altLang="en-CH" sz="2400" dirty="0"/>
              <a:t> </a:t>
            </a:r>
            <a:r>
              <a:rPr lang="fr-FR" altLang="en-CH" sz="2400" dirty="0" err="1"/>
              <a:t>reorientation</a:t>
            </a:r>
            <a:r>
              <a:rPr lang="fr-FR" altLang="en-CH" sz="2400" dirty="0"/>
              <a:t> of </a:t>
            </a:r>
            <a:r>
              <a:rPr lang="fr-FR" altLang="en-CH" sz="2400" dirty="0" err="1"/>
              <a:t>systemically</a:t>
            </a:r>
            <a:r>
              <a:rPr lang="fr-FR" altLang="en-CH" sz="2400" dirty="0"/>
              <a:t>-relevant </a:t>
            </a:r>
            <a:r>
              <a:rPr lang="fr-FR" altLang="en-CH" sz="2400" dirty="0" err="1"/>
              <a:t>economies</a:t>
            </a:r>
            <a:r>
              <a:rPr lang="fr-FR" altLang="en-CH" sz="2400" dirty="0"/>
              <a:t>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en-CH" sz="2400" dirty="0" err="1"/>
              <a:t>Heightened</a:t>
            </a:r>
            <a:r>
              <a:rPr lang="fr-FR" altLang="en-CH" sz="2400" dirty="0"/>
              <a:t> </a:t>
            </a:r>
            <a:r>
              <a:rPr lang="fr-FR" altLang="en-CH" sz="2400" dirty="0" err="1"/>
              <a:t>uncertainty</a:t>
            </a:r>
            <a:endParaRPr lang="fr-FR" altLang="en-CH" sz="2400" dirty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en-CH" sz="2400" dirty="0" err="1"/>
              <a:t>Idiosyncratic</a:t>
            </a:r>
            <a:r>
              <a:rPr lang="fr-FR" altLang="en-CH" sz="2400" dirty="0"/>
              <a:t> </a:t>
            </a:r>
            <a:r>
              <a:rPr lang="fr-FR" altLang="en-CH" sz="2400" dirty="0" err="1"/>
              <a:t>factors</a:t>
            </a:r>
            <a:r>
              <a:rPr lang="fr-FR" altLang="en-CH" sz="2400" dirty="0"/>
              <a:t> (</a:t>
            </a:r>
            <a:r>
              <a:rPr lang="fr-FR" altLang="en-CH" sz="2400" dirty="0" err="1"/>
              <a:t>eg</a:t>
            </a:r>
            <a:r>
              <a:rPr lang="fr-FR" altLang="en-CH" sz="2400" dirty="0"/>
              <a:t>. </a:t>
            </a:r>
            <a:r>
              <a:rPr lang="fr-FR" altLang="en-CH" sz="2400" dirty="0" err="1"/>
              <a:t>conflicts</a:t>
            </a:r>
            <a:r>
              <a:rPr lang="fr-FR" altLang="en-CH" sz="2400" dirty="0"/>
              <a:t>)</a:t>
            </a: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5B0D6AEF-F7FA-4C40-857F-0257D1F4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429000"/>
            <a:ext cx="52562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/>
              <a:t>Generalized growth slowdown in LDCs (esp. in Africa)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/>
              <a:t>Large ToT shocks for commodity-dependent LDCs (esp. fuel-exporters)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en-CH" sz="2400"/>
              <a:t>GDP p.c. divergence between LDCs and ODCs actually widened since 2009 (only few LDCs catching up)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2A89101B-EA52-455A-A85E-CF4128F80D8A}"/>
              </a:ext>
            </a:extLst>
          </p:cNvPr>
          <p:cNvSpPr/>
          <p:nvPr/>
        </p:nvSpPr>
        <p:spPr>
          <a:xfrm rot="10800000" flipH="1">
            <a:off x="1979613" y="3222625"/>
            <a:ext cx="1655762" cy="1790700"/>
          </a:xfrm>
          <a:prstGeom prst="bentArrow">
            <a:avLst>
              <a:gd name="adj1" fmla="val 24127"/>
              <a:gd name="adj2" fmla="val 25000"/>
              <a:gd name="adj3" fmla="val 25000"/>
              <a:gd name="adj4" fmla="val 6469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>
            <a:extLst>
              <a:ext uri="{FF2B5EF4-FFF2-40B4-BE49-F238E27FC236}">
                <a16:creationId xmlns:a16="http://schemas.microsoft.com/office/drawing/2014/main" id="{6564A20C-261E-4903-A539-F0803FFBBEB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964E58E-CD15-4931-8295-2A686E7A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Economic growth &amp; structural transformation</a:t>
            </a:r>
          </a:p>
        </p:txBody>
      </p:sp>
      <p:grpSp>
        <p:nvGrpSpPr>
          <p:cNvPr id="12291" name="Group 5">
            <a:extLst>
              <a:ext uri="{FF2B5EF4-FFF2-40B4-BE49-F238E27FC236}">
                <a16:creationId xmlns:a16="http://schemas.microsoft.com/office/drawing/2014/main" id="{0CC9075B-0B5F-4EE2-8F63-347022EA8BF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765175"/>
            <a:ext cx="7029450" cy="4176713"/>
            <a:chOff x="639974" y="954500"/>
            <a:chExt cx="7864051" cy="5029865"/>
          </a:xfrm>
        </p:grpSpPr>
        <p:pic>
          <p:nvPicPr>
            <p:cNvPr id="12293" name="Picture 2">
              <a:extLst>
                <a:ext uri="{FF2B5EF4-FFF2-40B4-BE49-F238E27FC236}">
                  <a16:creationId xmlns:a16="http://schemas.microsoft.com/office/drawing/2014/main" id="{E47B0338-51B7-4E84-A258-D9632B7BE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74" y="1241100"/>
              <a:ext cx="7864051" cy="437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3">
              <a:extLst>
                <a:ext uri="{FF2B5EF4-FFF2-40B4-BE49-F238E27FC236}">
                  <a16:creationId xmlns:a16="http://schemas.microsoft.com/office/drawing/2014/main" id="{02ED407D-9CAC-499C-BB50-1E9B2856B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954500"/>
              <a:ext cx="6947851" cy="26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>
              <a:extLst>
                <a:ext uri="{FF2B5EF4-FFF2-40B4-BE49-F238E27FC236}">
                  <a16:creationId xmlns:a16="http://schemas.microsoft.com/office/drawing/2014/main" id="{4B9FEE57-DD52-4B46-BBC7-A5A97E16F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517232"/>
              <a:ext cx="6833326" cy="46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extBox 8">
            <a:extLst>
              <a:ext uri="{FF2B5EF4-FFF2-40B4-BE49-F238E27FC236}">
                <a16:creationId xmlns:a16="http://schemas.microsoft.com/office/drawing/2014/main" id="{D72835DE-4D66-4D2A-A703-67CD62C2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893146"/>
            <a:ext cx="8675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CH" sz="2400" dirty="0"/>
              <a:t>In 2017 only 5 LDCs met </a:t>
            </a:r>
            <a:r>
              <a:rPr lang="en-US" altLang="en-CH" sz="2400" b="1" dirty="0">
                <a:solidFill>
                  <a:srgbClr val="0070C0"/>
                </a:solidFill>
              </a:rPr>
              <a:t>SDG (and </a:t>
            </a:r>
            <a:r>
              <a:rPr lang="en-US" altLang="en-CH" sz="2400" b="1" dirty="0" err="1">
                <a:solidFill>
                  <a:srgbClr val="0070C0"/>
                </a:solidFill>
              </a:rPr>
              <a:t>IPoA</a:t>
            </a:r>
            <a:r>
              <a:rPr lang="en-US" altLang="en-CH" sz="2400" b="1" dirty="0">
                <a:solidFill>
                  <a:srgbClr val="0070C0"/>
                </a:solidFill>
              </a:rPr>
              <a:t>) target 8.1</a:t>
            </a:r>
            <a:r>
              <a:rPr lang="en-US" altLang="en-CH" sz="2400" dirty="0"/>
              <a:t>: Bangladesh, Djibouti, Ethiopia, Myanmar, Nepal.</a:t>
            </a:r>
          </a:p>
          <a:p>
            <a:pPr algn="ctr"/>
            <a:r>
              <a:rPr lang="en-US" altLang="en-CH" sz="2400" dirty="0"/>
              <a:t>Conversely real GDP p.c. declined in 9 other LDCs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4A9EFB2D-2337-4DD0-B760-D0352B9D810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02C2F41-D824-4F9C-96E9-5D70E34E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Economic growth &amp; structural transformation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7D1D6F2B-4F23-48C4-998A-540495B5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0413"/>
            <a:ext cx="8064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>
            <a:extLst>
              <a:ext uri="{FF2B5EF4-FFF2-40B4-BE49-F238E27FC236}">
                <a16:creationId xmlns:a16="http://schemas.microsoft.com/office/drawing/2014/main" id="{D3309AE7-CA9C-48ED-B5C4-CB79ADA6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253038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CH" sz="2000"/>
              <a:t>Contrary to </a:t>
            </a:r>
            <a:r>
              <a:rPr lang="en-US" altLang="en-CH" sz="2400" b="1">
                <a:solidFill>
                  <a:srgbClr val="0070C0"/>
                </a:solidFill>
              </a:rPr>
              <a:t>SDG target 9.2</a:t>
            </a:r>
            <a:r>
              <a:rPr lang="en-US" altLang="en-CH" sz="2000"/>
              <a:t>,  more than half of the LDCs display a shrinking of the industrial sector</a:t>
            </a:r>
            <a:r>
              <a:rPr lang="ja-JP" altLang="en-US" sz="2000"/>
              <a:t>’</a:t>
            </a:r>
            <a:r>
              <a:rPr lang="en-US" altLang="ja-JP" sz="2000"/>
              <a:t>s weight between 2006 and 2016, including nearly all the LDCs where agriculture increased its share of GDP.</a:t>
            </a:r>
            <a:endParaRPr lang="en-US" altLang="en-CH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>
            <a:extLst>
              <a:ext uri="{FF2B5EF4-FFF2-40B4-BE49-F238E27FC236}">
                <a16:creationId xmlns:a16="http://schemas.microsoft.com/office/drawing/2014/main" id="{CCA2F52C-7E78-4244-9B37-869F1F16CD4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5900" y="765175"/>
            <a:ext cx="8783638" cy="59039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fr-CH" altLang="en-CH" sz="2800">
              <a:latin typeface="HelveticaNeueLT Std" panose="020B0604020202020204" pitchFamily="34" charset="0"/>
              <a:ea typeface="Arial Unicode MS" pitchFamily="6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C33A158-419F-4EF6-BEBF-F5D34DF3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Economic growth &amp; structural transformation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866CF6BF-1B8F-42A3-BB74-5CDE7A82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151"/>
            <a:ext cx="7489329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>
            <a:extLst>
              <a:ext uri="{FF2B5EF4-FFF2-40B4-BE49-F238E27FC236}">
                <a16:creationId xmlns:a16="http://schemas.microsoft.com/office/drawing/2014/main" id="{B7158204-5CCB-46D6-A8FC-9434A7F5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70547"/>
            <a:ext cx="80645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CH" sz="2200" dirty="0"/>
              <a:t>If nearly all LDCs witnessed an expansion of manufacturing value added (MVA) between 2006 and 2016, this was often accompanied by “relative de-industrialization” (</a:t>
            </a:r>
            <a:r>
              <a:rPr lang="en-US" altLang="en-CH" sz="1600" dirty="0">
                <a:sym typeface="Symbol" panose="05050102010706020507" pitchFamily="18" charset="2"/>
              </a:rPr>
              <a:t></a:t>
            </a:r>
            <a:r>
              <a:rPr lang="en-US" altLang="en-CH" sz="2400" dirty="0">
                <a:sym typeface="Symbol" panose="05050102010706020507" pitchFamily="18" charset="2"/>
              </a:rPr>
              <a:t> </a:t>
            </a:r>
            <a:r>
              <a:rPr lang="en-US" altLang="en-CH" sz="2200" dirty="0">
                <a:sym typeface="Symbol" panose="05050102010706020507" pitchFamily="18" charset="2"/>
              </a:rPr>
              <a:t>m</a:t>
            </a:r>
            <a:r>
              <a:rPr lang="en-US" altLang="en-CH" sz="2200" dirty="0"/>
              <a:t>anufacturing share of GDP)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55C272E-F659-4D9F-8A98-740DED67E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CH" sz="2200" b="1">
                <a:solidFill>
                  <a:srgbClr val="C00000"/>
                </a:solidFill>
                <a:latin typeface="Helvetica LT Std" pitchFamily="34" charset="0"/>
              </a:rPr>
              <a:t>International trade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528C16A-02EC-46BC-8BA6-B0789DD0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8" y="692696"/>
            <a:ext cx="80645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LDC exports in 2016 totaled $190bln, with 3</a:t>
            </a:r>
            <a:r>
              <a:rPr lang="en-US" altLang="en-CH" sz="2200" baseline="30000" dirty="0"/>
              <a:t>rd</a:t>
            </a:r>
            <a:r>
              <a:rPr lang="en-US" altLang="en-CH" sz="2200" dirty="0"/>
              <a:t> consecutive decline from 2013 peak; imports contracted even more reaching $287 </a:t>
            </a:r>
            <a:r>
              <a:rPr lang="en-US" altLang="en-CH" sz="2200" dirty="0" err="1"/>
              <a:t>bln</a:t>
            </a:r>
            <a:r>
              <a:rPr lang="en-US" altLang="en-CH" sz="2200" dirty="0"/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Since </a:t>
            </a:r>
            <a:r>
              <a:rPr lang="en-US" altLang="en-CH" sz="2200" dirty="0" err="1"/>
              <a:t>IPoA</a:t>
            </a:r>
            <a:r>
              <a:rPr lang="en-US" altLang="en-CH" sz="2200" dirty="0"/>
              <a:t> adoption, prospects to achieve the </a:t>
            </a:r>
            <a:r>
              <a:rPr lang="en-US" altLang="en-CH" sz="2400" b="1" dirty="0">
                <a:solidFill>
                  <a:srgbClr val="0070C0"/>
                </a:solidFill>
              </a:rPr>
              <a:t>target of doubling LDCs’ share of global exports (SDG 17.11)</a:t>
            </a:r>
            <a:r>
              <a:rPr lang="en-US" altLang="en-CH" sz="2200" dirty="0"/>
              <a:t> have been missed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CH" sz="2200" dirty="0"/>
              <a:t>The stalemate on the Doha round (also in the SDGs) and the risks of renewed protectionism only add a further policy uncertainties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E8DF0E-6744-4CF0-B385-9BF68EF6CBAE}"/>
              </a:ext>
            </a:extLst>
          </p:cNvPr>
          <p:cNvGrpSpPr/>
          <p:nvPr/>
        </p:nvGrpSpPr>
        <p:grpSpPr>
          <a:xfrm>
            <a:off x="611782" y="3260016"/>
            <a:ext cx="6624514" cy="3441488"/>
            <a:chOff x="1475656" y="3287349"/>
            <a:chExt cx="6264697" cy="336836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5362" name="Picture 1">
              <a:extLst>
                <a:ext uri="{FF2B5EF4-FFF2-40B4-BE49-F238E27FC236}">
                  <a16:creationId xmlns:a16="http://schemas.microsoft.com/office/drawing/2014/main" id="{99E800C6-6DC3-467E-A9D9-7574C6A11A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0" t="8195"/>
            <a:stretch/>
          </p:blipFill>
          <p:spPr bwMode="auto">
            <a:xfrm>
              <a:off x="1475656" y="3428999"/>
              <a:ext cx="6264697" cy="322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00121D-2415-4442-8F39-4E3B46394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240" y="3287349"/>
              <a:ext cx="2038350" cy="180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Eurostile LT Std Bold"/>
        <a:ea typeface=""/>
        <a:cs typeface="Arial"/>
      </a:majorFont>
      <a:minorFont>
        <a:latin typeface="HelveticaNeueLT Std M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1244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 Unicode MS</vt:lpstr>
      <vt:lpstr>Helvetica LT Std</vt:lpstr>
      <vt:lpstr>MS PGothic</vt:lpstr>
      <vt:lpstr>Arial</vt:lpstr>
      <vt:lpstr>Arial Rounded MT Bold</vt:lpstr>
      <vt:lpstr>Eurostile LT Std Bold</vt:lpstr>
      <vt:lpstr>HelveticaNeueLT Std</vt:lpstr>
      <vt:lpstr>HelveticaNeueLT Std Med</vt:lpstr>
      <vt:lpstr>Symbol</vt:lpstr>
      <vt:lpstr>Times New Roman</vt:lpstr>
      <vt:lpstr>Wingdings</vt:lpstr>
      <vt:lpstr>2_Default Design</vt:lpstr>
      <vt:lpstr>3_Default Design</vt:lpstr>
      <vt:lpstr>6_Default Design</vt:lpstr>
      <vt:lpstr>4_Default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Rolf Traeger</dc:creator>
  <cp:lastModifiedBy>Giovanni VALENSISI</cp:lastModifiedBy>
  <cp:revision>302</cp:revision>
  <cp:lastPrinted>2016-05-11T07:50:44Z</cp:lastPrinted>
  <dcterms:created xsi:type="dcterms:W3CDTF">2002-11-27T08:22:56Z</dcterms:created>
  <dcterms:modified xsi:type="dcterms:W3CDTF">2018-04-13T12:26:09Z</dcterms:modified>
</cp:coreProperties>
</file>