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324" r:id="rId3"/>
    <p:sldId id="263" r:id="rId4"/>
    <p:sldId id="289" r:id="rId5"/>
    <p:sldId id="257" r:id="rId6"/>
    <p:sldId id="258" r:id="rId7"/>
    <p:sldId id="259" r:id="rId8"/>
    <p:sldId id="283" r:id="rId9"/>
    <p:sldId id="312" r:id="rId10"/>
    <p:sldId id="313" r:id="rId11"/>
    <p:sldId id="316" r:id="rId12"/>
    <p:sldId id="317" r:id="rId13"/>
    <p:sldId id="290" r:id="rId14"/>
    <p:sldId id="291" r:id="rId15"/>
    <p:sldId id="295" r:id="rId16"/>
    <p:sldId id="296" r:id="rId17"/>
    <p:sldId id="300" r:id="rId18"/>
    <p:sldId id="297" r:id="rId19"/>
    <p:sldId id="321" r:id="rId20"/>
    <p:sldId id="272" r:id="rId21"/>
    <p:sldId id="277" r:id="rId22"/>
    <p:sldId id="284" r:id="rId23"/>
    <p:sldId id="287" r:id="rId24"/>
    <p:sldId id="278" r:id="rId25"/>
    <p:sldId id="279" r:id="rId26"/>
    <p:sldId id="319" r:id="rId27"/>
    <p:sldId id="271" r:id="rId28"/>
    <p:sldId id="285" r:id="rId29"/>
    <p:sldId id="304" r:id="rId30"/>
    <p:sldId id="327" r:id="rId31"/>
    <p:sldId id="299" r:id="rId32"/>
    <p:sldId id="326" r:id="rId33"/>
    <p:sldId id="266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notesC7A056\gdp_trade_2018_Je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essandro\AVE_BOOK\graph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52959569902238E-2"/>
          <c:y val="3.5683520994803437E-2"/>
          <c:w val="0.84419395755003646"/>
          <c:h val="0.87393896947487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GDP (% change)</c:v>
                </c:pt>
              </c:strCache>
            </c:strRef>
          </c:tx>
          <c:invertIfNegative val="0"/>
          <c:cat>
            <c:numRef>
              <c:f>Sheet1!$C$8:$C$26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Sheet1!$D$8:$D$26</c:f>
              <c:numCache>
                <c:formatCode>General</c:formatCode>
                <c:ptCount val="19"/>
                <c:pt idx="0">
                  <c:v>4</c:v>
                </c:pt>
                <c:pt idx="1">
                  <c:v>1.8381799999999999</c:v>
                </c:pt>
                <c:pt idx="2">
                  <c:v>2.1558899999999999</c:v>
                </c:pt>
                <c:pt idx="3">
                  <c:v>3.4935399999999999</c:v>
                </c:pt>
                <c:pt idx="4">
                  <c:v>4.0544099999999998</c:v>
                </c:pt>
                <c:pt idx="5">
                  <c:v>3.5773600000000001</c:v>
                </c:pt>
                <c:pt idx="6">
                  <c:v>4.1100899999999996</c:v>
                </c:pt>
                <c:pt idx="7">
                  <c:v>3.9495399999999998</c:v>
                </c:pt>
                <c:pt idx="8">
                  <c:v>1.4634799999999999</c:v>
                </c:pt>
                <c:pt idx="9">
                  <c:v>-2.01938</c:v>
                </c:pt>
                <c:pt idx="10">
                  <c:v>4.1106699999999998</c:v>
                </c:pt>
                <c:pt idx="11">
                  <c:v>2.7888099999999998</c:v>
                </c:pt>
                <c:pt idx="12">
                  <c:v>2.2484600000000001</c:v>
                </c:pt>
                <c:pt idx="13">
                  <c:v>2.2815400000000001</c:v>
                </c:pt>
                <c:pt idx="14">
                  <c:v>2.4950600000000001</c:v>
                </c:pt>
                <c:pt idx="15">
                  <c:v>2.6</c:v>
                </c:pt>
                <c:pt idx="16">
                  <c:v>3.2</c:v>
                </c:pt>
                <c:pt idx="17">
                  <c:v>3.6</c:v>
                </c:pt>
                <c:pt idx="1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9-4DC6-990D-B9D81D128BFE}"/>
            </c:ext>
          </c:extLst>
        </c:ser>
        <c:ser>
          <c:idx val="1"/>
          <c:order val="1"/>
          <c:tx>
            <c:strRef>
              <c:f>Sheet1!$E$7</c:f>
              <c:strCache>
                <c:ptCount val="1"/>
                <c:pt idx="0">
                  <c:v>Trade (% change)</c:v>
                </c:pt>
              </c:strCache>
            </c:strRef>
          </c:tx>
          <c:invertIfNegative val="0"/>
          <c:cat>
            <c:numRef>
              <c:f>Sheet1!$C$8:$C$26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Sheet1!$E$8:$E$26</c:f>
              <c:numCache>
                <c:formatCode>General</c:formatCode>
                <c:ptCount val="19"/>
                <c:pt idx="0">
                  <c:v>14</c:v>
                </c:pt>
                <c:pt idx="1">
                  <c:v>-0.87742699999999996</c:v>
                </c:pt>
                <c:pt idx="2">
                  <c:v>0.432473</c:v>
                </c:pt>
                <c:pt idx="3">
                  <c:v>4.9661299999999997</c:v>
                </c:pt>
                <c:pt idx="4">
                  <c:v>10.8874</c:v>
                </c:pt>
                <c:pt idx="5">
                  <c:v>8.4828600000000005</c:v>
                </c:pt>
                <c:pt idx="6">
                  <c:v>8.7176899999999993</c:v>
                </c:pt>
                <c:pt idx="7">
                  <c:v>6.3301699999999999</c:v>
                </c:pt>
                <c:pt idx="8">
                  <c:v>6.4507099999999999</c:v>
                </c:pt>
                <c:pt idx="9">
                  <c:v>-14.558400000000001</c:v>
                </c:pt>
                <c:pt idx="10">
                  <c:v>15.0573</c:v>
                </c:pt>
                <c:pt idx="11">
                  <c:v>9.0668900000000008</c:v>
                </c:pt>
                <c:pt idx="12">
                  <c:v>2.49411</c:v>
                </c:pt>
                <c:pt idx="13">
                  <c:v>1.8574900000000001</c:v>
                </c:pt>
                <c:pt idx="14">
                  <c:v>1.4341600000000001</c:v>
                </c:pt>
                <c:pt idx="15">
                  <c:v>-10.5</c:v>
                </c:pt>
                <c:pt idx="16">
                  <c:v>-3</c:v>
                </c:pt>
                <c:pt idx="17">
                  <c:v>4.2</c:v>
                </c:pt>
                <c:pt idx="18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9-4DC6-990D-B9D81D128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35904"/>
        <c:axId val="193441792"/>
      </c:barChart>
      <c:lineChart>
        <c:grouping val="standard"/>
        <c:varyColors val="0"/>
        <c:ser>
          <c:idx val="2"/>
          <c:order val="2"/>
          <c:tx>
            <c:strRef>
              <c:f>Sheet1!$F$7</c:f>
              <c:strCache>
                <c:ptCount val="1"/>
                <c:pt idx="0">
                  <c:v>Trade/Global output</c:v>
                </c:pt>
              </c:strCache>
            </c:strRef>
          </c:tx>
          <c:marker>
            <c:symbol val="none"/>
          </c:marker>
          <c:cat>
            <c:numRef>
              <c:f>Sheet1!$C$8:$C$26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Sheet1!$F$8:$F$26</c:f>
              <c:numCache>
                <c:formatCode>General</c:formatCode>
                <c:ptCount val="19"/>
                <c:pt idx="0">
                  <c:v>25</c:v>
                </c:pt>
                <c:pt idx="1">
                  <c:v>23.1312</c:v>
                </c:pt>
                <c:pt idx="2">
                  <c:v>23.209700000000002</c:v>
                </c:pt>
                <c:pt idx="3">
                  <c:v>24.142600000000002</c:v>
                </c:pt>
                <c:pt idx="4">
                  <c:v>26.049099999999999</c:v>
                </c:pt>
                <c:pt idx="5">
                  <c:v>27.485900000000001</c:v>
                </c:pt>
                <c:pt idx="6">
                  <c:v>28.903400000000001</c:v>
                </c:pt>
                <c:pt idx="7">
                  <c:v>29.872900000000001</c:v>
                </c:pt>
                <c:pt idx="8">
                  <c:v>31.634699999999999</c:v>
                </c:pt>
                <c:pt idx="9">
                  <c:v>26.764900000000001</c:v>
                </c:pt>
                <c:pt idx="10">
                  <c:v>29.473099999999999</c:v>
                </c:pt>
                <c:pt idx="11">
                  <c:v>31.396699999999999</c:v>
                </c:pt>
                <c:pt idx="12">
                  <c:v>31.272300000000001</c:v>
                </c:pt>
                <c:pt idx="13">
                  <c:v>31.412700000000001</c:v>
                </c:pt>
                <c:pt idx="14">
                  <c:v>31.161799999999999</c:v>
                </c:pt>
                <c:pt idx="15">
                  <c:v>27</c:v>
                </c:pt>
                <c:pt idx="16">
                  <c:v>26</c:v>
                </c:pt>
                <c:pt idx="17">
                  <c:v>26.2</c:v>
                </c:pt>
                <c:pt idx="18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19-4DC6-990D-B9D81D128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49984"/>
        <c:axId val="193443712"/>
      </c:lineChart>
      <c:catAx>
        <c:axId val="1934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441792"/>
        <c:crosses val="autoZero"/>
        <c:auto val="1"/>
        <c:lblAlgn val="ctr"/>
        <c:lblOffset val="100"/>
        <c:noMultiLvlLbl val="0"/>
      </c:catAx>
      <c:valAx>
        <c:axId val="193441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Trade and GDP % change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3435904"/>
        <c:crosses val="autoZero"/>
        <c:crossBetween val="between"/>
      </c:valAx>
      <c:valAx>
        <c:axId val="1934437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Trade</a:t>
                </a:r>
                <a:r>
                  <a:rPr lang="en-US" baseline="0"/>
                  <a:t> over Global Output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3449984"/>
        <c:crosses val="max"/>
        <c:crossBetween val="between"/>
      </c:valAx>
      <c:catAx>
        <c:axId val="19344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44371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Sheet2!$K$13</c:f>
              <c:strCache>
                <c:ptCount val="1"/>
                <c:pt idx="0">
                  <c:v>as % of wld trade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Sheet2!$H$14:$H$22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Sheet2!$K$14:$K$22</c:f>
              <c:numCache>
                <c:formatCode>General</c:formatCode>
                <c:ptCount val="9"/>
                <c:pt idx="0">
                  <c:v>22.072189195959911</c:v>
                </c:pt>
                <c:pt idx="1">
                  <c:v>24.044359481006087</c:v>
                </c:pt>
                <c:pt idx="2">
                  <c:v>25.286504141300192</c:v>
                </c:pt>
                <c:pt idx="3">
                  <c:v>26.946539719251394</c:v>
                </c:pt>
                <c:pt idx="4">
                  <c:v>27.407796658075394</c:v>
                </c:pt>
                <c:pt idx="5">
                  <c:v>27.335722954109926</c:v>
                </c:pt>
                <c:pt idx="6">
                  <c:v>26.822766627568033</c:v>
                </c:pt>
                <c:pt idx="7">
                  <c:v>25.691580157274448</c:v>
                </c:pt>
                <c:pt idx="8">
                  <c:v>26.231603112401718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6-4691-95FF-0B44A148C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246416"/>
        <c:axId val="427250352"/>
      </c:barChart>
      <c:lineChart>
        <c:grouping val="standard"/>
        <c:varyColors val="0"/>
        <c:ser>
          <c:idx val="0"/>
          <c:order val="0"/>
          <c:tx>
            <c:strRef>
              <c:f>Sheet2!$I$13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Sheet2!$H$14:$H$22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Sheet2!$I$14:$I$22</c:f>
              <c:numCache>
                <c:formatCode>General</c:formatCode>
                <c:ptCount val="9"/>
                <c:pt idx="0">
                  <c:v>-10.301061404581761</c:v>
                </c:pt>
                <c:pt idx="1">
                  <c:v>15.883186827732812</c:v>
                </c:pt>
                <c:pt idx="2">
                  <c:v>15.132334471786271</c:v>
                </c:pt>
                <c:pt idx="3">
                  <c:v>-0.83055332020401018</c:v>
                </c:pt>
                <c:pt idx="4">
                  <c:v>1.4181050273586615</c:v>
                </c:pt>
                <c:pt idx="5">
                  <c:v>0.6702542425145227</c:v>
                </c:pt>
                <c:pt idx="6">
                  <c:v>-13.594140887522679</c:v>
                </c:pt>
                <c:pt idx="7">
                  <c:v>-1.9307780815761555</c:v>
                </c:pt>
                <c:pt idx="8">
                  <c:v>-0.40982436990227705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6-4691-95FF-0B44A148C431}"/>
            </c:ext>
          </c:extLst>
        </c:ser>
        <c:ser>
          <c:idx val="1"/>
          <c:order val="1"/>
          <c:tx>
            <c:strRef>
              <c:f>Sheet2!$J$13</c:f>
              <c:strCache>
                <c:ptCount val="1"/>
                <c:pt idx="0">
                  <c:v>South South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Sheet2!$H$14:$H$22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Sheet2!$J$14:$J$22</c:f>
              <c:numCache>
                <c:formatCode>General</c:formatCode>
                <c:ptCount val="9"/>
                <c:pt idx="0">
                  <c:v>-9.34494192502315</c:v>
                </c:pt>
                <c:pt idx="1">
                  <c:v>24.736820188705217</c:v>
                </c:pt>
                <c:pt idx="2">
                  <c:v>20.6209853891867</c:v>
                </c:pt>
                <c:pt idx="3">
                  <c:v>7.4833981409315724</c:v>
                </c:pt>
                <c:pt idx="4">
                  <c:v>3.6891469917546487</c:v>
                </c:pt>
                <c:pt idx="5">
                  <c:v>0.30947991755086346</c:v>
                </c:pt>
                <c:pt idx="6">
                  <c:v>-16.583732000546743</c:v>
                </c:pt>
                <c:pt idx="7">
                  <c:v>-8.0637748961741593</c:v>
                </c:pt>
                <c:pt idx="8">
                  <c:v>2.3719734954909177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06-4691-95FF-0B44A148C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246416"/>
        <c:axId val="427250352"/>
      </c:lineChart>
      <c:catAx>
        <c:axId val="4272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7250352"/>
        <c:crosses val="autoZero"/>
        <c:auto val="1"/>
        <c:lblAlgn val="ctr"/>
        <c:lblOffset val="100"/>
        <c:noMultiLvlLbl val="0"/>
      </c:catAx>
      <c:valAx>
        <c:axId val="42725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724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Sheet4!$L$2</c:f>
              <c:strCache>
                <c:ptCount val="1"/>
                <c:pt idx="0">
                  <c:v>Tariffs</c:v>
                </c:pt>
              </c:strCache>
            </c:strRef>
          </c:tx>
          <c:invertIfNegative val="0"/>
          <c:cat>
            <c:multiLvlStrRef>
              <c:f>Sheet4!$J$3:$K$27</c:f>
              <c:multiLvlStrCache>
                <c:ptCount val="25"/>
                <c:lvl>
                  <c:pt idx="0">
                    <c:v>Tobacco, Beverages</c:v>
                  </c:pt>
                  <c:pt idx="1">
                    <c:v>Food Products</c:v>
                  </c:pt>
                  <c:pt idx="2">
                    <c:v>Vegetable Products</c:v>
                  </c:pt>
                  <c:pt idx="3">
                    <c:v>Oils and Fats</c:v>
                  </c:pt>
                  <c:pt idx="4">
                    <c:v>Animal Products</c:v>
                  </c:pt>
                  <c:pt idx="5">
                    <c:v>Oil, Gas, Coal</c:v>
                  </c:pt>
                  <c:pt idx="6">
                    <c:v>Mining and Metal Ores</c:v>
                  </c:pt>
                  <c:pt idx="7">
                    <c:v>Rubber/Plastics</c:v>
                  </c:pt>
                  <c:pt idx="8">
                    <c:v>Precision Instruments</c:v>
                  </c:pt>
                  <c:pt idx="9">
                    <c:v>Transport Equipment</c:v>
                  </c:pt>
                  <c:pt idx="10">
                    <c:v>Basic Metals</c:v>
                  </c:pt>
                  <c:pt idx="11">
                    <c:v>Tanning</c:v>
                  </c:pt>
                  <c:pt idx="12">
                    <c:v>Non-Metallic Mineral</c:v>
                  </c:pt>
                  <c:pt idx="13">
                    <c:v>Petroleum Products</c:v>
                  </c:pt>
                  <c:pt idx="14">
                    <c:v>Chemicals</c:v>
                  </c:pt>
                  <c:pt idx="15">
                    <c:v>Metal Products</c:v>
                  </c:pt>
                  <c:pt idx="16">
                    <c:v>Textiles</c:v>
                  </c:pt>
                  <c:pt idx="17">
                    <c:v>Office Machinery</c:v>
                  </c:pt>
                  <c:pt idx="18">
                    <c:v>Electrical Machinery</c:v>
                  </c:pt>
                  <c:pt idx="19">
                    <c:v>Paper Prod, Publishing</c:v>
                  </c:pt>
                  <c:pt idx="20">
                    <c:v>Comunication Equip.</c:v>
                  </c:pt>
                  <c:pt idx="21">
                    <c:v>Wood Prod. Furniture</c:v>
                  </c:pt>
                  <c:pt idx="22">
                    <c:v>Machinery Various</c:v>
                  </c:pt>
                  <c:pt idx="23">
                    <c:v>Motor Vehicles</c:v>
                  </c:pt>
                  <c:pt idx="24">
                    <c:v>Apparel</c:v>
                  </c:pt>
                </c:lvl>
                <c:lvl>
                  <c:pt idx="0">
                    <c:v>Agriculture</c:v>
                  </c:pt>
                  <c:pt idx="6">
                    <c:v>Industrial</c:v>
                  </c:pt>
                </c:lvl>
              </c:multiLvlStrCache>
            </c:multiLvlStrRef>
          </c:cat>
          <c:val>
            <c:numRef>
              <c:f>Sheet4!$L$3:$L$27</c:f>
              <c:numCache>
                <c:formatCode>General</c:formatCode>
                <c:ptCount val="25"/>
                <c:pt idx="0">
                  <c:v>3.2140749999999998</c:v>
                </c:pt>
                <c:pt idx="1">
                  <c:v>6.071034</c:v>
                </c:pt>
                <c:pt idx="2">
                  <c:v>4.0260809999999996</c:v>
                </c:pt>
                <c:pt idx="3">
                  <c:v>3.7350970000000001</c:v>
                </c:pt>
                <c:pt idx="4">
                  <c:v>12.96645</c:v>
                </c:pt>
                <c:pt idx="5">
                  <c:v>3.7144299999999998E-2</c:v>
                </c:pt>
                <c:pt idx="6">
                  <c:v>0.10341789999999999</c:v>
                </c:pt>
                <c:pt idx="7">
                  <c:v>3.7259980000000001</c:v>
                </c:pt>
                <c:pt idx="8">
                  <c:v>1.4727779999999999</c:v>
                </c:pt>
                <c:pt idx="9">
                  <c:v>1.9165669999999999</c:v>
                </c:pt>
                <c:pt idx="10">
                  <c:v>1.4845120000000001</c:v>
                </c:pt>
                <c:pt idx="11">
                  <c:v>11.04655</c:v>
                </c:pt>
                <c:pt idx="12">
                  <c:v>4.0031910000000002</c:v>
                </c:pt>
                <c:pt idx="13">
                  <c:v>1.081709</c:v>
                </c:pt>
                <c:pt idx="14">
                  <c:v>1.9989459999999999</c:v>
                </c:pt>
                <c:pt idx="15">
                  <c:v>3.3678979999999998</c:v>
                </c:pt>
                <c:pt idx="16">
                  <c:v>6.7048370000000004</c:v>
                </c:pt>
                <c:pt idx="17">
                  <c:v>0.2593625</c:v>
                </c:pt>
                <c:pt idx="18">
                  <c:v>2.340802</c:v>
                </c:pt>
                <c:pt idx="19">
                  <c:v>1.334743</c:v>
                </c:pt>
                <c:pt idx="20">
                  <c:v>1.4956130000000001</c:v>
                </c:pt>
                <c:pt idx="21">
                  <c:v>2.5346570000000002</c:v>
                </c:pt>
                <c:pt idx="22">
                  <c:v>2.2304189999999999</c:v>
                </c:pt>
                <c:pt idx="23">
                  <c:v>2.956931</c:v>
                </c:pt>
                <c:pt idx="24">
                  <c:v>8.8803540000000005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3-46F6-8013-7DAC185740F8}"/>
            </c:ext>
          </c:extLst>
        </c:ser>
        <c:ser>
          <c:idx val="1"/>
          <c:order val="1"/>
          <c:tx>
            <c:strRef>
              <c:f>Sheet4!$M$2</c:f>
              <c:strCache>
                <c:ptCount val="1"/>
                <c:pt idx="0">
                  <c:v>AVEs of NTMs</c:v>
                </c:pt>
              </c:strCache>
            </c:strRef>
          </c:tx>
          <c:invertIfNegative val="0"/>
          <c:cat>
            <c:multiLvlStrRef>
              <c:f>Sheet4!$J$3:$K$27</c:f>
              <c:multiLvlStrCache>
                <c:ptCount val="25"/>
                <c:lvl>
                  <c:pt idx="0">
                    <c:v>Tobacco, Beverages</c:v>
                  </c:pt>
                  <c:pt idx="1">
                    <c:v>Food Products</c:v>
                  </c:pt>
                  <c:pt idx="2">
                    <c:v>Vegetable Products</c:v>
                  </c:pt>
                  <c:pt idx="3">
                    <c:v>Oils and Fats</c:v>
                  </c:pt>
                  <c:pt idx="4">
                    <c:v>Animal Products</c:v>
                  </c:pt>
                  <c:pt idx="5">
                    <c:v>Oil, Gas, Coal</c:v>
                  </c:pt>
                  <c:pt idx="6">
                    <c:v>Mining and Metal Ores</c:v>
                  </c:pt>
                  <c:pt idx="7">
                    <c:v>Rubber/Plastics</c:v>
                  </c:pt>
                  <c:pt idx="8">
                    <c:v>Precision Instruments</c:v>
                  </c:pt>
                  <c:pt idx="9">
                    <c:v>Transport Equipment</c:v>
                  </c:pt>
                  <c:pt idx="10">
                    <c:v>Basic Metals</c:v>
                  </c:pt>
                  <c:pt idx="11">
                    <c:v>Tanning</c:v>
                  </c:pt>
                  <c:pt idx="12">
                    <c:v>Non-Metallic Mineral</c:v>
                  </c:pt>
                  <c:pt idx="13">
                    <c:v>Petroleum Products</c:v>
                  </c:pt>
                  <c:pt idx="14">
                    <c:v>Chemicals</c:v>
                  </c:pt>
                  <c:pt idx="15">
                    <c:v>Metal Products</c:v>
                  </c:pt>
                  <c:pt idx="16">
                    <c:v>Textiles</c:v>
                  </c:pt>
                  <c:pt idx="17">
                    <c:v>Office Machinery</c:v>
                  </c:pt>
                  <c:pt idx="18">
                    <c:v>Electrical Machinery</c:v>
                  </c:pt>
                  <c:pt idx="19">
                    <c:v>Paper Prod, Publishing</c:v>
                  </c:pt>
                  <c:pt idx="20">
                    <c:v>Comunication Equip.</c:v>
                  </c:pt>
                  <c:pt idx="21">
                    <c:v>Wood Prod. Furniture</c:v>
                  </c:pt>
                  <c:pt idx="22">
                    <c:v>Machinery Various</c:v>
                  </c:pt>
                  <c:pt idx="23">
                    <c:v>Motor Vehicles</c:v>
                  </c:pt>
                  <c:pt idx="24">
                    <c:v>Apparel</c:v>
                  </c:pt>
                </c:lvl>
                <c:lvl>
                  <c:pt idx="0">
                    <c:v>Agriculture</c:v>
                  </c:pt>
                  <c:pt idx="6">
                    <c:v>Industrial</c:v>
                  </c:pt>
                </c:lvl>
              </c:multiLvlStrCache>
            </c:multiLvlStrRef>
          </c:cat>
          <c:val>
            <c:numRef>
              <c:f>Sheet4!$M$3:$M$27</c:f>
              <c:numCache>
                <c:formatCode>General</c:formatCode>
                <c:ptCount val="25"/>
                <c:pt idx="0">
                  <c:v>2.53884</c:v>
                </c:pt>
                <c:pt idx="1">
                  <c:v>14.99442</c:v>
                </c:pt>
                <c:pt idx="2">
                  <c:v>21.208670000000001</c:v>
                </c:pt>
                <c:pt idx="3">
                  <c:v>22.923269999999999</c:v>
                </c:pt>
                <c:pt idx="4">
                  <c:v>27.409739999999999</c:v>
                </c:pt>
                <c:pt idx="5">
                  <c:v>0.45009339999999998</c:v>
                </c:pt>
                <c:pt idx="6">
                  <c:v>0.80509319999999995</c:v>
                </c:pt>
                <c:pt idx="7">
                  <c:v>1.614601</c:v>
                </c:pt>
                <c:pt idx="8">
                  <c:v>1.7482340000000001</c:v>
                </c:pt>
                <c:pt idx="9">
                  <c:v>1.960016</c:v>
                </c:pt>
                <c:pt idx="10">
                  <c:v>2.1356290000000002</c:v>
                </c:pt>
                <c:pt idx="11">
                  <c:v>2.2560129999999998</c:v>
                </c:pt>
                <c:pt idx="12">
                  <c:v>2.5430039999999998</c:v>
                </c:pt>
                <c:pt idx="13">
                  <c:v>3.1357949999999999</c:v>
                </c:pt>
                <c:pt idx="14">
                  <c:v>3.4985719999999998</c:v>
                </c:pt>
                <c:pt idx="15">
                  <c:v>3.6175489999999999</c:v>
                </c:pt>
                <c:pt idx="16">
                  <c:v>3.9202080000000001</c:v>
                </c:pt>
                <c:pt idx="17">
                  <c:v>4.0239729999999998</c:v>
                </c:pt>
                <c:pt idx="18">
                  <c:v>4.260974</c:v>
                </c:pt>
                <c:pt idx="19">
                  <c:v>6.4269290000000003</c:v>
                </c:pt>
                <c:pt idx="20">
                  <c:v>6.7428889999999999</c:v>
                </c:pt>
                <c:pt idx="21">
                  <c:v>7.5222379999999998</c:v>
                </c:pt>
                <c:pt idx="22">
                  <c:v>8.6083029999999994</c:v>
                </c:pt>
                <c:pt idx="23">
                  <c:v>9.4187949999999994</c:v>
                </c:pt>
                <c:pt idx="24">
                  <c:v>10.04119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3-46F6-8013-7DAC1857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17024"/>
        <c:axId val="229704832"/>
      </c:barChart>
      <c:catAx>
        <c:axId val="2296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c:spPr>
        <c:crossAx val="229704832"/>
        <c:crosses val="autoZero"/>
        <c:auto val="1"/>
        <c:lblAlgn val="ctr"/>
        <c:lblOffset val="100"/>
        <c:noMultiLvlLbl val="0"/>
      </c:catAx>
      <c:valAx>
        <c:axId val="229704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 per cent</a:t>
                </a:r>
              </a:p>
            </c:rich>
          </c:tx>
          <c:layout>
            <c:manualLayout>
              <c:xMode val="edge"/>
              <c:yMode val="edge"/>
              <c:x val="2.2898775120423463E-2"/>
              <c:y val="0.17300163155281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9617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Bilateral Balances (Billion USD,</a:t>
            </a:r>
            <a:r>
              <a:rPr lang="en-US" baseline="0"/>
              <a:t> </a:t>
            </a:r>
            <a:r>
              <a:rPr lang="en-US"/>
              <a:t>goods only)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Sheet1!$C$3:$C$17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Sheet1!$D$3:$D$17</c:f>
              <c:numCache>
                <c:formatCode>General</c:formatCode>
                <c:ptCount val="15"/>
                <c:pt idx="0">
                  <c:v>111.43170000000001</c:v>
                </c:pt>
                <c:pt idx="1">
                  <c:v>134.83349999999999</c:v>
                </c:pt>
                <c:pt idx="2">
                  <c:v>175.7962</c:v>
                </c:pt>
                <c:pt idx="3">
                  <c:v>217.994</c:v>
                </c:pt>
                <c:pt idx="4">
                  <c:v>250.5548</c:v>
                </c:pt>
                <c:pt idx="5">
                  <c:v>274.86880000000002</c:v>
                </c:pt>
                <c:pt idx="6">
                  <c:v>284.84820000000002</c:v>
                </c:pt>
                <c:pt idx="7">
                  <c:v>239.9546</c:v>
                </c:pt>
                <c:pt idx="8">
                  <c:v>291.07569999999998</c:v>
                </c:pt>
                <c:pt idx="9">
                  <c:v>313.42439999999999</c:v>
                </c:pt>
                <c:pt idx="10">
                  <c:v>333.81709999999998</c:v>
                </c:pt>
                <c:pt idx="11">
                  <c:v>337.9914</c:v>
                </c:pt>
                <c:pt idx="12">
                  <c:v>362.62060000000002</c:v>
                </c:pt>
                <c:pt idx="13">
                  <c:v>386.44630000000001</c:v>
                </c:pt>
                <c:pt idx="14">
                  <c:v>365.94260000000003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C-45B4-ADEE-51A54F4C56E3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East Asia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Sheet1!$C$3:$C$17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Sheet1!$E$3:$E$17</c:f>
              <c:numCache>
                <c:formatCode>General</c:formatCode>
                <c:ptCount val="15"/>
                <c:pt idx="0">
                  <c:v>141.01419999999999</c:v>
                </c:pt>
                <c:pt idx="1">
                  <c:v>136.6003</c:v>
                </c:pt>
                <c:pt idx="2">
                  <c:v>155.06639999999999</c:v>
                </c:pt>
                <c:pt idx="3">
                  <c:v>166.78110000000001</c:v>
                </c:pt>
                <c:pt idx="4">
                  <c:v>174.88030000000001</c:v>
                </c:pt>
                <c:pt idx="5">
                  <c:v>158.1662</c:v>
                </c:pt>
                <c:pt idx="6">
                  <c:v>136.37909999999999</c:v>
                </c:pt>
                <c:pt idx="7">
                  <c:v>93.954679999999996</c:v>
                </c:pt>
                <c:pt idx="8">
                  <c:v>105.03400000000001</c:v>
                </c:pt>
                <c:pt idx="9">
                  <c:v>111.1477</c:v>
                </c:pt>
                <c:pt idx="10">
                  <c:v>133.24799999999999</c:v>
                </c:pt>
                <c:pt idx="11">
                  <c:v>129.4145</c:v>
                </c:pt>
                <c:pt idx="12">
                  <c:v>140.90219999999999</c:v>
                </c:pt>
                <c:pt idx="13">
                  <c:v>170.1404</c:v>
                </c:pt>
                <c:pt idx="14">
                  <c:v>176.61519999999999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C-45B4-ADEE-51A54F4C56E3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Rest of the World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Sheet1!$C$3:$C$17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Sheet1!$F$3:$F$17</c:f>
              <c:numCache>
                <c:formatCode>General</c:formatCode>
                <c:ptCount val="15"/>
                <c:pt idx="0">
                  <c:v>256.8802</c:v>
                </c:pt>
                <c:pt idx="1">
                  <c:v>310.23489999999998</c:v>
                </c:pt>
                <c:pt idx="2">
                  <c:v>376.7235</c:v>
                </c:pt>
                <c:pt idx="3">
                  <c:v>443.42790000000002</c:v>
                </c:pt>
                <c:pt idx="4">
                  <c:v>456.65719999999999</c:v>
                </c:pt>
                <c:pt idx="5">
                  <c:v>421.97590000000002</c:v>
                </c:pt>
                <c:pt idx="6">
                  <c:v>443.89089999999999</c:v>
                </c:pt>
                <c:pt idx="7">
                  <c:v>211.50819999999999</c:v>
                </c:pt>
                <c:pt idx="8">
                  <c:v>293.65379999999999</c:v>
                </c:pt>
                <c:pt idx="9">
                  <c:v>358.50869999999998</c:v>
                </c:pt>
                <c:pt idx="10">
                  <c:v>321.17500000000001</c:v>
                </c:pt>
                <c:pt idx="11">
                  <c:v>282.92140000000001</c:v>
                </c:pt>
                <c:pt idx="12">
                  <c:v>287.5899</c:v>
                </c:pt>
                <c:pt idx="13">
                  <c:v>246.36510000000001</c:v>
                </c:pt>
                <c:pt idx="14">
                  <c:v>253.93770000000001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C-45B4-ADEE-51A54F4C5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167816"/>
        <c:axId val="422166504"/>
      </c:lineChart>
      <c:catAx>
        <c:axId val="42216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2166504"/>
        <c:crosses val="autoZero"/>
        <c:auto val="1"/>
        <c:lblAlgn val="ctr"/>
        <c:lblOffset val="100"/>
        <c:noMultiLvlLbl val="0"/>
      </c:catAx>
      <c:valAx>
        <c:axId val="42216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216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7A8EA-E67F-4A11-90CA-627B3D5A7136}" type="datetimeFigureOut">
              <a:rPr lang="fr-CH" smtClean="0"/>
              <a:t>01.05.2018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A5540-398D-4801-9386-C3FFBFFE269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465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12471" y="10193206"/>
            <a:ext cx="291754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7A38B1-2032-4BA4-A2CC-46C26C3579EF}" type="slidenum">
              <a:rPr lang="en-GB" altLang="es-ES" sz="1200">
                <a:ea typeface="MS PGothic" pitchFamily="34" charset="-128"/>
              </a:rPr>
              <a:pPr algn="r"/>
              <a:t>1</a:t>
            </a:fld>
            <a:endParaRPr lang="en-GB" altLang="es-ES" sz="1200" dirty="0">
              <a:ea typeface="MS PGothic" pitchFamily="34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6051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9AD0-944E-4F73-96DE-13F4F46E62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4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4213" y="620713"/>
            <a:ext cx="78486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46000" y="432000"/>
            <a:ext cx="3168650" cy="270000"/>
          </a:xfrm>
        </p:spPr>
        <p:txBody>
          <a:bodyPr/>
          <a:lstStyle>
            <a:lvl1pPr marL="0" indent="0" algn="r">
              <a:buNone/>
              <a:defRPr sz="1100" b="0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71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53294"/>
            <a:ext cx="7596416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637160"/>
            <a:ext cx="7596416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37915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37915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37915" y="5948611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37915" y="6237312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89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EE14-88D7-43D9-8DAA-26A770A25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F2697-5972-4A5E-BD1C-07E52358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C91BB-4E31-4C75-9F8B-824487D2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2F35A-96CF-482D-91A3-DFF8EB90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8AC46-AFFC-48A3-B722-7B833D35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772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FA2E-DC5E-4768-A0DA-A3FBC2AC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4299-A2CB-4BC4-9447-41A11F62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93FA-90C1-4031-952A-C0B4C1E7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8792F-8382-40EB-9BED-0AC55011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6F99-F89B-4EEE-AC62-24E2E67C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545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8658-5902-48AD-A3EC-725FBA4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2E503-ADD5-42A1-80E0-4670ABF7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30317-FA32-4950-A57F-6D3B1D51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059C-A836-4A94-97C5-80FB1738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9C74-F5F5-4FF2-AC7A-06703CC4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245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348C-5CEA-410A-AB70-1814307B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B7E1-CC43-4F18-AF0C-AF17132C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8413B-3B25-40D7-BF1F-8BD69B0B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286FB-8623-41EC-A94C-B1C593B2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6D6BB-EEF5-4996-A686-72389175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70145-3EC6-4F39-82C1-86B0C34B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437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8CA7-1220-4F71-AB3B-B2CC46F3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A41FB-A77C-4922-A3B2-0E52BE397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A82AD-83B9-45C9-A97C-58037A6E9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C4684-5699-40AC-8E06-A8E9D641E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4FE80-66C3-49DF-BE20-35DF4D4CD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D8B03-6670-4709-A7C9-EB6C135B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C7F60-166F-423A-BB6F-2942F30C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39ED8-2B89-4C1B-8163-3FDFF866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592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BEAA-E40B-4D21-8633-1B97AB82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6339-1E48-4477-95AC-FAAE8211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A48A6-5D4C-49B3-A570-CE1262BA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779A0-A36D-4586-91A8-F36A73C3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154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4A8ED-929E-427A-BAFE-99527E9F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DB19D-31A5-420D-B7D8-F093304C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6DCE1-29DD-42A3-9B38-781345E2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961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8081-A497-4031-851D-61976CB5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3E90C-5811-4B16-8D37-3DFDB3385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EC353-0890-49C2-B7EB-F624A81AC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8CA29-C636-42AC-A29C-2608D3A5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9DF2E-5214-4DF5-A725-9CA483C9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91AE2-2439-4DAF-9371-1093D43C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278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0874-F800-4F24-B91C-6AAB51C2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87C90-E8EE-46D1-BE1D-31F9890A9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7E743-1C4C-4E55-84FF-C8C97708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23E52-2100-4ECD-AE03-5C1D2725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5D345-777F-4675-9A3C-4FEF6102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1114C-4196-4055-AA8B-CC43527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6101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A432-48B0-4F0B-870C-F16795F2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3B981-2E58-4A96-B21D-8EF025645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FE6F-E456-40F3-BC60-889F4FAD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CFDCC-49B3-4144-96CA-59B6B897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478E-0FC8-410B-A639-F34D9C87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611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1D4C7-D149-43D2-96D2-7E8D51335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86057-30C9-43B5-A0D7-CB3A68AA7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562BE-E38D-427A-8C9E-51510045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3579-08C8-4AC7-A343-7FAD5474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8A39-63E8-46B0-9DD5-5374C1D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111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01D8-4A4E-4486-BDED-77D15FEF03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FEE9-38F0-4CD4-9A04-ECAF2474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E87DB-DC2B-4811-8001-1EEE9AA5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3AB92-96E1-40B0-90F5-7DA859C2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280C5-02EA-40D1-9BF3-91050E231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E6D6-007A-4C6F-AAE4-C697A31E4937}" type="datetimeFigureOut">
              <a:rPr lang="fr-CH" smtClean="0"/>
              <a:t>03.05.2018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E4EE9-F536-4307-B38A-119F161C8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737A-5C48-41D7-AADF-9C882F4C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E890-ED1C-4B1A-B597-2C1882E2AA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20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3429000"/>
            <a:ext cx="8278812" cy="1080914"/>
          </a:xfrm>
        </p:spPr>
        <p:txBody>
          <a:bodyPr>
            <a:normAutofit fontScale="90000"/>
          </a:bodyPr>
          <a:lstStyle/>
          <a:p>
            <a:r>
              <a:rPr lang="en-GB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GB" altLang="en-US" sz="3200" baseline="30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GB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session</a:t>
            </a:r>
            <a:br>
              <a:rPr lang="en-GB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US" altLang="en-US" sz="32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4F91CD"/>
                </a:solidFill>
                <a:latin typeface="Arial" charset="0"/>
                <a:ea typeface="Tahoma" panose="020B0604030504040204" pitchFamily="34" charset="0"/>
                <a:cs typeface="Arial" charset="0"/>
              </a:rPr>
              <a:t>May 4</a:t>
            </a:r>
            <a:r>
              <a:rPr lang="en-US" sz="2200" b="1" baseline="30000" dirty="0">
                <a:solidFill>
                  <a:srgbClr val="4F91CD"/>
                </a:solidFill>
                <a:latin typeface="Arial" charset="0"/>
                <a:ea typeface="Tahoma" panose="020B0604030504040204" pitchFamily="34" charset="0"/>
                <a:cs typeface="Arial" charset="0"/>
              </a:rPr>
              <a:t>th</a:t>
            </a:r>
            <a:r>
              <a:rPr lang="en-US" sz="2200" b="1" dirty="0">
                <a:solidFill>
                  <a:srgbClr val="4F91CD"/>
                </a:solidFill>
                <a:latin typeface="Arial" charset="0"/>
                <a:ea typeface="Tahoma" panose="020B0604030504040204" pitchFamily="34" charset="0"/>
                <a:cs typeface="Arial" charset="0"/>
              </a:rPr>
              <a:t> </a:t>
            </a:r>
            <a:r>
              <a:rPr lang="en-US" sz="2200" b="1" dirty="0">
                <a:solidFill>
                  <a:srgbClr val="4F91CD"/>
                </a:solidFill>
                <a:latin typeface="Arial" charset="0"/>
                <a:cs typeface="Arial" charset="0"/>
              </a:rPr>
              <a:t>2018, Geneva</a:t>
            </a:r>
            <a:endParaRPr lang="en-GB" sz="2000" b="1" dirty="0">
              <a:solidFill>
                <a:srgbClr val="4F91CD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01" name="Object 277"/>
          <p:cNvGraphicFramePr>
            <a:graphicFrameLocks noChangeAspect="1"/>
          </p:cNvGraphicFramePr>
          <p:nvPr/>
        </p:nvGraphicFramePr>
        <p:xfrm>
          <a:off x="395288" y="5224463"/>
          <a:ext cx="11588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hoto Editor Photo" r:id="rId4" imgW="971686" imgH="933580" progId="">
                  <p:embed/>
                </p:oleObj>
              </mc:Choice>
              <mc:Fallback>
                <p:oleObj name="Photo Editor Photo" r:id="rId4" imgW="971686" imgH="933580" progId="">
                  <p:embed/>
                  <p:pic>
                    <p:nvPicPr>
                      <p:cNvPr id="1301" name="Object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224463"/>
                        <a:ext cx="11588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68313" y="6092825"/>
            <a:ext cx="10445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s-ES" b="1" dirty="0">
                <a:solidFill>
                  <a:srgbClr val="06A8E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+mn-cs"/>
              </a:rPr>
              <a:t>UNCTAD</a:t>
            </a:r>
            <a:endParaRPr lang="en-GB" altLang="es-ES" dirty="0">
              <a:solidFill>
                <a:srgbClr val="06A8E2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304" name="Text Box 9"/>
          <p:cNvSpPr txBox="1">
            <a:spLocks noChangeArrowheads="1"/>
          </p:cNvSpPr>
          <p:nvPr/>
        </p:nvSpPr>
        <p:spPr bwMode="auto">
          <a:xfrm>
            <a:off x="910778" y="5260518"/>
            <a:ext cx="7621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s-ES" sz="2000" dirty="0">
                <a:latin typeface="Tahoma" pitchFamily="34" charset="0"/>
                <a:cs typeface="Tahoma" pitchFamily="34" charset="0"/>
              </a:rPr>
              <a:t>Alessandro Nicita</a:t>
            </a:r>
          </a:p>
          <a:p>
            <a:pPr algn="ctr"/>
            <a:r>
              <a:rPr lang="en-GB" altLang="es-ES" sz="2000" dirty="0">
                <a:latin typeface="Tahoma" pitchFamily="34" charset="0"/>
                <a:cs typeface="Tahoma" pitchFamily="34" charset="0"/>
              </a:rPr>
              <a:t>Trade Analysis Branch</a:t>
            </a:r>
          </a:p>
          <a:p>
            <a:pPr algn="ctr"/>
            <a:r>
              <a:rPr lang="en-GB" altLang="es-ES" sz="2000" dirty="0">
                <a:latin typeface="Tahoma" pitchFamily="34" charset="0"/>
                <a:cs typeface="Tahoma" pitchFamily="34" charset="0"/>
              </a:rPr>
              <a:t>Division on International Trade and Commodities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1628800"/>
            <a:ext cx="7848872" cy="936104"/>
          </a:xfrm>
        </p:spPr>
        <p:txBody>
          <a:bodyPr>
            <a:normAutofit fontScale="90000"/>
          </a:bodyPr>
          <a:lstStyle/>
          <a:p>
            <a:r>
              <a:rPr lang="en-US" sz="2400" b="1" i="1" dirty="0">
                <a:solidFill>
                  <a:srgbClr val="4F91CD"/>
                </a:solidFill>
                <a:latin typeface="Arial" charset="0"/>
                <a:cs typeface="Arial" charset="0"/>
              </a:rPr>
              <a:t>P166 Short Course</a:t>
            </a:r>
            <a:br>
              <a:rPr lang="en-US" sz="2400" b="1" i="1" dirty="0">
                <a:solidFill>
                  <a:srgbClr val="4F91CD"/>
                </a:solidFill>
                <a:latin typeface="Arial" charset="0"/>
                <a:cs typeface="Arial" charset="0"/>
              </a:rPr>
            </a:br>
            <a:r>
              <a:rPr lang="en-US" sz="2400" b="1" i="1" dirty="0">
                <a:solidFill>
                  <a:srgbClr val="4F91CD"/>
                </a:solidFill>
                <a:latin typeface="Arial" charset="0"/>
                <a:cs typeface="Arial" charset="0"/>
              </a:rPr>
              <a:t>Recent developments in international trade and their implications for the policymaking process</a:t>
            </a:r>
            <a:endParaRPr lang="en-GB" sz="2400" b="1" i="1" dirty="0">
              <a:solidFill>
                <a:srgbClr val="4F91C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2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6DD9-02E5-472D-A787-A010C7101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D4E0D-A990-4EC8-9EC6-27F06DD818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South-South trade, </a:t>
            </a:r>
            <a:br>
              <a:rPr lang="en-US" dirty="0"/>
            </a:br>
            <a:r>
              <a:rPr lang="en-US" dirty="0"/>
              <a:t>Average km for exported goods</a:t>
            </a:r>
            <a:br>
              <a:rPr lang="en-US" dirty="0"/>
            </a:br>
            <a:r>
              <a:rPr lang="en-US" sz="3100" dirty="0"/>
              <a:t>changes 2006-2016</a:t>
            </a:r>
            <a:endParaRPr lang="fr-CH" sz="3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A2A38-656F-44C3-AC55-0A8F0081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223" y="2204864"/>
            <a:ext cx="10160443" cy="3312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A6EF81-654A-4B82-AF8E-C5D7115EED0D}"/>
              </a:ext>
            </a:extLst>
          </p:cNvPr>
          <p:cNvSpPr txBox="1"/>
          <p:nvPr/>
        </p:nvSpPr>
        <p:spPr>
          <a:xfrm>
            <a:off x="2411760" y="5301208"/>
            <a:ext cx="5950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Blue/green = relative increase in trade with far away countries</a:t>
            </a:r>
          </a:p>
          <a:p>
            <a:r>
              <a:rPr lang="en-US" dirty="0"/>
              <a:t>Red/orange = relative increase in trade with closer countries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873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92214-9370-4A7B-AA08-A27542F64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FFF09-C770-4553-9C95-EE3D2056B5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South-South trade - Main points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315116-DC9B-4B32-A85E-C8082BB5DCE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South-South trade is not outperforming the rest</a:t>
            </a:r>
          </a:p>
          <a:p>
            <a:endParaRPr lang="en-US" dirty="0"/>
          </a:p>
          <a:p>
            <a:r>
              <a:rPr lang="en-US" dirty="0"/>
              <a:t>South-South remains largely about East Asia and China</a:t>
            </a:r>
          </a:p>
          <a:p>
            <a:endParaRPr lang="en-US" dirty="0"/>
          </a:p>
          <a:p>
            <a:r>
              <a:rPr lang="en-US" dirty="0"/>
              <a:t>Latin America regional trade dis-integration </a:t>
            </a:r>
          </a:p>
          <a:p>
            <a:endParaRPr lang="en-US" dirty="0"/>
          </a:p>
          <a:p>
            <a:r>
              <a:rPr lang="en-US" dirty="0"/>
              <a:t>Large potential for intra Africa trade </a:t>
            </a:r>
          </a:p>
          <a:p>
            <a:pPr lvl="1"/>
            <a:r>
              <a:rPr lang="en-US" dirty="0"/>
              <a:t>But which outcome? East Asia or Latin America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2522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B5AF3-55B2-420A-8420-AE3B8CF2A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2FB3E-E3CD-42D2-9872-876BF423B5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3. Trade Policies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D6DE82-D28C-4243-9A7A-0861416D5A5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Tariffs</a:t>
            </a:r>
          </a:p>
          <a:p>
            <a:endParaRPr lang="en-US"/>
          </a:p>
          <a:p>
            <a:r>
              <a:rPr lang="en-US"/>
              <a:t>Non-Tariff Measures</a:t>
            </a:r>
          </a:p>
          <a:p>
            <a:endParaRPr lang="en-US"/>
          </a:p>
          <a:p>
            <a:r>
              <a:rPr lang="en-US"/>
              <a:t>Trade Agreements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6514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FA80-1CFE-4D82-8095-1369E899A4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/>
              <a:t>Tariffs remain low, on average</a:t>
            </a:r>
            <a:endParaRPr lang="fr-C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BB0388-D8AE-4757-9137-0190BB4DCBD2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72" y="1196752"/>
            <a:ext cx="5076056" cy="4916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34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20F3F-F5E6-497D-81AC-15FF874ED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E8FCD-3BFA-4A69-8F36-63342D96B0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341872"/>
            <a:ext cx="8229600" cy="1143000"/>
          </a:xfrm>
        </p:spPr>
        <p:txBody>
          <a:bodyPr/>
          <a:lstStyle/>
          <a:p>
            <a:r>
              <a:rPr lang="en-US" dirty="0"/>
              <a:t>But a lot of tariffs are still there</a:t>
            </a:r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A4354-96E4-4592-AB57-E221C0CC2C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84576" cy="5040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83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34E670-9B61-4909-9E3E-EF452D67E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19F03-BF29-4D30-8393-09BDCE590F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254125"/>
          </a:xfrm>
        </p:spPr>
        <p:txBody>
          <a:bodyPr/>
          <a:lstStyle/>
          <a:p>
            <a:r>
              <a:rPr lang="en-US" dirty="0"/>
              <a:t>Non-tariff Measures</a:t>
            </a:r>
            <a:endParaRPr lang="fr-C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5FC2E4-0E40-491D-B09B-2EFAD248F814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30" y="1686125"/>
            <a:ext cx="3960812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4DA46-E7BA-4C7F-AA75-E4758B3745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6125"/>
            <a:ext cx="3986477" cy="3628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F1CCE-57D0-4699-B26D-32E4262E0B38}"/>
              </a:ext>
            </a:extLst>
          </p:cNvPr>
          <p:cNvSpPr txBox="1"/>
          <p:nvPr/>
        </p:nvSpPr>
        <p:spPr>
          <a:xfrm>
            <a:off x="395537" y="5589240"/>
            <a:ext cx="398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lot of regulations to comply with</a:t>
            </a:r>
            <a:endParaRPr lang="fr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B2FD7-A02A-4F5A-A52C-844AF5D208CD}"/>
              </a:ext>
            </a:extLst>
          </p:cNvPr>
          <p:cNvSpPr txBox="1"/>
          <p:nvPr/>
        </p:nvSpPr>
        <p:spPr>
          <a:xfrm>
            <a:off x="5223916" y="5588226"/>
            <a:ext cx="26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Trade tensions on the rise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3750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BE8A-CBEF-4389-8549-173540D64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B998A-B944-4BCD-A3D3-A92EF37358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Tariffs and NTMs, by sector </a:t>
            </a:r>
            <a:endParaRPr lang="fr-C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970999-4674-4580-8E55-DC5CD945B2F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53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6D73CE-BEF3-4AC3-8E76-95803CAB2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8F5C0-7A7D-487B-8806-895D21541E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Trade Agreements</a:t>
            </a:r>
            <a:endParaRPr lang="fr-C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96EA5A-C125-4D64-840D-6118B0404C83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4" y="1268760"/>
            <a:ext cx="4330700" cy="417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D4BCA-2F74-4494-83B2-46621B72DE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36" y="1273457"/>
            <a:ext cx="433082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8FF64-8982-4587-84F7-35D2DB9C2427}"/>
              </a:ext>
            </a:extLst>
          </p:cNvPr>
          <p:cNvSpPr txBox="1"/>
          <p:nvPr/>
        </p:nvSpPr>
        <p:spPr>
          <a:xfrm>
            <a:off x="1187624" y="6237312"/>
            <a:ext cx="83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123DE-D1C0-4E8F-8AA9-1D9ED64A7F1D}"/>
              </a:ext>
            </a:extLst>
          </p:cNvPr>
          <p:cNvSpPr txBox="1"/>
          <p:nvPr/>
        </p:nvSpPr>
        <p:spPr>
          <a:xfrm>
            <a:off x="2028034" y="5656726"/>
            <a:ext cx="508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trade agreement on the rise, but what is next?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4282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A8C28-1FCA-4A30-9F8B-0F4B4D160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2C71C-ADDC-42DD-AC2F-9C900DA11B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Trade policy - Main points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3DC6E-0566-451D-BF98-BB4E9934286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Tariffs generally low, but not always so.</a:t>
            </a:r>
          </a:p>
          <a:p>
            <a:r>
              <a:rPr lang="en-US" dirty="0"/>
              <a:t>NTMs increasingly affect world trade</a:t>
            </a:r>
          </a:p>
          <a:p>
            <a:pPr lvl="1"/>
            <a:r>
              <a:rPr lang="en-US" dirty="0"/>
              <a:t>Result in distortions that often are not in favor of low income countries. </a:t>
            </a:r>
          </a:p>
          <a:p>
            <a:pPr lvl="1"/>
            <a:r>
              <a:rPr lang="en-US" dirty="0"/>
              <a:t>Contributing to Polarization</a:t>
            </a:r>
          </a:p>
          <a:p>
            <a:r>
              <a:rPr lang="en-US" dirty="0"/>
              <a:t>Trade Agreements</a:t>
            </a:r>
          </a:p>
          <a:p>
            <a:pPr lvl="1"/>
            <a:r>
              <a:rPr lang="en-US" dirty="0"/>
              <a:t>Trends towards bilateralism, renegotiations </a:t>
            </a:r>
          </a:p>
          <a:p>
            <a:pPr lvl="1"/>
            <a:r>
              <a:rPr lang="en-US" dirty="0"/>
              <a:t>Developing countries (deep/shallow) </a:t>
            </a:r>
          </a:p>
        </p:txBody>
      </p:sp>
    </p:spTree>
    <p:extLst>
      <p:ext uri="{BB962C8B-B14F-4D97-AF65-F5344CB8AC3E}">
        <p14:creationId xmlns:p14="http://schemas.microsoft.com/office/powerpoint/2010/main" val="296001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CBBD2-9203-4B39-AF35-1E03C394A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D6465-E881-4E3B-908A-1A943E008C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4. Unbalanced trade</a:t>
            </a:r>
            <a:endParaRPr lang="fr-C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F850BF-410A-44B7-B043-A1894C7ED1A7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968552" cy="468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8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B44F-6ED5-4C11-A988-BF5E93D8A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Outline 1</a:t>
            </a:r>
            <a:r>
              <a:rPr lang="en-US" baseline="30000" dirty="0"/>
              <a:t>st</a:t>
            </a:r>
            <a:r>
              <a:rPr lang="en-US" dirty="0"/>
              <a:t> session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F33B2F-5A03-40AB-BE08-B696C178C73A}"/>
              </a:ext>
            </a:extLst>
          </p:cNvPr>
          <p:cNvSpPr/>
          <p:nvPr/>
        </p:nvSpPr>
        <p:spPr>
          <a:xfrm>
            <a:off x="755576" y="1659285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1. Global trends in Trade</a:t>
            </a:r>
          </a:p>
          <a:p>
            <a:r>
              <a:rPr lang="en-US" sz="2800" dirty="0"/>
              <a:t>2. South-South Trade</a:t>
            </a:r>
          </a:p>
          <a:p>
            <a:r>
              <a:rPr lang="en-US" sz="2800" dirty="0"/>
              <a:t>3. Trade Policy</a:t>
            </a:r>
          </a:p>
          <a:p>
            <a:endParaRPr lang="en-US" sz="2800" dirty="0"/>
          </a:p>
          <a:p>
            <a:r>
              <a:rPr lang="en-US" sz="2800" dirty="0"/>
              <a:t>4. Trade Imbalances</a:t>
            </a:r>
          </a:p>
          <a:p>
            <a:r>
              <a:rPr lang="en-US" sz="2800" dirty="0"/>
              <a:t>5. Trade Wars</a:t>
            </a:r>
          </a:p>
          <a:p>
            <a:r>
              <a:rPr lang="en-US" sz="2800" dirty="0"/>
              <a:t>6. Implications for SDGs</a:t>
            </a:r>
          </a:p>
        </p:txBody>
      </p:sp>
    </p:spTree>
    <p:extLst>
      <p:ext uri="{BB962C8B-B14F-4D97-AF65-F5344CB8AC3E}">
        <p14:creationId xmlns:p14="http://schemas.microsoft.com/office/powerpoint/2010/main" val="324572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8042-B1DA-40FE-AD8E-50AA713161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Major Imbalances</a:t>
            </a:r>
            <a:endParaRPr lang="fr-C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46A91B-5691-49DE-8444-0FB069C6C109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608513" cy="468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03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218B-5400-4003-BAF6-FFCBD99F6F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Causes of trade imbalances</a:t>
            </a:r>
            <a:endParaRPr lang="fr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7C4BD-467D-414A-A0A9-603C3E804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CDD016-F740-4474-BD2C-28AB06483798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475252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Economic returns </a:t>
            </a:r>
          </a:p>
          <a:p>
            <a:pPr lvl="1"/>
            <a:r>
              <a:rPr lang="en-US" dirty="0"/>
              <a:t>Investment flows</a:t>
            </a:r>
          </a:p>
          <a:p>
            <a:endParaRPr lang="en-US" dirty="0"/>
          </a:p>
          <a:p>
            <a:r>
              <a:rPr lang="en-US" dirty="0"/>
              <a:t>Macroeconomic policies </a:t>
            </a:r>
          </a:p>
          <a:p>
            <a:pPr lvl="1"/>
            <a:r>
              <a:rPr lang="en-US" dirty="0"/>
              <a:t>Tax, interest, exchange rates</a:t>
            </a:r>
          </a:p>
          <a:p>
            <a:pPr lvl="1"/>
            <a:r>
              <a:rPr lang="en-US" dirty="0"/>
              <a:t>Quantitative easing, money supply</a:t>
            </a:r>
          </a:p>
          <a:p>
            <a:endParaRPr lang="en-US" dirty="0"/>
          </a:p>
          <a:p>
            <a:r>
              <a:rPr lang="en-US" dirty="0"/>
              <a:t>Cultural, demographic patterns</a:t>
            </a:r>
          </a:p>
          <a:p>
            <a:pPr lvl="1"/>
            <a:r>
              <a:rPr lang="en-US" dirty="0"/>
              <a:t>Savings and consumption rates</a:t>
            </a:r>
          </a:p>
          <a:p>
            <a:endParaRPr lang="en-US" dirty="0"/>
          </a:p>
          <a:p>
            <a:r>
              <a:rPr lang="en-US" dirty="0"/>
              <a:t>Trade policy</a:t>
            </a:r>
          </a:p>
          <a:p>
            <a:pPr lvl="1"/>
            <a:r>
              <a:rPr lang="en-US" dirty="0"/>
              <a:t>Short term impact</a:t>
            </a:r>
          </a:p>
          <a:p>
            <a:pPr lvl="1"/>
            <a:r>
              <a:rPr lang="en-US" dirty="0"/>
              <a:t>Influences mainly bilateral trade imbalances, but not overall.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Trade balances are </a:t>
            </a:r>
            <a:r>
              <a:rPr lang="en-US" dirty="0">
                <a:solidFill>
                  <a:srgbClr val="FF0000"/>
                </a:solidFill>
              </a:rPr>
              <a:t>very bad indicators </a:t>
            </a:r>
            <a:r>
              <a:rPr lang="en-US" dirty="0"/>
              <a:t>of economic performance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1610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48242-2531-44B0-BBD5-48DB27764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FCF70-0F39-4D68-A6BF-38BD025261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Trade deficits: good or bad?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EB7A7B-7F4E-41A5-A334-5C1914BAA38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It depends</a:t>
            </a:r>
            <a:r>
              <a:rPr lang="en-US" dirty="0"/>
              <a:t>. What are the underlining causes? </a:t>
            </a:r>
          </a:p>
          <a:p>
            <a:pPr lvl="1"/>
            <a:r>
              <a:rPr lang="en-US" dirty="0"/>
              <a:t>a country that attracts more inward investment from foreigners than it invests abroad must run a trade deficit.</a:t>
            </a:r>
          </a:p>
          <a:p>
            <a:pPr lvl="1"/>
            <a:r>
              <a:rPr lang="en-US" dirty="0"/>
              <a:t>Are investment flows productive, or just fuel consumption?</a:t>
            </a:r>
          </a:p>
          <a:p>
            <a:endParaRPr lang="en-US" dirty="0"/>
          </a:p>
          <a:p>
            <a:r>
              <a:rPr lang="en-US" dirty="0"/>
              <a:t>Trade deficits are crisis waiting to happen?</a:t>
            </a:r>
          </a:p>
          <a:p>
            <a:pPr lvl="1"/>
            <a:r>
              <a:rPr lang="en-US" dirty="0"/>
              <a:t>Sustainability and Vulnerability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1834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770F6-9D14-4C64-BF15-50C891713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11085-FD34-46C1-958B-433105C5E8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Sustainability</a:t>
            </a:r>
            <a:br>
              <a:rPr lang="en-US" dirty="0"/>
            </a:br>
            <a:r>
              <a:rPr lang="en-US" sz="3100" dirty="0"/>
              <a:t>Trade balances as % of GDP</a:t>
            </a:r>
            <a:endParaRPr lang="fr-CH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B6CD5-75A9-402B-AE66-86AD384E45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16832"/>
            <a:ext cx="8424936" cy="335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7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C6A1C-EDE2-4168-A1AD-BCACD39EA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03EE7-3E21-4811-8002-FA6D0C9085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Vulnerability to capital flights</a:t>
            </a:r>
            <a:br>
              <a:rPr lang="en-US" dirty="0"/>
            </a:br>
            <a:r>
              <a:rPr lang="en-US" sz="3100" dirty="0"/>
              <a:t>Number of years in deficit/surplus since 2006</a:t>
            </a:r>
            <a:endParaRPr lang="fr-CH" sz="3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1F6E3-99B1-46E0-B002-71B43CB0317D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229600" cy="3189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5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39C0-9ED7-473F-8A1E-76C7F8A24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36328-1F84-4CFE-8F14-3FDF32103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tensions: US bilateral Balances</a:t>
            </a:r>
            <a:endParaRPr lang="fr-C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904F7C-44FC-49F6-A678-DADA79EF0A5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4231336"/>
              </p:ext>
            </p:extLst>
          </p:nvPr>
        </p:nvGraphicFramePr>
        <p:xfrm>
          <a:off x="457200" y="1484785"/>
          <a:ext cx="8147248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29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859C3-B3B4-4748-91EC-48891C3DF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9B50-1BC3-4976-964C-5E93E65944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5. Trade wars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A9C694-BDFC-40B8-AACA-F0FFB033C568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600" cy="503569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a trade war? Series of retaliatory actions</a:t>
            </a:r>
          </a:p>
          <a:p>
            <a:pPr lvl="1"/>
            <a:r>
              <a:rPr lang="en-US" dirty="0"/>
              <a:t>Fought with trade policy (Tariffs, Quotas, VARs, NTMs)</a:t>
            </a:r>
          </a:p>
          <a:p>
            <a:pPr lvl="1"/>
            <a:r>
              <a:rPr lang="en-US" dirty="0"/>
              <a:t>Hard to de-escalate, incentives to retaliate becomes larger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Arguments for </a:t>
            </a:r>
            <a:r>
              <a:rPr lang="en-US" dirty="0">
                <a:solidFill>
                  <a:srgbClr val="FF0000"/>
                </a:solidFill>
              </a:rPr>
              <a:t>resisting</a:t>
            </a:r>
            <a:r>
              <a:rPr lang="en-US" dirty="0"/>
              <a:t> a trade war</a:t>
            </a:r>
          </a:p>
          <a:p>
            <a:pPr lvl="1"/>
            <a:r>
              <a:rPr lang="en-US" dirty="0"/>
              <a:t>Political economy (export lobbies, GVC)</a:t>
            </a:r>
          </a:p>
          <a:p>
            <a:pPr lvl="1"/>
            <a:r>
              <a:rPr lang="en-US" dirty="0"/>
              <a:t>Multilateral cooperation in other areas</a:t>
            </a:r>
          </a:p>
          <a:p>
            <a:pPr lvl="1"/>
            <a:r>
              <a:rPr lang="en-US" dirty="0"/>
              <a:t>Fear of Retaliation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Arguments for </a:t>
            </a:r>
            <a:r>
              <a:rPr lang="en-US" dirty="0">
                <a:solidFill>
                  <a:srgbClr val="FF0000"/>
                </a:solidFill>
              </a:rPr>
              <a:t>escalating</a:t>
            </a:r>
            <a:r>
              <a:rPr lang="en-US" dirty="0"/>
              <a:t> a trade war </a:t>
            </a:r>
          </a:p>
          <a:p>
            <a:pPr lvl="1"/>
            <a:r>
              <a:rPr lang="en-US" dirty="0"/>
              <a:t>Economic: Unilateral optimal tariffs – Market power</a:t>
            </a:r>
          </a:p>
          <a:p>
            <a:pPr lvl="1"/>
            <a:r>
              <a:rPr lang="en-US" dirty="0"/>
              <a:t>Tariffs reduce international prices, thus more protection asked elsewhere</a:t>
            </a:r>
          </a:p>
          <a:p>
            <a:pPr lvl="1"/>
            <a:r>
              <a:rPr lang="en-US" dirty="0"/>
              <a:t>Political economy (import competition lobbies)</a:t>
            </a:r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37327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FE7F7-ADD1-4567-8252-717F4EEB6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C97E9-6E3E-4231-9E7D-EFD6AC3BB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wars, what tariffs?</a:t>
            </a:r>
            <a:br>
              <a:rPr lang="en-US" dirty="0"/>
            </a:br>
            <a:r>
              <a:rPr lang="en-US" sz="2700" dirty="0"/>
              <a:t>Unilateral Optimal tariffs faced without WTO/PTA</a:t>
            </a:r>
            <a:endParaRPr lang="fr-CH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003B3-E9B2-4462-882B-AEFC3A051B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05038"/>
            <a:ext cx="8391525" cy="3252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909DC-D2A8-473F-8E3F-17E9B5675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35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2C3CD-499D-4273-9752-8AB1428BB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5EADD-0A78-4A2E-BD12-D301B50634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Outcomes of trade wars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0714F3-BD07-4C16-AF6C-A3B830E17AE7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Winners and losers </a:t>
            </a:r>
            <a:r>
              <a:rPr lang="en-US" dirty="0"/>
              <a:t>of a trade war</a:t>
            </a:r>
          </a:p>
          <a:p>
            <a:pPr lvl="1"/>
            <a:r>
              <a:rPr lang="en-US" dirty="0"/>
              <a:t>Adjustment costs, nobody really wins but probably a few sectors/industries with lobby power</a:t>
            </a:r>
          </a:p>
          <a:p>
            <a:pPr lvl="2"/>
            <a:r>
              <a:rPr lang="en-US" dirty="0"/>
              <a:t>Impact on capital / labor?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Implications for developing countries</a:t>
            </a:r>
          </a:p>
          <a:p>
            <a:pPr lvl="1"/>
            <a:r>
              <a:rPr lang="en-US" dirty="0"/>
              <a:t>Maybe some short term gains (trade diversion)</a:t>
            </a:r>
          </a:p>
          <a:p>
            <a:pPr lvl="1"/>
            <a:r>
              <a:rPr lang="en-US" dirty="0"/>
              <a:t>Most countries are price takers, lower export prices.</a:t>
            </a:r>
          </a:p>
          <a:p>
            <a:pPr lvl="1"/>
            <a:r>
              <a:rPr lang="en-US" dirty="0"/>
              <a:t>Caught in the cross-fire of rising tariffs</a:t>
            </a:r>
          </a:p>
          <a:p>
            <a:pPr lvl="2"/>
            <a:r>
              <a:rPr lang="en-US" dirty="0"/>
              <a:t>Taking sides?</a:t>
            </a:r>
          </a:p>
          <a:p>
            <a:pPr lvl="2"/>
            <a:r>
              <a:rPr lang="en-US" dirty="0"/>
              <a:t>Trade wars may have no exceptions, no SDT to avoid triangulation</a:t>
            </a:r>
          </a:p>
          <a:p>
            <a:pPr lvl="1"/>
            <a:r>
              <a:rPr lang="en-US" dirty="0"/>
              <a:t>Most likely deterioration of market access conditions</a:t>
            </a:r>
          </a:p>
          <a:p>
            <a:pPr lvl="1"/>
            <a:endParaRPr lang="en-US" dirty="0"/>
          </a:p>
          <a:p>
            <a:r>
              <a:rPr lang="en-US" dirty="0"/>
              <a:t>Implications for WTO, multilateral cooperation</a:t>
            </a:r>
          </a:p>
          <a:p>
            <a:pPr lvl="1"/>
            <a:r>
              <a:rPr lang="en-US" dirty="0"/>
              <a:t>Wars increase incentives to move out of the WTO framework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13543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1F02E0-1F00-4A70-AB24-71B2B1A35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B4898-35A6-446A-BA30-5C5735CA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5" y="332656"/>
            <a:ext cx="717816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03854-7B77-4CE7-B31E-6A7ECDF7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43" y="1196752"/>
            <a:ext cx="2869047" cy="3974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9536F-595F-473C-A5BD-845E33B8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89" y="1132670"/>
            <a:ext cx="2928125" cy="40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53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946FE-C1DA-4CBA-A3A3-F8834E1F4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4CECD-E6EC-4B9D-9C01-9670AD5F7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r>
              <a:rPr lang="en-US" dirty="0"/>
              <a:t>Trade in the SDGs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964BF-1424-40D5-8A85-7707BFBF8E84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4249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is explicitly a target for SDG 17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Partnership, Multilateral cooperation </a:t>
            </a:r>
          </a:p>
          <a:p>
            <a:pPr lvl="2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Doubling LDCs exports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may be difficult in the present environment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trade / trade policies mentioned also for other goals, for example: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Goal 8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(decent work and economic growth) …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Aid for Trade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support for developing countries, especially for the least developed countries </a:t>
            </a:r>
          </a:p>
          <a:p>
            <a:pPr lvl="1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Goal 9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(industry, innovation and infrastructure) notes the need for …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regional and trans-border infrastructure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increasing the integration of small-scale industrial and other enterprises into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value chains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Goal 10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(reducing inequality) emphasizes the importance of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special and differential treatment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developing countries, in accordance with World Trade Organization (WTO) agreements.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because economic growth and efficiency gains trade is relevant for all SDGs.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12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946FE-C1DA-4CBA-A3A3-F8834E1F4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4CECD-E6EC-4B9D-9C01-9670AD5F7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r>
              <a:rPr lang="en-US" dirty="0"/>
              <a:t>Implications for the SDGs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964BF-1424-40D5-8A85-7707BFBF8E84}"/>
              </a:ext>
            </a:extLst>
          </p:cNvPr>
          <p:cNvSpPr txBox="1">
            <a:spLocks/>
          </p:cNvSpPr>
          <p:nvPr/>
        </p:nvSpPr>
        <p:spPr>
          <a:xfrm>
            <a:off x="323528" y="836712"/>
            <a:ext cx="8424936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Trade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size of the pie may not be increasing as much as in the past, or at all.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Effect on Aid-for-trade, development assistance programs,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Implications for the success of trade integration strategies and consequently for availability of resources to achieve the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policy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of trade policy instruments to achieve not only commercial goals but possibly also issues related to some sustainable development objectives (environmental standards, labor standards - inequality).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real? Good for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s. Protectionism in disguise, Bad for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ultilateral</a:t>
            </a:r>
            <a:r>
              <a:rPr lang="fr-CH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fr-CH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WTO could quickly lose legitimacy/authority because of trade tensions.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rade tensions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alienate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parties and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distract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issues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multilateral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essential. </a:t>
            </a:r>
          </a:p>
          <a:p>
            <a:pPr lvl="2"/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7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3568" y="4437112"/>
            <a:ext cx="7902000" cy="1728192"/>
          </a:xfrm>
        </p:spPr>
        <p:txBody>
          <a:bodyPr>
            <a:normAutofit/>
          </a:bodyPr>
          <a:lstStyle/>
          <a:p>
            <a:b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 Nicita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alessandro.nicita@unctad.org</a:t>
            </a:r>
            <a:b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+41 22 917 5685</a:t>
            </a:r>
            <a:b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043608" y="1700808"/>
            <a:ext cx="67603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i="1" dirty="0"/>
              <a:t>Thank you.</a:t>
            </a:r>
            <a:endParaRPr lang="en-US" sz="24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EFEE8-4B8D-4B7B-8AE4-613E5A5E3E89}"/>
              </a:ext>
            </a:extLst>
          </p:cNvPr>
          <p:cNvSpPr txBox="1">
            <a:spLocks noGrp="1"/>
          </p:cNvSpPr>
          <p:nvPr/>
        </p:nvSpPr>
        <p:spPr>
          <a:xfrm>
            <a:off x="468313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A49CAFF0-8516-4045-9EA7-472367346407}" type="slidenum">
              <a:rPr lang="es-ES" sz="1200">
                <a:solidFill>
                  <a:srgbClr val="898989"/>
                </a:solidFill>
                <a:latin typeface="+mn-lt"/>
              </a:rPr>
              <a:pPr>
                <a:defRPr/>
              </a:pPr>
              <a:t>32</a:t>
            </a:fld>
            <a:endParaRPr lang="es-E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77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trade and global output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23F9A7-5F38-4589-8325-C6555D200366}"/>
              </a:ext>
            </a:extLst>
          </p:cNvPr>
          <p:cNvCxnSpPr/>
          <p:nvPr/>
        </p:nvCxnSpPr>
        <p:spPr>
          <a:xfrm>
            <a:off x="2267744" y="148241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AC1B75-2950-46C2-842D-EEE553F35967}"/>
              </a:ext>
            </a:extLst>
          </p:cNvPr>
          <p:cNvCxnSpPr>
            <a:cxnSpLocks/>
          </p:cNvCxnSpPr>
          <p:nvPr/>
        </p:nvCxnSpPr>
        <p:spPr>
          <a:xfrm>
            <a:off x="5508104" y="1509791"/>
            <a:ext cx="0" cy="4121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2587C-434F-4BE5-A9FC-A2D4E84E6F40}"/>
              </a:ext>
            </a:extLst>
          </p:cNvPr>
          <p:cNvCxnSpPr/>
          <p:nvPr/>
        </p:nvCxnSpPr>
        <p:spPr>
          <a:xfrm>
            <a:off x="4427984" y="145503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5311AA-1ABF-4530-ABA4-4324F5FB8B0E}"/>
              </a:ext>
            </a:extLst>
          </p:cNvPr>
          <p:cNvSpPr txBox="1"/>
          <p:nvPr/>
        </p:nvSpPr>
        <p:spPr>
          <a:xfrm>
            <a:off x="395540" y="1640013"/>
            <a:ext cx="829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Globalization   Crisis     Rebound/Globalization    </a:t>
            </a:r>
            <a:r>
              <a:rPr lang="en-US" sz="1600" dirty="0" err="1"/>
              <a:t>Cris</a:t>
            </a:r>
            <a:r>
              <a:rPr lang="en-US" sz="1600" dirty="0"/>
              <a:t>.   Reb.      Stagnation    de-Gl.    Rebound?</a:t>
            </a:r>
            <a:endParaRPr lang="fr-CH" sz="16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775214"/>
              </p:ext>
            </p:extLst>
          </p:nvPr>
        </p:nvGraphicFramePr>
        <p:xfrm>
          <a:off x="606390" y="1916832"/>
          <a:ext cx="7931220" cy="398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5932BF-F43D-4EE2-A5D3-39EACD89A0AB}"/>
              </a:ext>
            </a:extLst>
          </p:cNvPr>
          <p:cNvCxnSpPr/>
          <p:nvPr/>
        </p:nvCxnSpPr>
        <p:spPr>
          <a:xfrm>
            <a:off x="6516216" y="145503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79CBEC-5D6C-425D-A6A6-59DCFF18C0CA}"/>
              </a:ext>
            </a:extLst>
          </p:cNvPr>
          <p:cNvCxnSpPr/>
          <p:nvPr/>
        </p:nvCxnSpPr>
        <p:spPr>
          <a:xfrm>
            <a:off x="7236296" y="145503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EBDF1F-6374-43A6-B078-088E964E944C}"/>
              </a:ext>
            </a:extLst>
          </p:cNvPr>
          <p:cNvCxnSpPr/>
          <p:nvPr/>
        </p:nvCxnSpPr>
        <p:spPr>
          <a:xfrm>
            <a:off x="1619672" y="1486051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94061D-414B-45B2-BE0F-81FD996550CE}"/>
              </a:ext>
            </a:extLst>
          </p:cNvPr>
          <p:cNvCxnSpPr>
            <a:cxnSpLocks/>
          </p:cNvCxnSpPr>
          <p:nvPr/>
        </p:nvCxnSpPr>
        <p:spPr>
          <a:xfrm>
            <a:off x="4788024" y="1509791"/>
            <a:ext cx="0" cy="4121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4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6969968" cy="1143000"/>
          </a:xfrm>
        </p:spPr>
        <p:txBody>
          <a:bodyPr/>
          <a:lstStyle/>
          <a:p>
            <a:r>
              <a:rPr lang="en-US" dirty="0"/>
              <a:t>De-globalization 2015-2016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824413" cy="496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65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337220"/>
            <a:ext cx="8229600" cy="1143000"/>
          </a:xfrm>
        </p:spPr>
        <p:txBody>
          <a:bodyPr/>
          <a:lstStyle/>
          <a:p>
            <a:r>
              <a:rPr lang="en-US" dirty="0"/>
              <a:t>2017 – End of De-globalization?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11256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9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2A3C-7FF8-40CE-990D-216D6A0FC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to expect for 2018?</a:t>
            </a:r>
            <a:endParaRPr lang="fr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66E54D-3B88-4363-9DF1-4D3ECDC6E83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Cyclical</a:t>
            </a:r>
            <a:r>
              <a:rPr lang="en-US"/>
              <a:t> factors -&gt; contributing to trade growth</a:t>
            </a:r>
          </a:p>
          <a:p>
            <a:pPr lvl="1"/>
            <a:r>
              <a:rPr lang="en-US"/>
              <a:t>Commodities cycle, economic growth</a:t>
            </a:r>
          </a:p>
          <a:p>
            <a:endParaRPr lang="en-US"/>
          </a:p>
          <a:p>
            <a:r>
              <a:rPr lang="en-US"/>
              <a:t>Changes in </a:t>
            </a:r>
            <a:r>
              <a:rPr lang="en-US">
                <a:solidFill>
                  <a:srgbClr val="FF0000"/>
                </a:solidFill>
              </a:rPr>
              <a:t>structural</a:t>
            </a:r>
            <a:r>
              <a:rPr lang="en-US"/>
              <a:t> factors not helping</a:t>
            </a:r>
          </a:p>
          <a:p>
            <a:pPr lvl="1"/>
            <a:r>
              <a:rPr lang="en-US"/>
              <a:t>Geopolitical tensions</a:t>
            </a:r>
          </a:p>
          <a:p>
            <a:pPr lvl="1"/>
            <a:r>
              <a:rPr lang="en-US"/>
              <a:t>Global economy fragile, uncertainty</a:t>
            </a:r>
          </a:p>
          <a:p>
            <a:pPr lvl="1"/>
            <a:r>
              <a:rPr lang="en-US"/>
              <a:t>Continuing reshoring</a:t>
            </a:r>
          </a:p>
          <a:p>
            <a:pPr lvl="1"/>
            <a:r>
              <a:rPr lang="en-US"/>
              <a:t>Trend towards restrictive trade policies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pPr lvl="1"/>
            <a:endParaRPr lang="en-US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638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AA958-0783-4C86-9FA4-7618206B2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66ED7-E5FC-45D3-88FA-11257B2AC7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050" y="333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2. Trends in South-South Trade</a:t>
            </a:r>
            <a:br>
              <a:rPr lang="en-US" dirty="0"/>
            </a:br>
            <a:endParaRPr lang="fr-CH" sz="31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D23538-0972-4FCB-B880-6D610CD41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669260"/>
              </p:ext>
            </p:extLst>
          </p:nvPr>
        </p:nvGraphicFramePr>
        <p:xfrm>
          <a:off x="184191" y="1772816"/>
          <a:ext cx="850728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64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514F-EB3C-4B3B-913D-79120F215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South-South trade </a:t>
            </a:r>
            <a:br>
              <a:rPr lang="en-US" dirty="0"/>
            </a:br>
            <a:r>
              <a:rPr lang="en-US" dirty="0"/>
              <a:t>Geographic decomposition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0CDA8-C1E5-4CE9-B855-82F47571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72816"/>
            <a:ext cx="4428492" cy="41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9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914</Words>
  <Application>Microsoft Office PowerPoint</Application>
  <PresentationFormat>On-screen Show (4:3)</PresentationFormat>
  <Paragraphs>161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MS PGothic</vt:lpstr>
      <vt:lpstr>SimSun</vt:lpstr>
      <vt:lpstr>Arial</vt:lpstr>
      <vt:lpstr>Calibri</vt:lpstr>
      <vt:lpstr>Calibri Light</vt:lpstr>
      <vt:lpstr>Eurostile LT Std Bold</vt:lpstr>
      <vt:lpstr>Tahoma</vt:lpstr>
      <vt:lpstr>Times New Roman</vt:lpstr>
      <vt:lpstr>Office Theme</vt:lpstr>
      <vt:lpstr>Custom Design</vt:lpstr>
      <vt:lpstr>Photo Editor Photo</vt:lpstr>
      <vt:lpstr>1st session  May 4th 2018, Geneva</vt:lpstr>
      <vt:lpstr>Outline 1st session</vt:lpstr>
      <vt:lpstr>PowerPoint Presentation</vt:lpstr>
      <vt:lpstr>International trade and global output</vt:lpstr>
      <vt:lpstr>De-globalization 2015-2016</vt:lpstr>
      <vt:lpstr>2017 – End of De-globalization?</vt:lpstr>
      <vt:lpstr> What to expect for 2018?</vt:lpstr>
      <vt:lpstr>2. Trends in South-South Trade </vt:lpstr>
      <vt:lpstr> South-South trade  Geographic decomposition </vt:lpstr>
      <vt:lpstr>South-South trade,  Average km for exported goods changes 2006-2016</vt:lpstr>
      <vt:lpstr>South-South trade - Main points</vt:lpstr>
      <vt:lpstr>3. Trade Policies</vt:lpstr>
      <vt:lpstr>Tariffs remain low, on average</vt:lpstr>
      <vt:lpstr>But a lot of tariffs are still there</vt:lpstr>
      <vt:lpstr>Non-tariff Measures</vt:lpstr>
      <vt:lpstr>Tariffs and NTMs, by sector </vt:lpstr>
      <vt:lpstr>Trade Agreements</vt:lpstr>
      <vt:lpstr>Trade policy - Main points</vt:lpstr>
      <vt:lpstr>4. Unbalanced trade</vt:lpstr>
      <vt:lpstr>Major Imbalances</vt:lpstr>
      <vt:lpstr> Causes of trade imbalances</vt:lpstr>
      <vt:lpstr>Trade deficits: good or bad?</vt:lpstr>
      <vt:lpstr>Sustainability Trade balances as % of GDP</vt:lpstr>
      <vt:lpstr>Vulnerability to capital flights Number of years in deficit/surplus since 2006</vt:lpstr>
      <vt:lpstr>Trade tensions: US bilateral Balances</vt:lpstr>
      <vt:lpstr>5. Trade wars</vt:lpstr>
      <vt:lpstr>Trade wars, what tariffs? Unilateral Optimal tariffs faced without WTO/PTA</vt:lpstr>
      <vt:lpstr>Outcomes of trade wars</vt:lpstr>
      <vt:lpstr>PowerPoint Presentation</vt:lpstr>
      <vt:lpstr>Trade in the SDGs</vt:lpstr>
      <vt:lpstr>Implications for the SDGs</vt:lpstr>
      <vt:lpstr> Alessandro Nicita E-mail: alessandro.nicita@unctad.org Tel: +41 22 917 5685 </vt:lpstr>
    </vt:vector>
  </TitlesOfParts>
  <Company>UNCTAD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Unctad User</dc:creator>
  <cp:lastModifiedBy>Alessandro Nicita</cp:lastModifiedBy>
  <cp:revision>243</cp:revision>
  <cp:lastPrinted>2018-05-03T12:15:15Z</cp:lastPrinted>
  <dcterms:created xsi:type="dcterms:W3CDTF">2018-03-06T08:38:08Z</dcterms:created>
  <dcterms:modified xsi:type="dcterms:W3CDTF">2018-05-03T12:28:19Z</dcterms:modified>
</cp:coreProperties>
</file>